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58" r:id="rId5"/>
    <p:sldId id="291" r:id="rId6"/>
    <p:sldId id="260" r:id="rId7"/>
    <p:sldId id="274" r:id="rId8"/>
    <p:sldId id="262" r:id="rId9"/>
    <p:sldId id="275" r:id="rId10"/>
    <p:sldId id="276" r:id="rId11"/>
    <p:sldId id="271" r:id="rId12"/>
    <p:sldId id="278" r:id="rId13"/>
    <p:sldId id="277" r:id="rId14"/>
    <p:sldId id="280" r:id="rId15"/>
    <p:sldId id="288" r:id="rId16"/>
    <p:sldId id="289" r:id="rId17"/>
    <p:sldId id="290" r:id="rId18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B0D"/>
    <a:srgbClr val="6237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3" autoAdjust="0"/>
    <p:restoredTop sz="90929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74" y="-114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E35B-6373-4309-BF62-FA823E31488D}" type="datetimeFigureOut">
              <a:rPr lang="hr-HR" smtClean="0"/>
              <a:pPr/>
              <a:t>13.12.2017.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FBB9-EDB7-4D3F-8F41-E31FD8B28F2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60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16C092-6DFD-4EE1-A3BB-4ADE74F789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2B926-C2D1-416C-8EC2-813641241B8F}" type="slidenum">
              <a:rPr lang="hr-HR"/>
              <a:pPr/>
              <a:t>1</a:t>
            </a:fld>
            <a:endParaRPr lang="hr-H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>
                <a:solidFill>
                  <a:srgbClr val="693B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3886200" y="6172200"/>
            <a:ext cx="1905000" cy="457200"/>
          </a:xfrm>
        </p:spPr>
        <p:txBody>
          <a:bodyPr/>
          <a:lstStyle>
            <a:lvl1pPr algn="ctr">
              <a:defRPr sz="1800" smtClean="0"/>
            </a:lvl1pPr>
          </a:lstStyle>
          <a:p>
            <a:pPr>
              <a:defRPr/>
            </a:pPr>
            <a:r>
              <a:rPr lang="hr-HR"/>
              <a:t>27. travnja 2010.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573C-E6E0-4F61-81B5-05AC6C861C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AAB2-E1B5-40D4-B60E-756C4BA6F1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za ClipArt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2704-877F-4347-83EA-8F87B41784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7620000" cy="19812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B983-CED6-4CED-9799-5230315C2F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slov i sadržaj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20000" cy="19812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8951-A7DE-4868-8163-F8FBD4C553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9FED-E7C0-4D9A-B3F3-49B4292B91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sječak crtež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DB9DB-E2C3-49F2-AC3D-BA14E686E0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ECA9-7E5C-434E-ADE5-B0C2CCB15A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DFF9-5059-41C8-A350-7C35477C8C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4FC6-7C58-425A-86E1-1C959BFD38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7E6F-CDAC-4093-B43F-7E8B828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D23C-F636-4C55-8855-41EAFC009A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A4D3-7FA9-4BA3-BC22-DAF538B0FE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2CA7-3091-4E22-BB77-C11BB50EC1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7783-FA22-46CB-9555-06BD0DB824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hr-HR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8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8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62370C"/>
                </a:solidFill>
              </a:defRPr>
            </a:lvl1pPr>
          </a:lstStyle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62370C"/>
                </a:solidFill>
              </a:defRPr>
            </a:lvl1pPr>
          </a:lstStyle>
          <a:p>
            <a:pPr>
              <a:defRPr/>
            </a:pPr>
            <a:r>
              <a:rPr lang="hr-HR"/>
              <a:t>Tiskani mediji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62370C"/>
                </a:solidFill>
              </a:defRPr>
            </a:lvl1pPr>
          </a:lstStyle>
          <a:p>
            <a:pPr>
              <a:defRPr/>
            </a:pPr>
            <a:fld id="{47B60E9E-5E56-46F0-9B46-432AD1FB1C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2370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♦"/>
        <a:defRPr sz="3200">
          <a:solidFill>
            <a:srgbClr val="62370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800">
          <a:solidFill>
            <a:srgbClr val="62370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400">
          <a:solidFill>
            <a:srgbClr val="62370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Char char="–"/>
        <a:defRPr sz="2000">
          <a:solidFill>
            <a:srgbClr val="62370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Char char="»"/>
        <a:defRPr sz="2000">
          <a:solidFill>
            <a:srgbClr val="62370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Char char="»"/>
        <a:defRPr sz="2000">
          <a:solidFill>
            <a:srgbClr val="62370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Char char="»"/>
        <a:defRPr sz="2000">
          <a:solidFill>
            <a:srgbClr val="62370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Char char="»"/>
        <a:defRPr sz="2000">
          <a:solidFill>
            <a:srgbClr val="62370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Char char="»"/>
        <a:defRPr sz="2000">
          <a:solidFill>
            <a:srgbClr val="62370C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/>
              <a:t>TISKANI MEDIJI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sz="2400" b="1" dirty="0"/>
              <a:t>Nikolina Sabolić, </a:t>
            </a:r>
            <a:r>
              <a:rPr lang="hr-HR" sz="2400" b="1" dirty="0" err="1"/>
              <a:t>prof</a:t>
            </a:r>
            <a:r>
              <a:rPr lang="hr-HR" sz="2400" b="1" dirty="0"/>
              <a:t>., </a:t>
            </a:r>
            <a:r>
              <a:rPr lang="hr-HR" sz="2400" b="1" dirty="0" err="1"/>
              <a:t>dipl.</a:t>
            </a:r>
            <a:r>
              <a:rPr lang="hr-HR" sz="2400" b="1" dirty="0"/>
              <a:t> knjižničarka</a:t>
            </a:r>
          </a:p>
        </p:txBody>
      </p:sp>
      <p:sp>
        <p:nvSpPr>
          <p:cNvPr id="3074" name="Rectangle 8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/>
              <a:t>KNJIGE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357818" y="1752600"/>
            <a:ext cx="3328982" cy="3962416"/>
          </a:xfrm>
        </p:spPr>
        <p:txBody>
          <a:bodyPr/>
          <a:lstStyle/>
          <a:p>
            <a:r>
              <a:rPr lang="hr-HR" dirty="0"/>
              <a:t>Prva hrvatska tiskana knjiga je </a:t>
            </a:r>
            <a:r>
              <a:rPr lang="hr-HR" i="1" dirty="0"/>
              <a:t>Misal po zakonu rimskog dvora</a:t>
            </a:r>
            <a:r>
              <a:rPr lang="hr-HR" dirty="0"/>
              <a:t> na glagoljici iz 1483. </a:t>
            </a:r>
          </a:p>
          <a:p>
            <a:r>
              <a:rPr lang="hr-HR" dirty="0"/>
              <a:t>Do danas sačuvano 11 primjeraka.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286000" y="288423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dirty="0"/>
              <a:t>.</a:t>
            </a:r>
          </a:p>
        </p:txBody>
      </p:sp>
      <p:pic>
        <p:nvPicPr>
          <p:cNvPr id="39938" name="Picture 2" descr="http://www.croatianhistory.net/gif/1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397517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90546"/>
          </a:xfrm>
        </p:spPr>
        <p:txBody>
          <a:bodyPr/>
          <a:lstStyle/>
          <a:p>
            <a:pPr algn="l" eaLnBrk="1" hangingPunct="1"/>
            <a:r>
              <a:rPr lang="hr-HR" sz="3600" b="1" dirty="0"/>
              <a:t>              KNJIGA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1214422"/>
            <a:ext cx="4076704" cy="50720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Više listova s tekstom ili s tekstom i slikama povezanih zajedničkim hrptom koji kao cjelina služe čitanju ili proučavanju.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400" dirty="0"/>
              <a:t>    (V. Anić: </a:t>
            </a:r>
            <a:r>
              <a:rPr lang="hr-HR" sz="2400" i="1" dirty="0"/>
              <a:t>Veliki rječnik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400" i="1" dirty="0"/>
              <a:t>      hrvatskoga jezika</a:t>
            </a:r>
            <a:r>
              <a:rPr lang="hr-HR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Ukoričena tiskana omeđena publikacija od najmanje 49 stranica. (UNESCO-va definicija)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Ukoričena tiskana publikacija koja sadrži manje od 49 stranica naziva se BROŠURA.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0628" y="1714488"/>
            <a:ext cx="3733800" cy="4714908"/>
          </a:xfrm>
        </p:spPr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Danas je sve češća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e-knjiga - elektronička knjiga.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Digitalne knjižnice -  Međunarodna dječja digitalna knjižnica (</a:t>
            </a:r>
            <a:r>
              <a:rPr lang="hr-HR" sz="2400" dirty="0" err="1"/>
              <a:t>International</a:t>
            </a:r>
            <a:r>
              <a:rPr lang="hr-HR" sz="2400" dirty="0"/>
              <a:t> </a:t>
            </a:r>
            <a:r>
              <a:rPr lang="hr-HR" sz="2400" dirty="0" err="1"/>
              <a:t>Children</a:t>
            </a:r>
            <a:r>
              <a:rPr lang="hr-HR" sz="2400" dirty="0"/>
              <a:t>`s </a:t>
            </a:r>
            <a:r>
              <a:rPr lang="hr-HR" sz="2400" dirty="0" err="1"/>
              <a:t>Digital</a:t>
            </a:r>
            <a:r>
              <a:rPr lang="hr-HR" sz="2400" dirty="0"/>
              <a:t> </a:t>
            </a:r>
            <a:r>
              <a:rPr lang="hr-HR" sz="2400" dirty="0" err="1"/>
              <a:t>Library</a:t>
            </a:r>
            <a:r>
              <a:rPr lang="hr-HR" sz="2400" dirty="0"/>
              <a:t>)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9218" name="Rezervirano mjesto datuma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9219" name="Rezervirano mjesto podnožj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pic>
        <p:nvPicPr>
          <p:cNvPr id="9222" name="Picture 7" descr="otvorena_knji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9191">
            <a:off x="5243449" y="565608"/>
            <a:ext cx="3157219" cy="23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3422"/>
          </a:xfrm>
        </p:spPr>
        <p:txBody>
          <a:bodyPr/>
          <a:lstStyle/>
          <a:p>
            <a:r>
              <a:rPr lang="hr-HR" sz="4000" b="1" dirty="0"/>
              <a:t>NOVINE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43372" y="1500174"/>
            <a:ext cx="4543428" cy="4367226"/>
          </a:xfrm>
        </p:spPr>
        <p:txBody>
          <a:bodyPr/>
          <a:lstStyle/>
          <a:p>
            <a:r>
              <a:rPr lang="hr-HR" b="1" dirty="0"/>
              <a:t>Novine</a:t>
            </a:r>
            <a:r>
              <a:rPr lang="hr-HR" dirty="0"/>
              <a:t> -</a:t>
            </a:r>
            <a:r>
              <a:rPr lang="hr-HR" b="1" dirty="0"/>
              <a:t> </a:t>
            </a:r>
            <a:r>
              <a:rPr lang="hr-HR" dirty="0"/>
              <a:t>tiskani mediji koji </a:t>
            </a:r>
          </a:p>
          <a:p>
            <a:pPr>
              <a:buNone/>
            </a:pPr>
            <a:r>
              <a:rPr lang="hr-HR" dirty="0"/>
              <a:t>    objavljuju vijesti iz javnog, </a:t>
            </a:r>
          </a:p>
          <a:p>
            <a:pPr>
              <a:buNone/>
            </a:pPr>
            <a:r>
              <a:rPr lang="hr-HR" dirty="0"/>
              <a:t>    društvenog, političkog, </a:t>
            </a:r>
          </a:p>
          <a:p>
            <a:pPr>
              <a:buNone/>
            </a:pPr>
            <a:r>
              <a:rPr lang="hr-HR" dirty="0"/>
              <a:t>    kulturnog , sportskog života, izvještavaju o dnevnim događajima, objavljuju obavijesti, reklame, oglase…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10" name="Picture 2" descr="http://upload.wikimedia.org/wikipedia/commons/thumb/e/e8/Hrvatske_tiskovine_0707.JPG/220px-Hrvatske_tiskovine_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26" y="1285860"/>
            <a:ext cx="244393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90546"/>
          </a:xfrm>
        </p:spPr>
        <p:txBody>
          <a:bodyPr/>
          <a:lstStyle/>
          <a:p>
            <a:r>
              <a:rPr lang="hr-HR" sz="4000" b="1" dirty="0"/>
              <a:t>NOVINE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4422"/>
            <a:ext cx="3733800" cy="50720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hr-HR" sz="2400" u="sng" dirty="0"/>
              <a:t>Po razdoblju izlaženja</a:t>
            </a:r>
            <a:r>
              <a:rPr lang="hr-HR" sz="2400" dirty="0"/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- dnevne </a:t>
            </a:r>
            <a:r>
              <a:rPr lang="hr-HR" sz="2400" dirty="0"/>
              <a:t>(dnevnici),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- tjedne </a:t>
            </a:r>
            <a:r>
              <a:rPr lang="hr-HR" sz="2400" dirty="0"/>
              <a:t>(tjednici),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- mjesečne / polumjesečne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(mjesečnici /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 polumjesečnici),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 - godišnje </a:t>
            </a:r>
            <a:r>
              <a:rPr lang="hr-HR" sz="2400" dirty="0"/>
              <a:t>(godišnjaci).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u="sng" dirty="0"/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u="sng" dirty="0"/>
              <a:t>S obzirom na širinu područja </a:t>
            </a:r>
            <a:r>
              <a:rPr lang="hr-HR" sz="2400" dirty="0"/>
              <a:t>koje pokrivaju: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 - opće ili nacionalne,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 - regionalne,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 -  lokalne.</a:t>
            </a: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43362" cy="46529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u="sng" dirty="0"/>
              <a:t>Po sadržaju</a:t>
            </a:r>
            <a:r>
              <a:rPr lang="hr-HR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političke (Globus),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kulturne (Zarez),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sportske (SN),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vjerske (Glas Koncila)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poljoprivredne (Moja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  zemlja),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školske (Školske novine),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službene (Narodne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   novine),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- oglasne (Plavi oglasnik),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   …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400" u="sng" dirty="0"/>
          </a:p>
          <a:p>
            <a:pPr eaLnBrk="1" hangingPunct="1">
              <a:lnSpc>
                <a:spcPct val="90000"/>
              </a:lnSpc>
              <a:buNone/>
            </a:pPr>
            <a:endParaRPr lang="hr-HR" sz="2400" u="sng" dirty="0"/>
          </a:p>
          <a:p>
            <a:pPr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8" name="Picture 2" descr="http://t2.gstatic.com/images?q=tbn:ANd9GcR29ZrsDhK4L9o5AvlgJdYkV7aVqNRpRj-xStkCMv_O9B3-yl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6825">
            <a:off x="7000892" y="500042"/>
            <a:ext cx="163090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/>
              <a:t>               ČASOPISI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57364"/>
            <a:ext cx="7620000" cy="4429156"/>
          </a:xfrm>
        </p:spPr>
        <p:txBody>
          <a:bodyPr/>
          <a:lstStyle/>
          <a:p>
            <a:pPr>
              <a:buNone/>
            </a:pPr>
            <a:r>
              <a:rPr lang="hr-HR" sz="2400" dirty="0"/>
              <a:t>                                           </a:t>
            </a:r>
            <a:r>
              <a:rPr lang="hr-HR" sz="2400" b="1" dirty="0"/>
              <a:t>Časopis </a:t>
            </a:r>
            <a:r>
              <a:rPr lang="hr-HR" sz="2400" dirty="0"/>
              <a:t>je serijska / periodička                                     </a:t>
            </a:r>
          </a:p>
          <a:p>
            <a:pPr>
              <a:buNone/>
            </a:pPr>
            <a:r>
              <a:rPr lang="hr-HR" sz="2400" dirty="0"/>
              <a:t>                                    publikacija koja izlazi u redovitim     </a:t>
            </a:r>
          </a:p>
          <a:p>
            <a:pPr>
              <a:buNone/>
            </a:pPr>
            <a:r>
              <a:rPr lang="hr-HR" sz="2400" dirty="0"/>
              <a:t>                                    vremenskim razmacima.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                         Izdaje se za unaprijed utvrđen krug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                    čitatelja koje povezuje interes za neku temu.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Bogato ilustrirani nazivaju se još revije, magazini.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>
                <a:latin typeface="+mj-lt"/>
              </a:rPr>
              <a:t>Tiskane časopise danas  brojčano nadmašuju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>
                <a:latin typeface="+mj-lt"/>
              </a:rPr>
              <a:t>elektronički časopisi.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6" name="Picture 2" descr="http://t3.gstatic.com/images?q=tbn:ANd9GcTr-1gJ1VsvfoZVoVWYTZWfivFB2pOWs-EgyqbcLRISDOTP38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3941">
            <a:off x="1586250" y="501691"/>
            <a:ext cx="1965162" cy="3067836"/>
          </a:xfrm>
          <a:prstGeom prst="rect">
            <a:avLst/>
          </a:prstGeom>
          <a:noFill/>
        </p:spPr>
      </p:pic>
      <p:pic>
        <p:nvPicPr>
          <p:cNvPr id="13316" name="Picture 4" descr="http://t3.gstatic.com/images?q=tbn:ANd9GcTcIgRJexFL6Q4Gabjwgzr-ppFsnOLHsh_Toj2KCDdSjHDnBmd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86322"/>
            <a:ext cx="18859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b="1" dirty="0"/>
              <a:t>       PLAKAT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28802"/>
            <a:ext cx="7620000" cy="3938598"/>
          </a:xfrm>
        </p:spPr>
        <p:txBody>
          <a:bodyPr/>
          <a:lstStyle/>
          <a:p>
            <a:r>
              <a:rPr lang="hr-HR" sz="2800" b="1" dirty="0"/>
              <a:t>Plakat</a:t>
            </a:r>
            <a:r>
              <a:rPr lang="hr-HR" sz="2800" dirty="0"/>
              <a:t> je grafički oblikovan medij većeg formata, izložen na javnom mjestu u obavijesne, promotivne ili reklamne svrhe.</a:t>
            </a:r>
          </a:p>
          <a:p>
            <a:pPr>
              <a:buNone/>
            </a:pPr>
            <a:r>
              <a:rPr lang="hr-HR" sz="2800" dirty="0"/>
              <a:t>  (kazališni, festivalski, filmski, politički, izborni…)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609600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49154" name="Picture 2" descr="Na Moskovskom festivalu me&amp;dstrok;unarodnog oglašavanja, koji se odr&amp;zcaron;avao od 20. do 22. studenoga, hrvatska agencija Lowe Digitel osvojila je Grand Prix za seriju plakata &quot;Restaurant Blu &amp;#8211; lignja, riba, školjka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00504"/>
            <a:ext cx="1607354" cy="2357454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581400" y="6572272"/>
            <a:ext cx="28956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62370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Tiskani mediji</a:t>
            </a:r>
          </a:p>
        </p:txBody>
      </p:sp>
      <p:pic>
        <p:nvPicPr>
          <p:cNvPr id="49156" name="Picture 4" descr="http://t0.gstatic.com/images?q=tbn:ANd9GcRKxmzH3YTkCJ3hz-YSCD2Sjo_ETYjBu7ctvizVEAcZ6O2i84q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105150" cy="1466851"/>
          </a:xfrm>
          <a:prstGeom prst="rect">
            <a:avLst/>
          </a:prstGeom>
          <a:noFill/>
        </p:spPr>
      </p:pic>
      <p:pic>
        <p:nvPicPr>
          <p:cNvPr id="49158" name="Picture 6" descr="http://t3.gstatic.com/images?q=tbn:ANd9GcQvKmQPJAUPxVx9Da1mpQ8KbuXnHVxygH4z2E_8m_tOS5ksRHWR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1714512" cy="2466331"/>
          </a:xfrm>
          <a:prstGeom prst="rect">
            <a:avLst/>
          </a:prstGeom>
          <a:noFill/>
        </p:spPr>
      </p:pic>
      <p:pic>
        <p:nvPicPr>
          <p:cNvPr id="49160" name="Picture 8" descr="http://www.poslovni-savjetnik.com/sites/default/files/imagecache/slika_vijesti_velika/Lepoglava%20-%20Et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929066"/>
            <a:ext cx="1643971" cy="2428892"/>
          </a:xfrm>
          <a:prstGeom prst="rect">
            <a:avLst/>
          </a:prstGeom>
          <a:noFill/>
        </p:spPr>
      </p:pic>
      <p:pic>
        <p:nvPicPr>
          <p:cNvPr id="49162" name="Picture 10" descr="http://t0.gstatic.com/images?q=tbn:ANd9GcR1PTeWVrS6orym83TN_eKWVamXdWppcmRgrbxge0tyO3YGw8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929066"/>
            <a:ext cx="1781175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3422"/>
          </a:xfrm>
        </p:spPr>
        <p:txBody>
          <a:bodyPr/>
          <a:lstStyle/>
          <a:p>
            <a:r>
              <a:rPr lang="hr-HR" sz="4000" b="1" dirty="0"/>
              <a:t>                       STRIP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571612"/>
            <a:ext cx="7620000" cy="4295788"/>
          </a:xfrm>
        </p:spPr>
        <p:txBody>
          <a:bodyPr/>
          <a:lstStyle/>
          <a:p>
            <a:r>
              <a:rPr lang="hr-HR" sz="2800" b="1" dirty="0"/>
              <a:t>Strip</a:t>
            </a:r>
            <a:r>
              <a:rPr lang="hr-HR" sz="2800" dirty="0"/>
              <a:t> je priča predstavljena nizom slika praćenih tekstualnim dijalogom (u oblačićima) i objašnjenjima (u kvadratićima). (V. Anić: </a:t>
            </a:r>
            <a:r>
              <a:rPr lang="hr-HR" sz="2800" i="1" dirty="0"/>
              <a:t>Veliki rječnik hrvatskoga jezika</a:t>
            </a:r>
            <a:r>
              <a:rPr lang="hr-HR" sz="2800" dirty="0"/>
              <a:t>)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1026" name="Picture 2" descr="http://www.stripovi.com/naslovnice/Maurovic/Maurovic_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4968">
            <a:off x="6000760" y="3143248"/>
            <a:ext cx="2285986" cy="3047982"/>
          </a:xfrm>
          <a:prstGeom prst="rect">
            <a:avLst/>
          </a:prstGeom>
          <a:noFill/>
        </p:spPr>
      </p:pic>
      <p:pic>
        <p:nvPicPr>
          <p:cNvPr id="1028" name="Picture 4" descr="http://planb.tportal.hr/ResourceManager/GetImage.aspx?imgId=108976&amp;fmtId=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0195">
            <a:off x="1214414" y="3500438"/>
            <a:ext cx="2284078" cy="2571768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hr/thumb/3/36/Seoba_Hrvata.jpg/300px-Seoba_Hrv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876"/>
            <a:ext cx="1714492" cy="2337424"/>
          </a:xfrm>
          <a:prstGeom prst="rect">
            <a:avLst/>
          </a:prstGeom>
          <a:noFill/>
        </p:spPr>
      </p:pic>
      <p:pic>
        <p:nvPicPr>
          <p:cNvPr id="1032" name="Picture 8" descr="http://os-stanovi-zd.skole.hr/upload/os-stanovi-zd/images/newsimg/490/Image/seoba%20hrvata%20-%20povijesn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7166"/>
            <a:ext cx="2826710" cy="111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Istraži tiskare u Koprivnici.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27. travanj 2010.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Tiskani mediji</a:t>
            </a:r>
          </a:p>
        </p:txBody>
      </p:sp>
    </p:spTree>
    <p:extLst>
      <p:ext uri="{BB962C8B-B14F-4D97-AF65-F5344CB8AC3E}">
        <p14:creationId xmlns:p14="http://schemas.microsoft.com/office/powerpoint/2010/main" xmlns="" val="200573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r-HR" dirty="0"/>
              <a:t>.</a:t>
            </a:r>
          </a:p>
        </p:txBody>
      </p:sp>
      <p:sp>
        <p:nvSpPr>
          <p:cNvPr id="4099" name="Rezervirano mjesto podnožj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/>
              <a:t>Svijet medija</a:t>
            </a: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hr-HR" sz="2800" b="1" dirty="0"/>
              <a:t>MEDIJI</a:t>
            </a:r>
            <a:r>
              <a:rPr lang="hr-HR" sz="2800" dirty="0"/>
              <a:t> – usmena i pisana sredstva javnog priopćavanja ili komunikacije.</a:t>
            </a:r>
          </a:p>
          <a:p>
            <a:pPr eaLnBrk="1" hangingPunct="1"/>
            <a:r>
              <a:rPr lang="hr-HR" sz="2800" b="1" dirty="0"/>
              <a:t>KOMUNIKACIJA</a:t>
            </a:r>
            <a:r>
              <a:rPr lang="hr-HR" sz="2800" dirty="0"/>
              <a:t> – pružanje i primanje različitih obavijesti i informacija.</a:t>
            </a:r>
          </a:p>
          <a:p>
            <a:pPr eaLnBrk="1" hangingPunct="1"/>
            <a:r>
              <a:rPr lang="hr-HR" sz="2800" b="1" dirty="0"/>
              <a:t>MEDIJI – masovna sredstva komunikacije </a:t>
            </a:r>
            <a:r>
              <a:rPr lang="hr-HR" sz="2800" dirty="0"/>
              <a:t>jer ih koristi više ljudi istodobno ili u velikom broju primjeraka.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datum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6147" name="Rezervirano mjesto podnožj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/>
              <a:t>PODJELA MEDIJA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u="sng" dirty="0"/>
              <a:t>S  obzirom na tehnički način prenošenja ili primanja obavijesti: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i="1" dirty="0"/>
              <a:t>vizualni</a:t>
            </a:r>
            <a:r>
              <a:rPr lang="hr-HR" sz="2800" dirty="0"/>
              <a:t> (sve vrste tiskovina): knjige, novine,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800" dirty="0"/>
              <a:t>                 časopisi, plakati, stripovi, nijemi filmovi,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i="1" dirty="0"/>
              <a:t>auditivni</a:t>
            </a:r>
            <a:r>
              <a:rPr lang="hr-HR" sz="2800" dirty="0"/>
              <a:t> - radio i drugi prijenosnici zvuka: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800" dirty="0"/>
              <a:t>                       CD-i, DVD-i </a:t>
            </a:r>
            <a:r>
              <a:rPr lang="hr-HR" sz="2800" dirty="0" err="1"/>
              <a:t>i</a:t>
            </a:r>
            <a:r>
              <a:rPr lang="hr-HR" sz="2800" dirty="0"/>
              <a:t> </a:t>
            </a:r>
            <a:r>
              <a:rPr lang="hr-HR" sz="2800" dirty="0" err="1"/>
              <a:t>sl</a:t>
            </a:r>
            <a:r>
              <a:rPr lang="hr-HR" sz="2800" dirty="0"/>
              <a:t>., 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i="1" dirty="0"/>
              <a:t>audiovizualni</a:t>
            </a:r>
            <a:r>
              <a:rPr lang="hr-HR" sz="2800" i="1" dirty="0"/>
              <a:t> - </a:t>
            </a:r>
            <a:r>
              <a:rPr lang="hr-HR" sz="2800" dirty="0"/>
              <a:t>zvučni filmovi, televizija,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800" dirty="0"/>
              <a:t>                              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5123" name="Rezervirano mjesto podnožj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2762248"/>
          </a:xfrm>
        </p:spPr>
        <p:txBody>
          <a:bodyPr/>
          <a:lstStyle/>
          <a:p>
            <a:pPr eaLnBrk="1" hangingPunct="1"/>
            <a:r>
              <a:rPr lang="hr-HR" sz="4000" b="1" dirty="0"/>
              <a:t>PODJELA MEDIJA</a:t>
            </a:r>
            <a:br>
              <a:rPr lang="hr-HR" sz="4000" b="1" dirty="0"/>
            </a:br>
            <a:r>
              <a:rPr lang="hr-HR" sz="4000" b="1" dirty="0"/>
              <a:t/>
            </a:r>
            <a:br>
              <a:rPr lang="hr-HR" sz="4000" b="1" dirty="0"/>
            </a:br>
            <a:r>
              <a:rPr lang="hr-HR" sz="2800" u="sng" dirty="0"/>
              <a:t>Po vremenu nastanka:</a:t>
            </a:r>
            <a:br>
              <a:rPr lang="hr-HR" sz="2800" u="sng" dirty="0"/>
            </a:br>
            <a:r>
              <a:rPr lang="hr-HR" sz="4000" dirty="0"/>
              <a:t/>
            </a:r>
            <a:br>
              <a:rPr lang="hr-HR" sz="4000" dirty="0"/>
            </a:br>
            <a:endParaRPr lang="hr-HR" sz="4000" b="1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500306"/>
            <a:ext cx="3733800" cy="4143404"/>
          </a:xfrm>
        </p:spPr>
        <p:txBody>
          <a:bodyPr/>
          <a:lstStyle/>
          <a:p>
            <a:pPr marL="280988" indent="-280988" eaLnBrk="1" hangingPunct="1">
              <a:lnSpc>
                <a:spcPct val="90000"/>
              </a:lnSpc>
              <a:buNone/>
            </a:pPr>
            <a:r>
              <a:rPr lang="hr-HR" b="1" u="sng" dirty="0"/>
              <a:t>KLASIČNI MEDIJI</a:t>
            </a:r>
          </a:p>
          <a:p>
            <a:pPr marL="280988" indent="-280988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Knjige</a:t>
            </a:r>
          </a:p>
          <a:p>
            <a:pPr marL="280988" indent="-280988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Novine</a:t>
            </a:r>
          </a:p>
          <a:p>
            <a:pPr marL="280988" indent="-280988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Časopisi</a:t>
            </a:r>
          </a:p>
          <a:p>
            <a:pPr marL="280988" indent="-280988" eaLnBrk="1" hangingPunct="1">
              <a:lnSpc>
                <a:spcPct val="90000"/>
              </a:lnSpc>
              <a:buFontTx/>
              <a:buChar char="-"/>
            </a:pPr>
            <a:r>
              <a:rPr lang="hr-HR" sz="2400" dirty="0"/>
              <a:t>vezani uz tisak i</a:t>
            </a:r>
          </a:p>
          <a:p>
            <a:pPr marL="280988" indent="-280988"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tiskarsku proizvodnju</a:t>
            </a:r>
          </a:p>
          <a:p>
            <a:pPr marL="280988" indent="-280988" eaLnBrk="1" hangingPunct="1">
              <a:lnSpc>
                <a:spcPct val="90000"/>
              </a:lnSpc>
              <a:buFontTx/>
              <a:buChar char="-"/>
            </a:pPr>
            <a:r>
              <a:rPr lang="hr-HR" sz="2400" dirty="0"/>
              <a:t>nastali kao posljedica</a:t>
            </a:r>
          </a:p>
          <a:p>
            <a:pPr marL="280988" indent="-280988"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izuma tiskarskog stroja</a:t>
            </a:r>
          </a:p>
          <a:p>
            <a:pPr marL="280988" indent="-280988"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    oko 1450. godine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500306"/>
            <a:ext cx="4191000" cy="4071966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hr-HR" b="1" u="sng" dirty="0"/>
              <a:t>SUVREMENI MEDIJI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Brošure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Plakati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Film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Radio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Televizija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r-HR" dirty="0"/>
              <a:t>Internet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hr-HR" sz="2400" dirty="0"/>
              <a:t>vezani uz napredak tehnologije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79AB33-2885-44DD-A1C5-57749A92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48"/>
            <a:ext cx="7620000" cy="648072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</a:rPr>
              <a:t>ZADACI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631032-8A08-43A8-9E5E-EC9BBDAD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24744"/>
            <a:ext cx="7620000" cy="5123656"/>
          </a:xfrm>
        </p:spPr>
        <p:txBody>
          <a:bodyPr/>
          <a:lstStyle/>
          <a:p>
            <a:r>
              <a:rPr lang="hr-HR" sz="30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Što je tisak?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Što se sve ubraja u tisak?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Tko je i kada izumio tiskarski stroj?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Koja je prva tiskana knjiga?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Koji je najstariji tiskani medij?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Što su novine i kako mogu izlaziti? 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</a:rPr>
              <a:t> O čemu govore novine?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Što su stripovi i kako izgledaju?</a:t>
            </a:r>
          </a:p>
          <a:p>
            <a:r>
              <a:rPr lang="hr-HR" sz="3000" dirty="0">
                <a:solidFill>
                  <a:schemeClr val="bg1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Koji je prvi poznati crtač stripa u Hrvatskoj?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2CF6EEB-0128-41BE-B3FB-E42F00DD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56BD805-D025-4A57-8407-26A1A523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Tiskani mediji</a:t>
            </a:r>
          </a:p>
        </p:txBody>
      </p:sp>
    </p:spTree>
    <p:extLst>
      <p:ext uri="{BB962C8B-B14F-4D97-AF65-F5344CB8AC3E}">
        <p14:creationId xmlns:p14="http://schemas.microsoft.com/office/powerpoint/2010/main" xmlns="" val="2479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7171" name="Rezervirano mjesto podnožj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dirty="0"/>
              <a:t>    Tiskani mediji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85992"/>
            <a:ext cx="5300674" cy="39624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000" b="1" dirty="0"/>
              <a:t>TISAK </a:t>
            </a:r>
            <a:r>
              <a:rPr lang="hr-HR" sz="2000" dirty="0"/>
              <a:t>– svi proizvodi koji se tiskaju na papiru tiskarskim strojem u tiskarama.</a:t>
            </a:r>
          </a:p>
          <a:p>
            <a:pPr eaLnBrk="1" hangingPunct="1">
              <a:lnSpc>
                <a:spcPct val="90000"/>
              </a:lnSpc>
            </a:pPr>
            <a:r>
              <a:rPr lang="hr-HR" sz="2000" dirty="0"/>
              <a:t>Do pojave tiskarskog stroja knjige su se umnažale ručnim prepisivanjem  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pisarnicama (skriptorijima)– rijetke i skupe.</a:t>
            </a:r>
          </a:p>
          <a:p>
            <a:pPr eaLnBrk="1" hangingPunct="1">
              <a:lnSpc>
                <a:spcPct val="90000"/>
              </a:lnSpc>
            </a:pPr>
            <a:r>
              <a:rPr lang="hr-HR" sz="2000" dirty="0"/>
              <a:t>Tiskarski stroj izumio je </a:t>
            </a:r>
            <a:r>
              <a:rPr lang="hr-HR" sz="2000" dirty="0" err="1"/>
              <a:t>Johannes</a:t>
            </a:r>
            <a:r>
              <a:rPr lang="hr-HR" sz="2000" dirty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  Gutenberg oko 1450. g.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  (izumitelj modernog tiska).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- pomogao procvatu kulture i znanosti,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- omogućio eksplozivno širenje pisane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   riječi u renesansnoj Europi,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- “Tisak je značajan za povijest knjige koliko i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000" dirty="0"/>
              <a:t>       otkriće Amerike za čovječanstvo.”.</a:t>
            </a:r>
          </a:p>
        </p:txBody>
      </p:sp>
      <p:pic>
        <p:nvPicPr>
          <p:cNvPr id="15362" name="Picture 2" descr="http://www.medioteka.hr/portal/sadrzaj/skola/fizika/fiz_izum_car_Gutenbergov_tisk_stroj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740282" cy="4114800"/>
          </a:xfrm>
          <a:prstGeom prst="rect">
            <a:avLst/>
          </a:prstGeom>
          <a:noFill/>
        </p:spPr>
      </p:pic>
      <p:pic>
        <p:nvPicPr>
          <p:cNvPr id="15364" name="Picture 4" descr="http://www.medioteka.hr/portal/sadrzaj/skola/fizika/fiz_izum_car_gutenber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/>
              <a:t>Tiskani mediji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066800" y="1928802"/>
            <a:ext cx="7620000" cy="39385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Najranija tiskara na hrvatskom tlu je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 Senjska glagoljska tiskara, utemeljitelj Blaž </a:t>
            </a:r>
            <a:r>
              <a:rPr lang="hr-HR" sz="2400" dirty="0" err="1"/>
              <a:t>Baromić</a:t>
            </a:r>
            <a:r>
              <a:rPr lang="hr-HR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Današnji je tisak usavršen, mogućnosti tiskanja neograničene (tiskaju se knjige, novine, časopisi, plakati, brošure, letci, </a:t>
            </a:r>
            <a:r>
              <a:rPr lang="hr-HR" sz="2400" dirty="0" err="1"/>
              <a:t>posteri</a:t>
            </a:r>
            <a:r>
              <a:rPr lang="hr-HR" sz="2400" dirty="0"/>
              <a:t>…).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Tiskati se može tekst i slika.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Tekst se tiska određenim pismom i na određenom jeziku.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Slike mogu biti crteži ili fotografije.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Tiskati se može u crno-bijeloj tehnici (crnoj boji) ili u </a:t>
            </a:r>
            <a:r>
              <a:rPr lang="hr-HR" sz="2400" dirty="0" err="1"/>
              <a:t>color</a:t>
            </a:r>
            <a:r>
              <a:rPr lang="hr-HR" sz="2400" dirty="0"/>
              <a:t> tehnici (osnovne boje: crvena, žuta, plava, crna).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Tiskani mediji izdaju se u broju primjeraka koji ovisi o broju kupaca – NAKLADA.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10" name="Picture 6" descr="vijesti_5522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375256">
            <a:off x="7287225" y="471589"/>
            <a:ext cx="1218240" cy="1666694"/>
          </a:xfrm>
          <a:prstGeom prst="rect">
            <a:avLst/>
          </a:prstGeom>
          <a:noFill/>
        </p:spPr>
      </p:pic>
      <p:pic>
        <p:nvPicPr>
          <p:cNvPr id="1026" name="Picture 2" descr="http://www.mk-knjigoveznica.hr/images/knji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170266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04860"/>
          </a:xfrm>
        </p:spPr>
        <p:txBody>
          <a:bodyPr/>
          <a:lstStyle/>
          <a:p>
            <a:pPr eaLnBrk="1" hangingPunct="1"/>
            <a:r>
              <a:rPr lang="hr-HR" sz="4000" b="1" dirty="0"/>
              <a:t>KNJIGE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85860"/>
            <a:ext cx="7620000" cy="45815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Najstariji masovni medij.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Papir u Europu stiže iz Kine.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Najstarija datirana tiskana knjiga na svijetu je “</a:t>
            </a:r>
            <a:r>
              <a:rPr lang="hr-HR" sz="2400" i="1" dirty="0"/>
              <a:t>Dijamantna Sutra</a:t>
            </a:r>
            <a:r>
              <a:rPr lang="hr-HR" sz="2400" dirty="0"/>
              <a:t>” (9. st.; 868. g.) – pisana kineskim pismom, tiskana ručno (Kinezi već od 6. st. rabe rezbarene drvene ploče za umnožavanje tekstova).</a:t>
            </a:r>
          </a:p>
        </p:txBody>
      </p:sp>
      <p:sp>
        <p:nvSpPr>
          <p:cNvPr id="8194" name="Rezervirano mjesto datuma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sp>
        <p:nvSpPr>
          <p:cNvPr id="8195" name="Rezervirano mjesto podnožj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hr-HR" dirty="0"/>
          </a:p>
        </p:txBody>
      </p:sp>
      <p:pic>
        <p:nvPicPr>
          <p:cNvPr id="14338" name="Picture 2" descr="http://t0.gstatic.com/images?q=tbn:ANd9GcSL1etR1UoiHGV_G5pgFdWgf7b7RwOnFG5Qh5L-1_ryu4CeGsqx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4429156" cy="2760426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TFKc1hQZSlUUTRfQZYPsb2VrlohpwBtC8RfaGw_Bu1Ak7Iw6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8604"/>
            <a:ext cx="1643074" cy="1725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33422"/>
          </a:xfrm>
        </p:spPr>
        <p:txBody>
          <a:bodyPr/>
          <a:lstStyle/>
          <a:p>
            <a:r>
              <a:rPr lang="hr-HR" sz="4000" b="1" dirty="0"/>
              <a:t>KNJIGE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214422"/>
            <a:ext cx="7791480" cy="46529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dirty="0"/>
              <a:t>Knjige tiskane prije 1500. g. nazivaju se </a:t>
            </a:r>
            <a:r>
              <a:rPr lang="hr-HR" sz="2400" b="1" dirty="0"/>
              <a:t>INKUNABULE</a:t>
            </a:r>
            <a:r>
              <a:rPr lang="hr-HR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Prva mehanički tiskana knjiga je </a:t>
            </a:r>
            <a:r>
              <a:rPr lang="hr-HR" sz="2400" i="1" dirty="0"/>
              <a:t>“</a:t>
            </a:r>
            <a:r>
              <a:rPr lang="hr-HR" sz="2400" i="1" dirty="0" err="1"/>
              <a:t>Gutenbergova</a:t>
            </a:r>
            <a:r>
              <a:rPr lang="hr-HR" sz="2400" i="1" dirty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i="1" dirty="0"/>
              <a:t>    Biblija</a:t>
            </a:r>
            <a:r>
              <a:rPr lang="hr-HR" sz="2400" dirty="0"/>
              <a:t>” (1452. g.) na latinskom jeziku.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sz="2400" dirty="0"/>
              <a:t>    - remek djelo tiskarskog umijeća.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40964" name="Picture 4" descr="http://matrixworldhr.files.wordpress.com/2012/05/1-prva-gutembergova-biblija1.jpg?w=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5429288" cy="3567818"/>
          </a:xfrm>
          <a:prstGeom prst="rect">
            <a:avLst/>
          </a:prstGeom>
          <a:noFill/>
        </p:spPr>
      </p:pic>
      <p:pic>
        <p:nvPicPr>
          <p:cNvPr id="40966" name="Picture 6" descr="http://t3.gstatic.com/images?q=tbn:ANd9GcR1GfGS3hJG-gVlxBcIMlYh-iIlw-JGTC08x-vBU47IIX3Cj4jh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5271">
            <a:off x="7040910" y="2161246"/>
            <a:ext cx="1475036" cy="178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1202</TotalTime>
  <Words>895</Words>
  <Application>Microsoft Office PowerPoint</Application>
  <PresentationFormat>Prikaz na zaslonu (4:3)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Notebook</vt:lpstr>
      <vt:lpstr>TISKANI MEDIJI</vt:lpstr>
      <vt:lpstr>Svijet medija</vt:lpstr>
      <vt:lpstr>PODJELA MEDIJA</vt:lpstr>
      <vt:lpstr>PODJELA MEDIJA  Po vremenu nastanka:  </vt:lpstr>
      <vt:lpstr>ZADACI</vt:lpstr>
      <vt:lpstr>    Tiskani mediji</vt:lpstr>
      <vt:lpstr>Tiskani mediji</vt:lpstr>
      <vt:lpstr>KNJIGE</vt:lpstr>
      <vt:lpstr>KNJIGE</vt:lpstr>
      <vt:lpstr>KNJIGE</vt:lpstr>
      <vt:lpstr>              KNJIGA</vt:lpstr>
      <vt:lpstr>NOVINE</vt:lpstr>
      <vt:lpstr>NOVINE</vt:lpstr>
      <vt:lpstr>               ČASOPISI</vt:lpstr>
      <vt:lpstr>       PLAKAT</vt:lpstr>
      <vt:lpstr>                       STRIP</vt:lpstr>
      <vt:lpstr>Domaća zadaća</vt:lpstr>
    </vt:vector>
  </TitlesOfParts>
  <Company>Deki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TISKANI MEDIJI</dc:title>
  <dc:creator>Dejana Kurtović</dc:creator>
  <cp:lastModifiedBy>Tomislava</cp:lastModifiedBy>
  <cp:revision>69</cp:revision>
  <cp:lastPrinted>2016-12-19T10:04:38Z</cp:lastPrinted>
  <dcterms:created xsi:type="dcterms:W3CDTF">2010-04-25T21:53:50Z</dcterms:created>
  <dcterms:modified xsi:type="dcterms:W3CDTF">2017-12-13T11:25:45Z</dcterms:modified>
</cp:coreProperties>
</file>