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3"/>
  </p:notesMasterIdLst>
  <p:sldIdLst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3" r:id="rId25"/>
    <p:sldId id="371" r:id="rId26"/>
    <p:sldId id="372" r:id="rId27"/>
    <p:sldId id="374" r:id="rId28"/>
    <p:sldId id="375" r:id="rId29"/>
    <p:sldId id="376" r:id="rId30"/>
    <p:sldId id="377" r:id="rId31"/>
    <p:sldId id="3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4937849" y="1224906"/>
            <a:ext cx="6677025" cy="3918538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4104" y="4078206"/>
            <a:ext cx="2233558" cy="1350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3519" y="4583417"/>
            <a:ext cx="713665" cy="112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39338" y="3259645"/>
            <a:ext cx="3106007" cy="1740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27" y="0"/>
            <a:ext cx="12192527" cy="6858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3582255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893211" y="1772789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6271299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8960343" y="1772789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2915579"/>
            <a:ext cx="12192000" cy="394242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z.hr/document/termsConditions/documents/PBZ/valid/OUP_TerminskiPlan/Terminski%20plan_29.10.2020..pdf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a.hr/aktualna-tecajna-lista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59759" y="213060"/>
            <a:ext cx="5741457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5400">
                <a:solidFill>
                  <a:schemeClr val="bg1"/>
                </a:solidFill>
                <a:latin typeface="+mj-lt"/>
                <a:cs typeface="Arial" pitchFamily="34" charset="0"/>
              </a:rPr>
              <a:t>Blagajničko poslovanje i transakcijski proizvodi</a:t>
            </a:r>
            <a:endParaRPr lang="hr-HR" altLang="ko-KR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83771" y="618309"/>
            <a:ext cx="9387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Tijekom prijenosa s jednog računa na drugi račun unutar iste banke riječ je o internom prijenosu (1. razina platnog prometa) a transakcije se obračunavaju u skladu sa terminskim planom banke. 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6" name="Krnja piramida 5">
            <a:hlinkClick r:id="rId2"/>
          </p:cNvPr>
          <p:cNvSpPr/>
          <p:nvPr/>
        </p:nvSpPr>
        <p:spPr>
          <a:xfrm rot="20354055">
            <a:off x="1637211" y="3377697"/>
            <a:ext cx="3370217" cy="2159726"/>
          </a:xfrm>
          <a:prstGeom prst="bevel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 rot="20341848">
            <a:off x="2302828" y="3672730"/>
            <a:ext cx="22044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Terminski </a:t>
            </a:r>
          </a:p>
          <a:p>
            <a:pPr algn="ctr"/>
            <a:r>
              <a:rPr lang="hr-HR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Plan </a:t>
            </a:r>
          </a:p>
          <a:p>
            <a:pPr algn="ctr"/>
            <a:r>
              <a:rPr lang="hr-HR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banke</a:t>
            </a:r>
            <a:endParaRPr lang="hr-HR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48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7018" y="2081349"/>
            <a:ext cx="652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Tijekom prijenosa sredstava s računa iz druge banke riječ je o međubankovnoj platnoj transakciji koja se obavlja Nacionalnim </a:t>
            </a:r>
            <a:r>
              <a:rPr lang="hr-HR" sz="2800" dirty="0" err="1" smtClean="0">
                <a:solidFill>
                  <a:schemeClr val="bg1"/>
                </a:solidFill>
              </a:rPr>
              <a:t>klirniškim</a:t>
            </a:r>
            <a:r>
              <a:rPr lang="hr-HR" sz="2800" dirty="0" smtClean="0">
                <a:solidFill>
                  <a:schemeClr val="bg1"/>
                </a:solidFill>
              </a:rPr>
              <a:t> sustavom (NKS) ili HSVP.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hr-HR" sz="3200" dirty="0" smtClean="0"/>
              <a:t>Kontrola novčanica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923109" y="2246812"/>
            <a:ext cx="9083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Djelatnik banke dužan je, nakon primitka novčanice, provesti kontrolu po metodi „pogledaj, zakreni i provjeri”. Kako bi bili što uspješniji u primjeni ove metode banke redovito organiziraju stručna usavršavanja za svoje djelatnike. U slučaju otkrivanja krivotvorene novčanice, djelatnik je dužan obavijestiti zaštitara ili policiju. 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*Metoda „pogledaj, zakreni i provjeri” provodi se na način da osoba dodirom, vizualnim pregledom i titranjem novčanice provjerava autentičnost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hr-HR" sz="3200" dirty="0" smtClean="0"/>
              <a:t>Arhiviranje dokumenata</a:t>
            </a:r>
            <a:endParaRPr lang="hr-HR" sz="32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071154" y="2368731"/>
            <a:ext cx="8508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Knjigovodstvene isprave </a:t>
            </a:r>
            <a:r>
              <a:rPr lang="hr-HR" dirty="0" smtClean="0">
                <a:solidFill>
                  <a:schemeClr val="bg1"/>
                </a:solidFill>
              </a:rPr>
              <a:t>– </a:t>
            </a:r>
            <a:r>
              <a:rPr lang="hr-HR" i="1" dirty="0" smtClean="0">
                <a:solidFill>
                  <a:schemeClr val="bg1"/>
                </a:solidFill>
              </a:rPr>
              <a:t>Isprave koje se odnose na otvaranje i zatvaranje računa, isprave za evidentiranje promjena stanja na računu za plaćanje, isprave o depozitima, ugovori o zasnivanju poslovnog odnosa </a:t>
            </a:r>
            <a:r>
              <a:rPr lang="hr-HR" dirty="0" smtClean="0">
                <a:solidFill>
                  <a:schemeClr val="bg1"/>
                </a:solidFill>
              </a:rPr>
              <a:t>– prema Zakonu o kreditnim institucijama, čuvaju se 11 godina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Osobni podatci </a:t>
            </a:r>
            <a:r>
              <a:rPr lang="hr-HR" dirty="0" smtClean="0">
                <a:solidFill>
                  <a:schemeClr val="bg1"/>
                </a:solidFill>
              </a:rPr>
              <a:t>(prikupljeni u svrhu dubinske analize) – </a:t>
            </a:r>
            <a:r>
              <a:rPr lang="hr-HR" i="1" dirty="0" smtClean="0">
                <a:solidFill>
                  <a:schemeClr val="bg1"/>
                </a:solidFill>
              </a:rPr>
              <a:t>dokumentacija na temelju koje je utvrđen identitet klijenta, dokumentacija dobivena tijekom provođenja dubinske analize ili provođenja transakcija</a:t>
            </a:r>
            <a:r>
              <a:rPr lang="hr-HR" dirty="0" smtClean="0">
                <a:solidFill>
                  <a:schemeClr val="bg1"/>
                </a:solidFill>
              </a:rPr>
              <a:t> – Prema Zakonu o sprječavanju pranja novca i financiranju terorizma, čuvaju se 10 godina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648892" y="2046514"/>
            <a:ext cx="573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Trajni nalozi po računima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19262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/>
          <p:nvPr/>
        </p:nvSpPr>
        <p:spPr>
          <a:xfrm>
            <a:off x="461555" y="1750421"/>
            <a:ext cx="4545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Trajni nalog su redovita ili povremena plaćanja koja banka obavlja s transakcijskog računa vlasnika u njegovo ime, u unaprijed određenom iznosu i na dogovorene datume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1589" y="487679"/>
            <a:ext cx="5913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Plaćanje trajnim nalogom smatra se bezgotovinskim plaćanjem a može se koristiti za:</a:t>
            </a:r>
          </a:p>
          <a:p>
            <a:endParaRPr lang="hr-HR" sz="3200" dirty="0">
              <a:solidFill>
                <a:schemeClr val="bg1"/>
              </a:solidFill>
            </a:endParaRPr>
          </a:p>
          <a:p>
            <a:r>
              <a:rPr lang="hr-HR" sz="3200" dirty="0" smtClean="0">
                <a:solidFill>
                  <a:schemeClr val="bg1"/>
                </a:solidFill>
              </a:rPr>
              <a:t> - plaćanje redovitih računa</a:t>
            </a:r>
          </a:p>
          <a:p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- različite prijenose kunskih sredstava na transakcijske račune fizičkih ili pravnih osoba u zemlji</a:t>
            </a:r>
          </a:p>
          <a:p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- uplate na račun depozita</a:t>
            </a:r>
          </a:p>
          <a:p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- uplate ugovorene štednje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3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09600" y="1193075"/>
            <a:ext cx="45545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Osoba koja je potpisala ugovor o trajnom nalogu mora pravodobno osigurati sredstva na transakcijskom računu, odnosno mora imati pokriće na računu za plaćanje. </a:t>
            </a:r>
          </a:p>
        </p:txBody>
      </p:sp>
    </p:spTree>
    <p:extLst>
      <p:ext uri="{BB962C8B-B14F-4D97-AF65-F5344CB8AC3E}">
        <p14:creationId xmlns:p14="http://schemas.microsoft.com/office/powerpoint/2010/main" val="127032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35726" y="957943"/>
            <a:ext cx="4781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Korisnik sam određuje: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 - korisnika plaćanja (račun na koji se sredstva prenose)</a:t>
            </a:r>
          </a:p>
          <a:p>
            <a:r>
              <a:rPr lang="hr-HR" sz="2800" dirty="0">
                <a:solidFill>
                  <a:schemeClr val="bg1"/>
                </a:solidFill>
              </a:rPr>
              <a:t> - iznos sredstava </a:t>
            </a:r>
          </a:p>
          <a:p>
            <a:r>
              <a:rPr lang="hr-HR" sz="2800" dirty="0">
                <a:solidFill>
                  <a:schemeClr val="bg1"/>
                </a:solidFill>
              </a:rPr>
              <a:t> - razdoblje trajanja</a:t>
            </a:r>
          </a:p>
          <a:p>
            <a:r>
              <a:rPr lang="hr-HR" sz="2800" dirty="0">
                <a:solidFill>
                  <a:schemeClr val="bg1"/>
                </a:solidFill>
              </a:rPr>
              <a:t> - dinamiku plaćanja (mjesečno, kvartalno itd.)</a:t>
            </a:r>
          </a:p>
          <a:p>
            <a:r>
              <a:rPr lang="hr-HR" sz="2800" dirty="0">
                <a:solidFill>
                  <a:schemeClr val="bg1"/>
                </a:solidFill>
              </a:rPr>
              <a:t> - datum plaćanja</a:t>
            </a:r>
          </a:p>
        </p:txBody>
      </p:sp>
    </p:spTree>
    <p:extLst>
      <p:ext uri="{BB962C8B-B14F-4D97-AF65-F5344CB8AC3E}">
        <p14:creationId xmlns:p14="http://schemas.microsoft.com/office/powerpoint/2010/main" val="316770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4171" y="313509"/>
            <a:ext cx="740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Banka će provesti trajni nalog na dan koji je naveden u ugovoru a ako je dospijeće na neradni dan provesti će ga prvi slijedeći radni dan.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49830" y="2211977"/>
            <a:ext cx="361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Ugovor o trajnom nalogu sklapa se na određeni rok, a ako je ugovoren bez roka, trajni nalog vrijedi sve do opoziva od strane vlasnika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74171" y="4946468"/>
            <a:ext cx="561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Trajni nalog može se ugovoriti u bilo kojoj poslovnici ali i putem Internet bankarstva i mobilnog bankarstva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4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740229" y="548640"/>
            <a:ext cx="7811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Platni promet obuhvaća sva plaćanja između   pravnih i fizičkih osoba provedena sa svrhom  podmirenja novčanih obveza, odnosno naplate   potraživanja. </a:t>
            </a:r>
          </a:p>
        </p:txBody>
      </p:sp>
    </p:spTree>
    <p:extLst>
      <p:ext uri="{BB962C8B-B14F-4D97-AF65-F5344CB8AC3E}">
        <p14:creationId xmlns:p14="http://schemas.microsoft.com/office/powerpoint/2010/main" val="316332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 rot="20962210">
            <a:off x="757646" y="1846217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Za koja plaćanja biste ugovorili trajni nalog?</a:t>
            </a:r>
            <a:endParaRPr lang="hr-H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0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70561" y="1576252"/>
            <a:ext cx="4389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Trajni nalog može se koristiti i za otplatu kredita no međutim mora se uzeti u obzir da anuitet nije uvijek fiksan te je stog preporučljivo ugovoriti trajni nalog na malo veći iznos nego što je anuitet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09303" y="1166948"/>
            <a:ext cx="5207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U pravilu, banka naplaćuje naknadu za provedbu trajnog naloga ako   se račun na koji se plaća ne nalazi u banci u kojoj korisnik </a:t>
            </a:r>
            <a:r>
              <a:rPr lang="hr-HR" sz="2800" dirty="0" smtClean="0">
                <a:solidFill>
                  <a:schemeClr val="bg1"/>
                </a:solidFill>
              </a:rPr>
              <a:t>trajnog naloga </a:t>
            </a:r>
            <a:r>
              <a:rPr lang="hr-HR" sz="2800" dirty="0">
                <a:solidFill>
                  <a:schemeClr val="bg1"/>
                </a:solidFill>
              </a:rPr>
              <a:t>ima otvoren račun. 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U pravilu, banka ne naplaćuje naknadu za otvaranje i </a:t>
            </a:r>
            <a:r>
              <a:rPr lang="hr-HR" sz="2800" dirty="0" smtClean="0">
                <a:solidFill>
                  <a:schemeClr val="bg1"/>
                </a:solidFill>
              </a:rPr>
              <a:t>zatvaranje trajnog </a:t>
            </a:r>
            <a:r>
              <a:rPr lang="hr-HR" sz="2800" dirty="0">
                <a:solidFill>
                  <a:schemeClr val="bg1"/>
                </a:solidFill>
              </a:rPr>
              <a:t>naloga</a:t>
            </a:r>
          </a:p>
        </p:txBody>
      </p:sp>
    </p:spTree>
    <p:extLst>
      <p:ext uri="{BB962C8B-B14F-4D97-AF65-F5344CB8AC3E}">
        <p14:creationId xmlns:p14="http://schemas.microsoft.com/office/powerpoint/2010/main" val="310851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127863" y="2995749"/>
            <a:ext cx="4711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Mjenjački poslovi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41116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22171" y="731521"/>
            <a:ext cx="8682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Mjenjačke poslove obavljaju </a:t>
            </a:r>
            <a:r>
              <a:rPr lang="hr-HR" sz="3200" dirty="0">
                <a:solidFill>
                  <a:schemeClr val="bg1"/>
                </a:solidFill>
              </a:rPr>
              <a:t>banke i ovlašteni  mjenjači </a:t>
            </a:r>
            <a:r>
              <a:rPr lang="hr-HR" sz="3200" dirty="0" smtClean="0">
                <a:solidFill>
                  <a:schemeClr val="bg1"/>
                </a:solidFill>
              </a:rPr>
              <a:t>a obuhvaćaju </a:t>
            </a:r>
            <a:r>
              <a:rPr lang="hr-HR" sz="3200" dirty="0">
                <a:solidFill>
                  <a:schemeClr val="bg1"/>
                </a:solidFill>
              </a:rPr>
              <a:t>otkup strane gotovine i čekova koji glase na stranu valutu za gotovinu u kunama </a:t>
            </a:r>
            <a:r>
              <a:rPr lang="hr-HR" sz="3200" dirty="0" smtClean="0">
                <a:solidFill>
                  <a:schemeClr val="bg1"/>
                </a:solidFill>
              </a:rPr>
              <a:t>te prodaju </a:t>
            </a:r>
            <a:r>
              <a:rPr lang="hr-HR" sz="3200" dirty="0">
                <a:solidFill>
                  <a:schemeClr val="bg1"/>
                </a:solidFill>
              </a:rPr>
              <a:t>strane gotovine za gotovinu u kunama. </a:t>
            </a:r>
          </a:p>
        </p:txBody>
      </p:sp>
    </p:spTree>
    <p:extLst>
      <p:ext uri="{BB962C8B-B14F-4D97-AF65-F5344CB8AC3E}">
        <p14:creationId xmlns:p14="http://schemas.microsoft.com/office/powerpoint/2010/main" val="1725166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856412" y="661851"/>
            <a:ext cx="926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Kod mjenjačkih poslova, prihod banke se </a:t>
            </a:r>
            <a:r>
              <a:rPr lang="hr-HR" sz="2800" dirty="0" smtClean="0">
                <a:solidFill>
                  <a:schemeClr val="bg1"/>
                </a:solidFill>
              </a:rPr>
              <a:t>očituje kroz </a:t>
            </a:r>
            <a:r>
              <a:rPr lang="hr-HR" sz="2800" dirty="0">
                <a:solidFill>
                  <a:schemeClr val="bg1"/>
                </a:solidFill>
              </a:rPr>
              <a:t>tečajnu maržu. 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Tečajna marža je razlika između prodajnog </a:t>
            </a:r>
            <a:r>
              <a:rPr lang="hr-HR" sz="2800" dirty="0" smtClean="0">
                <a:solidFill>
                  <a:schemeClr val="bg1"/>
                </a:solidFill>
              </a:rPr>
              <a:t>i kupovnog </a:t>
            </a:r>
            <a:r>
              <a:rPr lang="hr-HR" sz="2800" dirty="0">
                <a:solidFill>
                  <a:schemeClr val="bg1"/>
                </a:solidFill>
              </a:rPr>
              <a:t>tečaja.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23108" y="4545874"/>
            <a:ext cx="7829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Tečaj valute svakog dana utvrđuje HNB </a:t>
            </a:r>
            <a:r>
              <a:rPr lang="hr-HR" sz="2800" dirty="0" smtClean="0">
                <a:solidFill>
                  <a:schemeClr val="bg1"/>
                </a:solidFill>
              </a:rPr>
              <a:t>i objavljuje </a:t>
            </a:r>
            <a:r>
              <a:rPr lang="hr-HR" sz="2800" dirty="0">
                <a:solidFill>
                  <a:schemeClr val="bg1"/>
                </a:solidFill>
              </a:rPr>
              <a:t>tečajnu listu a banke </a:t>
            </a:r>
            <a:r>
              <a:rPr lang="hr-HR" sz="2800" dirty="0" smtClean="0">
                <a:solidFill>
                  <a:schemeClr val="bg1"/>
                </a:solidFill>
              </a:rPr>
              <a:t>samostalno kreiraju </a:t>
            </a:r>
            <a:r>
              <a:rPr lang="hr-HR" sz="2800" dirty="0">
                <a:solidFill>
                  <a:schemeClr val="bg1"/>
                </a:solidFill>
              </a:rPr>
              <a:t>vlastiti tečaj</a:t>
            </a:r>
          </a:p>
        </p:txBody>
      </p:sp>
    </p:spTree>
    <p:extLst>
      <p:ext uri="{BB962C8B-B14F-4D97-AF65-F5344CB8AC3E}">
        <p14:creationId xmlns:p14="http://schemas.microsoft.com/office/powerpoint/2010/main" val="165982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53737" y="322217"/>
            <a:ext cx="915270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Valuta</a:t>
            </a:r>
            <a:r>
              <a:rPr lang="hr-HR" sz="2800" dirty="0">
                <a:solidFill>
                  <a:schemeClr val="bg1"/>
                </a:solidFill>
              </a:rPr>
              <a:t> – međunarodna kratica </a:t>
            </a:r>
            <a:r>
              <a:rPr lang="hr-HR" sz="2800" dirty="0" smtClean="0">
                <a:solidFill>
                  <a:schemeClr val="bg1"/>
                </a:solidFill>
              </a:rPr>
              <a:t>valute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chemeClr val="bg1"/>
                </a:solidFill>
              </a:rPr>
              <a:t>Šifra valute </a:t>
            </a:r>
            <a:r>
              <a:rPr lang="hr-HR" sz="2800" dirty="0">
                <a:solidFill>
                  <a:schemeClr val="bg1"/>
                </a:solidFill>
              </a:rPr>
              <a:t>– brojčana šifra pojedine </a:t>
            </a:r>
            <a:r>
              <a:rPr lang="hr-HR" sz="2800" dirty="0" smtClean="0">
                <a:solidFill>
                  <a:schemeClr val="bg1"/>
                </a:solidFill>
              </a:rPr>
              <a:t>valute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chemeClr val="bg1"/>
                </a:solidFill>
              </a:rPr>
              <a:t>Jedinica</a:t>
            </a:r>
            <a:r>
              <a:rPr lang="hr-HR" sz="2800" dirty="0">
                <a:solidFill>
                  <a:schemeClr val="bg1"/>
                </a:solidFill>
              </a:rPr>
              <a:t> – mjerna jedinica odnosa između valuta (1:1, 1:100)</a:t>
            </a:r>
          </a:p>
          <a:p>
            <a:r>
              <a:rPr lang="hr-HR" sz="2800" b="1" dirty="0">
                <a:solidFill>
                  <a:schemeClr val="bg1"/>
                </a:solidFill>
              </a:rPr>
              <a:t>Kupovni za devize </a:t>
            </a:r>
            <a:r>
              <a:rPr lang="hr-HR" sz="2800" dirty="0">
                <a:solidFill>
                  <a:schemeClr val="bg1"/>
                </a:solidFill>
              </a:rPr>
              <a:t>– odnosi se na kupnju potraživanja izraženih u </a:t>
            </a:r>
            <a:r>
              <a:rPr lang="hr-HR" sz="2800" dirty="0" smtClean="0">
                <a:solidFill>
                  <a:schemeClr val="bg1"/>
                </a:solidFill>
              </a:rPr>
              <a:t>nekoj stranoj </a:t>
            </a:r>
            <a:r>
              <a:rPr lang="hr-HR" sz="2800" dirty="0">
                <a:solidFill>
                  <a:schemeClr val="bg1"/>
                </a:solidFill>
              </a:rPr>
              <a:t>valuti koje nazivamo </a:t>
            </a:r>
            <a:r>
              <a:rPr lang="hr-HR" sz="2800" dirty="0" smtClean="0">
                <a:solidFill>
                  <a:schemeClr val="bg1"/>
                </a:solidFill>
              </a:rPr>
              <a:t>devize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chemeClr val="bg1"/>
                </a:solidFill>
              </a:rPr>
              <a:t>Srednji za devize </a:t>
            </a:r>
            <a:r>
              <a:rPr lang="hr-HR" sz="2800" dirty="0">
                <a:solidFill>
                  <a:schemeClr val="bg1"/>
                </a:solidFill>
              </a:rPr>
              <a:t>– služi kao okvirni tečaj koji se često rabi pri sklapanju poslovnih </a:t>
            </a:r>
            <a:r>
              <a:rPr lang="hr-HR" sz="2800" dirty="0" smtClean="0">
                <a:solidFill>
                  <a:schemeClr val="bg1"/>
                </a:solidFill>
              </a:rPr>
              <a:t>dogovora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chemeClr val="bg1"/>
                </a:solidFill>
              </a:rPr>
              <a:t>Prodajni za devize </a:t>
            </a:r>
            <a:r>
              <a:rPr lang="hr-HR" sz="2800" dirty="0">
                <a:solidFill>
                  <a:schemeClr val="bg1"/>
                </a:solidFill>
              </a:rPr>
              <a:t>– odnosi se na prodaju potraživanja izraženih u nekoj stranoj valuti koje nazivamo devize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0106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 rot="20861678">
            <a:off x="775063" y="975360"/>
            <a:ext cx="68188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Ako na listi piše prodajni tečaj 1 EUR=7,55 HRK to znači da će nam banka prodati 1 euro za 7,55 kn. 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 rot="1154899">
            <a:off x="4598126" y="3561806"/>
            <a:ext cx="55909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Ako piše da je kupovni tečaj 1 EUR = 7,51 HRK to znači da će banka kupiti 1 EUR po cijeni 7,51 HRK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729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88274" y="531223"/>
            <a:ext cx="8717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Kupovni tečaj za efektivu, čekove i kreditna pisma – </a:t>
            </a:r>
            <a:r>
              <a:rPr lang="hr-HR" sz="2800" dirty="0" smtClean="0">
                <a:solidFill>
                  <a:schemeClr val="bg1"/>
                </a:solidFill>
              </a:rPr>
              <a:t>pokazuje koju cijenu je banka voljna platiti prodavaču valute ako se za sredstvo plaćanja strane valute upotrebljavaju kunski čekovi ili kreditna pisma</a:t>
            </a:r>
          </a:p>
          <a:p>
            <a:endParaRPr lang="hr-HR" sz="2800" b="1" dirty="0">
              <a:solidFill>
                <a:schemeClr val="bg1"/>
              </a:solidFill>
            </a:endParaRP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Prodajni tečaj za efektivu, čekove i kreditna pisma </a:t>
            </a:r>
            <a:r>
              <a:rPr lang="hr-HR" sz="2800" dirty="0" smtClean="0">
                <a:solidFill>
                  <a:schemeClr val="bg1"/>
                </a:solidFill>
              </a:rPr>
              <a:t>– cijena po kojoj je banka voljna kupiti stranu valutu ako se za sredstvo plaćanja strane valute upotrebljavaju: čekovi i kreditna pisma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8177349" y="4119154"/>
            <a:ext cx="3030583" cy="1985555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274374" y="4770009"/>
            <a:ext cx="2903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Tečajna </a:t>
            </a:r>
          </a:p>
          <a:p>
            <a:pPr algn="ctr"/>
            <a:r>
              <a:rPr lang="hr-H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lista</a:t>
            </a:r>
            <a:endParaRPr lang="hr-H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Krnja piramida 5">
            <a:hlinkClick r:id="rId2"/>
          </p:cNvPr>
          <p:cNvSpPr/>
          <p:nvPr/>
        </p:nvSpPr>
        <p:spPr>
          <a:xfrm>
            <a:off x="8479435" y="4392594"/>
            <a:ext cx="949234" cy="4997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42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91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66057" y="679269"/>
            <a:ext cx="7837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Pružatelji usluga platnog prometa mogu biti: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Kreditne institucije (banke)</a:t>
            </a:r>
          </a:p>
          <a:p>
            <a:r>
              <a:rPr lang="hr-HR" sz="2800" dirty="0">
                <a:solidFill>
                  <a:schemeClr val="bg1"/>
                </a:solidFill>
              </a:rPr>
              <a:t>Institucije za elektronički novac (telekom kompanije)</a:t>
            </a:r>
          </a:p>
          <a:p>
            <a:r>
              <a:rPr lang="hr-HR" sz="2800" dirty="0">
                <a:solidFill>
                  <a:schemeClr val="bg1"/>
                </a:solidFill>
              </a:rPr>
              <a:t>Institucije za platni promet (FINA)</a:t>
            </a:r>
          </a:p>
          <a:p>
            <a:r>
              <a:rPr lang="hr-HR" sz="2800" dirty="0">
                <a:solidFill>
                  <a:schemeClr val="bg1"/>
                </a:solidFill>
              </a:rPr>
              <a:t>Hrvatska narodna banka</a:t>
            </a:r>
          </a:p>
          <a:p>
            <a:r>
              <a:rPr lang="hr-HR" sz="2800" dirty="0">
                <a:solidFill>
                  <a:schemeClr val="bg1"/>
                </a:solidFill>
              </a:rPr>
              <a:t>Podružnice kreditne institucije</a:t>
            </a:r>
          </a:p>
        </p:txBody>
      </p:sp>
    </p:spTree>
    <p:extLst>
      <p:ext uri="{BB962C8B-B14F-4D97-AF65-F5344CB8AC3E}">
        <p14:creationId xmlns:p14="http://schemas.microsoft.com/office/powerpoint/2010/main" val="100872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66354" y="505097"/>
            <a:ext cx="7480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S gledišta plaćanja, platni promet može biti: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Gotovinski platni promet</a:t>
            </a:r>
          </a:p>
          <a:p>
            <a:r>
              <a:rPr lang="hr-HR" sz="2800" dirty="0">
                <a:solidFill>
                  <a:schemeClr val="bg1"/>
                </a:solidFill>
              </a:rPr>
              <a:t>Bezgotovinski platni promet</a:t>
            </a:r>
          </a:p>
          <a:p>
            <a:r>
              <a:rPr lang="hr-HR" sz="2800" dirty="0">
                <a:solidFill>
                  <a:schemeClr val="bg1"/>
                </a:solidFill>
              </a:rPr>
              <a:t>Obračunski platni promet</a:t>
            </a:r>
          </a:p>
        </p:txBody>
      </p:sp>
    </p:spTree>
    <p:extLst>
      <p:ext uri="{BB962C8B-B14F-4D97-AF65-F5344CB8AC3E}">
        <p14:creationId xmlns:p14="http://schemas.microsoft.com/office/powerpoint/2010/main" val="195760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2183" y="435429"/>
            <a:ext cx="8029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Gotovinski platni promet</a:t>
            </a:r>
          </a:p>
          <a:p>
            <a:endParaRPr lang="hr-HR" sz="3200" dirty="0">
              <a:solidFill>
                <a:schemeClr val="bg1"/>
              </a:solidFill>
            </a:endParaRPr>
          </a:p>
          <a:p>
            <a:r>
              <a:rPr lang="hr-HR" sz="3200" dirty="0">
                <a:solidFill>
                  <a:schemeClr val="bg1"/>
                </a:solidFill>
              </a:rPr>
              <a:t>Podrazumijeva izravnu predaju gotovine između  sudionika, uplatu gotovine na račun i isplatu gotovine s računa putem blagajne</a:t>
            </a:r>
          </a:p>
        </p:txBody>
      </p:sp>
    </p:spTree>
    <p:extLst>
      <p:ext uri="{BB962C8B-B14F-4D97-AF65-F5344CB8AC3E}">
        <p14:creationId xmlns:p14="http://schemas.microsoft.com/office/powerpoint/2010/main" val="80180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01189" y="557349"/>
            <a:ext cx="6627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Bezgotovinski platni promet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Bezgotovinsko plaćanje je prijenos sredstava </a:t>
            </a:r>
            <a:r>
              <a:rPr lang="hr-HR" sz="2800" dirty="0" smtClean="0">
                <a:solidFill>
                  <a:schemeClr val="bg1"/>
                </a:solidFill>
              </a:rPr>
              <a:t>s računa </a:t>
            </a:r>
            <a:r>
              <a:rPr lang="hr-HR" sz="2800" dirty="0" err="1">
                <a:solidFill>
                  <a:schemeClr val="bg1"/>
                </a:solidFill>
              </a:rPr>
              <a:t>platitelja</a:t>
            </a:r>
            <a:r>
              <a:rPr lang="hr-HR" sz="2800" dirty="0">
                <a:solidFill>
                  <a:schemeClr val="bg1"/>
                </a:solidFill>
              </a:rPr>
              <a:t> na račun primatelja. To </a:t>
            </a:r>
            <a:r>
              <a:rPr lang="hr-HR" sz="2800" dirty="0" smtClean="0">
                <a:solidFill>
                  <a:schemeClr val="bg1"/>
                </a:solidFill>
              </a:rPr>
              <a:t>je jednostavno </a:t>
            </a:r>
            <a:r>
              <a:rPr lang="hr-HR" sz="2800" dirty="0">
                <a:solidFill>
                  <a:schemeClr val="bg1"/>
                </a:solidFill>
              </a:rPr>
              <a:t>knjiženje sa jednog računa na drugi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(primjer: plaćanje računa internet bankarstvom)</a:t>
            </a:r>
          </a:p>
        </p:txBody>
      </p:sp>
    </p:spTree>
    <p:extLst>
      <p:ext uri="{BB962C8B-B14F-4D97-AF65-F5344CB8AC3E}">
        <p14:creationId xmlns:p14="http://schemas.microsoft.com/office/powerpoint/2010/main" val="247897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70560" y="435429"/>
            <a:ext cx="9596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Obračunski platni promet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Obračunsko plaćanje je namira međusobnih novčanih obveza i potraživanja sudionika bez upotrebe novca. </a:t>
            </a:r>
          </a:p>
          <a:p>
            <a:r>
              <a:rPr lang="hr-HR" sz="2800" dirty="0">
                <a:solidFill>
                  <a:schemeClr val="bg1"/>
                </a:solidFill>
              </a:rPr>
              <a:t>Namira bez upotrebe novca obuhvaća prestanak novčane    obveze prijebojem (kompenzacijom) ili zamjenom ispunjenja tj. promjenom na strani vjerovnika i dužnika. (</a:t>
            </a:r>
            <a:r>
              <a:rPr lang="hr-HR" sz="2800" dirty="0" smtClean="0">
                <a:solidFill>
                  <a:schemeClr val="bg1"/>
                </a:solidFill>
              </a:rPr>
              <a:t>cesija, asignacija</a:t>
            </a:r>
            <a:r>
              <a:rPr lang="hr-HR" sz="2800" dirty="0">
                <a:solidFill>
                  <a:schemeClr val="bg1"/>
                </a:solidFill>
              </a:rPr>
              <a:t>, preuzimanje duga i sl.)</a:t>
            </a:r>
          </a:p>
        </p:txBody>
      </p:sp>
    </p:spTree>
    <p:extLst>
      <p:ext uri="{BB962C8B-B14F-4D97-AF65-F5344CB8AC3E}">
        <p14:creationId xmlns:p14="http://schemas.microsoft.com/office/powerpoint/2010/main" val="8682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92480" y="522514"/>
            <a:ext cx="8665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Dodatno objašnjenje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Cesija - je ugovor kojim vjerovnik (</a:t>
            </a:r>
            <a:r>
              <a:rPr lang="hr-HR" sz="2400" dirty="0" err="1">
                <a:solidFill>
                  <a:schemeClr val="bg1"/>
                </a:solidFill>
              </a:rPr>
              <a:t>cedent</a:t>
            </a:r>
            <a:r>
              <a:rPr lang="hr-HR" sz="2400" dirty="0">
                <a:solidFill>
                  <a:schemeClr val="bg1"/>
                </a:solidFill>
              </a:rPr>
              <a:t> ili </a:t>
            </a:r>
            <a:r>
              <a:rPr lang="hr-HR" sz="2400" dirty="0" err="1">
                <a:solidFill>
                  <a:schemeClr val="bg1"/>
                </a:solidFill>
              </a:rPr>
              <a:t>ustupatelj</a:t>
            </a:r>
            <a:r>
              <a:rPr lang="hr-HR" sz="2400" dirty="0">
                <a:solidFill>
                  <a:schemeClr val="bg1"/>
                </a:solidFill>
              </a:rPr>
              <a:t>) prenosi svoju tražbinu koju ima od svog dužnika (</a:t>
            </a:r>
            <a:r>
              <a:rPr lang="hr-HR" sz="2400" dirty="0" err="1">
                <a:solidFill>
                  <a:schemeClr val="bg1"/>
                </a:solidFill>
              </a:rPr>
              <a:t>cesusa</a:t>
            </a:r>
            <a:r>
              <a:rPr lang="hr-HR" sz="2400" dirty="0">
                <a:solidFill>
                  <a:schemeClr val="bg1"/>
                </a:solidFill>
              </a:rPr>
              <a:t>) na novog vjerovnika (cesionara </a:t>
            </a:r>
            <a:r>
              <a:rPr lang="hr-HR" sz="2400" dirty="0" smtClean="0">
                <a:solidFill>
                  <a:schemeClr val="bg1"/>
                </a:solidFill>
              </a:rPr>
              <a:t>ili primatelja</a:t>
            </a:r>
            <a:r>
              <a:rPr lang="hr-HR" sz="2400" dirty="0">
                <a:solidFill>
                  <a:schemeClr val="bg1"/>
                </a:solidFill>
              </a:rPr>
              <a:t>).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Asignacija ili uputa je izjava kojom jedna osoba (</a:t>
            </a:r>
            <a:r>
              <a:rPr lang="hr-HR" sz="2400" dirty="0" err="1">
                <a:solidFill>
                  <a:schemeClr val="bg1"/>
                </a:solidFill>
              </a:rPr>
              <a:t>uputitelj</a:t>
            </a:r>
            <a:r>
              <a:rPr lang="hr-HR" sz="2400" dirty="0">
                <a:solidFill>
                  <a:schemeClr val="bg1"/>
                </a:solidFill>
              </a:rPr>
              <a:t> ili </a:t>
            </a:r>
            <a:r>
              <a:rPr lang="hr-HR" sz="2400" dirty="0" smtClean="0">
                <a:solidFill>
                  <a:schemeClr val="bg1"/>
                </a:solidFill>
              </a:rPr>
              <a:t>asignant) ovlašćuje </a:t>
            </a:r>
            <a:r>
              <a:rPr lang="hr-HR" sz="2400" dirty="0">
                <a:solidFill>
                  <a:schemeClr val="bg1"/>
                </a:solidFill>
              </a:rPr>
              <a:t>drugu osobu (</a:t>
            </a:r>
            <a:r>
              <a:rPr lang="hr-HR" sz="2400" dirty="0" err="1">
                <a:solidFill>
                  <a:schemeClr val="bg1"/>
                </a:solidFill>
              </a:rPr>
              <a:t>upućenika</a:t>
            </a:r>
            <a:r>
              <a:rPr lang="hr-HR" sz="2400" dirty="0">
                <a:solidFill>
                  <a:schemeClr val="bg1"/>
                </a:solidFill>
              </a:rPr>
              <a:t> ili </a:t>
            </a:r>
            <a:r>
              <a:rPr lang="hr-HR" sz="2400" dirty="0" err="1">
                <a:solidFill>
                  <a:schemeClr val="bg1"/>
                </a:solidFill>
              </a:rPr>
              <a:t>asignata</a:t>
            </a:r>
            <a:r>
              <a:rPr lang="hr-HR" sz="2400" dirty="0">
                <a:solidFill>
                  <a:schemeClr val="bg1"/>
                </a:solidFill>
              </a:rPr>
              <a:t>) da za njezin račun ispuni nešto trećoj osobi (primatelju upute ili </a:t>
            </a:r>
            <a:r>
              <a:rPr lang="hr-HR" sz="2400" dirty="0" err="1">
                <a:solidFill>
                  <a:schemeClr val="bg1"/>
                </a:solidFill>
              </a:rPr>
              <a:t>asignataru</a:t>
            </a:r>
            <a:r>
              <a:rPr lang="hr-HR" sz="2400" dirty="0">
                <a:solidFill>
                  <a:schemeClr val="bg1"/>
                </a:solidFill>
              </a:rPr>
              <a:t>), a ovoga ovlašćuje da </a:t>
            </a:r>
            <a:r>
              <a:rPr lang="hr-HR" sz="2400" dirty="0" smtClean="0">
                <a:solidFill>
                  <a:schemeClr val="bg1"/>
                </a:solidFill>
              </a:rPr>
              <a:t>to ispunjenje </a:t>
            </a:r>
            <a:r>
              <a:rPr lang="hr-HR" sz="2400" dirty="0">
                <a:solidFill>
                  <a:schemeClr val="bg1"/>
                </a:solidFill>
              </a:rPr>
              <a:t>primi u svoje ime.</a:t>
            </a:r>
          </a:p>
        </p:txBody>
      </p:sp>
    </p:spTree>
    <p:extLst>
      <p:ext uri="{BB962C8B-B14F-4D97-AF65-F5344CB8AC3E}">
        <p14:creationId xmlns:p14="http://schemas.microsoft.com/office/powerpoint/2010/main" val="288168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2880" y="243840"/>
            <a:ext cx="108944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Pružatelj platnih usluga može korisniku naplatiti naknadu za provođenje platne transakcije. Naknadu u pravila plaća uplatitelj  u postotnom iznosu od vrijednosti transakcije s minimalnim i maksimalnim iznosom.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Primjer: iznos naknade je 0,5 % od vrijednosti transakcije a maksimalni   iznos naknade 200 kn. 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Ako je iznos transakcije 40 000 kn naknada će iznositi 200 kn</a:t>
            </a:r>
          </a:p>
          <a:p>
            <a:r>
              <a:rPr lang="hr-HR" sz="2800" dirty="0">
                <a:solidFill>
                  <a:schemeClr val="bg1"/>
                </a:solidFill>
              </a:rPr>
              <a:t>Ako je iznos transakcije 100 000 kn naknada će iznositi opet 200 kn</a:t>
            </a:r>
          </a:p>
          <a:p>
            <a:r>
              <a:rPr lang="hr-HR" sz="2800" dirty="0">
                <a:solidFill>
                  <a:schemeClr val="bg1"/>
                </a:solidFill>
              </a:rPr>
              <a:t>Ako je iznos transakcije 2 000 kn naknada će iznositi 10 kn</a:t>
            </a:r>
          </a:p>
        </p:txBody>
      </p:sp>
      <p:sp>
        <p:nvSpPr>
          <p:cNvPr id="3" name="Pravokutnik 2"/>
          <p:cNvSpPr/>
          <p:nvPr/>
        </p:nvSpPr>
        <p:spPr>
          <a:xfrm>
            <a:off x="1659623" y="5440569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naknade</a:t>
            </a:r>
            <a:endParaRPr lang="hr-H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8389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1124</Words>
  <Application>Microsoft Office PowerPoint</Application>
  <PresentationFormat>Široki zaslon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맑은 고딕</vt:lpstr>
      <vt:lpstr>Arial</vt:lpstr>
      <vt:lpstr>Arial Unicode MS</vt:lpstr>
      <vt:lpstr>Calibri</vt:lpstr>
      <vt:lpstr>Calibri Light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Korisnik</cp:lastModifiedBy>
  <cp:revision>92</cp:revision>
  <dcterms:created xsi:type="dcterms:W3CDTF">2020-01-20T05:08:25Z</dcterms:created>
  <dcterms:modified xsi:type="dcterms:W3CDTF">2021-11-12T05:24:01Z</dcterms:modified>
</cp:coreProperties>
</file>