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64" r:id="rId3"/>
    <p:sldId id="273" r:id="rId4"/>
    <p:sldId id="276" r:id="rId5"/>
    <p:sldId id="272" r:id="rId6"/>
    <p:sldId id="267" r:id="rId7"/>
    <p:sldId id="318" r:id="rId8"/>
    <p:sldId id="312" r:id="rId9"/>
    <p:sldId id="284" r:id="rId10"/>
    <p:sldId id="322" r:id="rId11"/>
    <p:sldId id="288" r:id="rId12"/>
    <p:sldId id="287" r:id="rId13"/>
    <p:sldId id="319" r:id="rId14"/>
    <p:sldId id="290" r:id="rId15"/>
    <p:sldId id="291" r:id="rId16"/>
    <p:sldId id="294" r:id="rId17"/>
    <p:sldId id="295" r:id="rId18"/>
    <p:sldId id="297" r:id="rId19"/>
    <p:sldId id="298" r:id="rId20"/>
    <p:sldId id="302" r:id="rId21"/>
    <p:sldId id="304" r:id="rId22"/>
    <p:sldId id="305" r:id="rId23"/>
    <p:sldId id="306" r:id="rId24"/>
    <p:sldId id="307" r:id="rId25"/>
    <p:sldId id="323" r:id="rId26"/>
    <p:sldId id="262" r:id="rId27"/>
    <p:sldId id="27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FF33"/>
    <a:srgbClr val="CC6600"/>
    <a:srgbClr val="FF0000"/>
    <a:srgbClr val="FEE19A"/>
    <a:srgbClr val="FFFFCC"/>
    <a:srgbClr val="768448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3575" autoAdjust="0"/>
  </p:normalViewPr>
  <p:slideViewPr>
    <p:cSldViewPr>
      <p:cViewPr>
        <p:scale>
          <a:sx n="76" d="100"/>
          <a:sy n="76" d="100"/>
        </p:scale>
        <p:origin x="-118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sr-Latn-R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90D42F-8E1E-4CE3-8AB1-55C182CE5A9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39428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D2F28-C7CB-4F35-97E4-01C69E972B4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2067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022BC-6945-479A-B5CE-3BC0DD02E38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021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AEE95-3C1B-40BF-B044-C744116C964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921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28749-596E-476D-BBFE-47FAA3ED73D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616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C25A0-9A3F-484E-978D-AFBDF555AC4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9579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6E6B3-196B-4357-AF26-5C781C57CE8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1009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9EF31-E2E4-4BCD-9BFF-0E4C7A568A1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1658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8E06A-2579-4687-8EB0-06467B4C6D0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0363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17A91-62A9-4140-9F45-D5BA7DF7F45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0443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6BC79-348A-443D-893A-AA4F91DA9B6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8833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254BE-13A9-4EE4-B1DD-DF86AA29095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9611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FC115E-7BF9-4059-9C82-DC2FB39D146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sr-Latn-RS" altLang="sr-Latn-R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r-Latn-RS" altLang="sr-Latn-R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557338"/>
            <a:ext cx="2627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000" b="1">
                <a:solidFill>
                  <a:schemeClr val="bg1"/>
                </a:solidFill>
              </a:rPr>
              <a:t>EUKARIOTSKE STANICE</a:t>
            </a:r>
            <a:endParaRPr lang="en-US" altLang="sr-Latn-RS" sz="2000" b="1">
              <a:solidFill>
                <a:schemeClr val="bg1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516688" y="4868863"/>
            <a:ext cx="201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bg1"/>
                </a:solidFill>
              </a:rPr>
              <a:t>BORNA LOUVAR</a:t>
            </a:r>
            <a:endParaRPr lang="en-US" altLang="sr-Latn-RS" sz="1600" b="1">
              <a:solidFill>
                <a:schemeClr val="bg1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16688" y="5589588"/>
            <a:ext cx="26273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bg1"/>
                </a:solidFill>
              </a:rPr>
              <a:t>ZVONKO TERNJEJ, prof. savjetnik</a:t>
            </a:r>
            <a:endParaRPr lang="en-US" altLang="sr-Latn-RS" sz="1600" b="1">
              <a:solidFill>
                <a:schemeClr val="bg1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516688" y="5300663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600" b="1">
                <a:solidFill>
                  <a:schemeClr val="bg1"/>
                </a:solidFill>
              </a:rPr>
              <a:t>Mentor:</a:t>
            </a:r>
            <a:endParaRPr lang="en-US" altLang="sr-Latn-R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4897438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6300788" y="1196975"/>
            <a:ext cx="1079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MATRIKS</a:t>
            </a:r>
            <a:endParaRPr lang="en-US" altLang="sr-Latn-RS" sz="1400" b="1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547813" y="3716338"/>
            <a:ext cx="1944687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ZRNATA (GRANULARNA) ENDOPLAZMATSKA MREŽICA</a:t>
            </a:r>
            <a:endParaRPr lang="en-US" altLang="sr-Latn-RS" sz="1400" b="1"/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940425" y="3789363"/>
            <a:ext cx="2160588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GLATKA (AGRANULARNA) ENDOPLAZMATSKA MREŽICA</a:t>
            </a:r>
            <a:endParaRPr lang="en-US" altLang="sr-Latn-RS" sz="1400" b="1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0" y="4724400"/>
            <a:ext cx="914400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SUTAV KANALIĆA KOJI SE PROTEŽU OD JEZGRE DO STANIČNE MEMBRANE STANICE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 </a:t>
            </a:r>
            <a:r>
              <a:rPr lang="hr-HR" altLang="sr-Latn-RS" sz="1600" b="1">
                <a:solidFill>
                  <a:srgbClr val="FF0000"/>
                </a:solidFill>
              </a:rPr>
              <a:t>r</a:t>
            </a:r>
            <a:r>
              <a:rPr lang="hr-HR" altLang="sr-Latn-RS" sz="1600" b="1">
                <a:solidFill>
                  <a:schemeClr val="accent2"/>
                </a:solidFill>
              </a:rPr>
              <a:t>ER - VEZANI SU RIBOSOMI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 </a:t>
            </a:r>
            <a:r>
              <a:rPr lang="hr-HR" altLang="sr-Latn-RS" sz="1600" b="1">
                <a:solidFill>
                  <a:srgbClr val="FF0000"/>
                </a:solidFill>
              </a:rPr>
              <a:t>s</a:t>
            </a:r>
            <a:r>
              <a:rPr lang="hr-HR" altLang="sr-Latn-RS" sz="1600" b="1">
                <a:solidFill>
                  <a:schemeClr val="accent2"/>
                </a:solidFill>
              </a:rPr>
              <a:t>ER – UKLJUČEN U METABOLIZAM LIPIDA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u="sng"/>
              <a:t>SARKOPLAZMATSKI RETIKULUM</a:t>
            </a:r>
            <a:r>
              <a:rPr lang="hr-HR" altLang="sr-Latn-RS" sz="1600" b="1"/>
              <a:t> – U MIŠIĆNIM STANICAMA                                           				              (ODRŽAVA KONC. KALCIJEVIH IONA)</a:t>
            </a:r>
            <a:endParaRPr lang="en-US" altLang="sr-Latn-RS" sz="1600" b="1"/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0" y="0"/>
            <a:ext cx="7019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E N D O P L A Z M A T S K I                 R E T I K U L U M</a:t>
            </a:r>
            <a:endParaRPr lang="en-US" altLang="sr-Latn-R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000099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000099"/>
                </a:solidFill>
              </a:rPr>
              <a:t>ŽIVOTINJSKIH</a:t>
            </a:r>
            <a:r>
              <a:rPr lang="hr-HR" altLang="sr-Latn-RS" sz="1400" b="1">
                <a:solidFill>
                  <a:srgbClr val="000099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GOLGIJEVO TIJELO</a:t>
            </a:r>
            <a:r>
              <a:rPr lang="hr-HR" altLang="sr-Latn-RS" sz="1400" b="1"/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2700338" y="3429000"/>
            <a:ext cx="1727200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7895" name="Picture 7" descr="200px-Camillo_Golgi_no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21163"/>
            <a:ext cx="1344613" cy="19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195513" y="6165850"/>
            <a:ext cx="3671887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0000"/>
                </a:solidFill>
              </a:rPr>
              <a:t>CAMILO GOLGI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PRVI OPISAO GOLGIJEV APARAT</a:t>
            </a: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Untitled-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135937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1908175" y="1557338"/>
            <a:ext cx="16557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908175" y="2781300"/>
            <a:ext cx="1655763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700338" y="333375"/>
            <a:ext cx="3313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G O L G I J E V O  T I J E L O</a:t>
            </a:r>
            <a:endParaRPr lang="en-US" altLang="sr-Latn-RS" sz="1200" b="1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276600" y="5157788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 i="1">
                <a:solidFill>
                  <a:srgbClr val="FF0000"/>
                </a:solidFill>
              </a:rPr>
              <a:t>TRANS</a:t>
            </a:r>
            <a:r>
              <a:rPr lang="hr-HR" altLang="sr-Latn-RS" sz="1400" b="1" i="1"/>
              <a:t> </a:t>
            </a:r>
            <a:r>
              <a:rPr lang="hr-HR" altLang="sr-Latn-RS" sz="1400" b="1"/>
              <a:t>STRANA</a:t>
            </a:r>
            <a:endParaRPr lang="en-US" altLang="sr-Latn-RS" sz="1400" b="1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276600" y="908050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 i="1">
                <a:solidFill>
                  <a:srgbClr val="FF0000"/>
                </a:solidFill>
              </a:rPr>
              <a:t>CIS</a:t>
            </a:r>
            <a:r>
              <a:rPr lang="hr-HR" altLang="sr-Latn-RS" sz="1400" b="1" i="1"/>
              <a:t> </a:t>
            </a:r>
            <a:r>
              <a:rPr lang="hr-HR" altLang="sr-Latn-RS" sz="1400" b="1"/>
              <a:t>STRANA</a:t>
            </a:r>
            <a:endParaRPr lang="en-US" altLang="sr-Latn-RS" sz="1400" b="1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250825" y="5516563"/>
            <a:ext cx="87137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accent2"/>
                </a:solidFill>
              </a:rPr>
              <a:t>– SATOJI SE OD SPLOŠTENIH VREĆICA (CISTERNI) OMEĐENIH MEMBRNOM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FF0000"/>
                </a:solidFill>
              </a:rPr>
              <a:t> CIS</a:t>
            </a:r>
            <a:r>
              <a:rPr lang="hr-HR" altLang="sr-Latn-RS" sz="1600" b="1">
                <a:solidFill>
                  <a:srgbClr val="FF0000"/>
                </a:solidFill>
              </a:rPr>
              <a:t> STRANA</a:t>
            </a:r>
            <a:r>
              <a:rPr lang="hr-HR" altLang="sr-Latn-RS" sz="1600" b="1"/>
              <a:t> – ULAZNA (KONVEKSNA) STRANA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FF0000"/>
                </a:solidFill>
              </a:rPr>
              <a:t>TRANS</a:t>
            </a:r>
            <a:r>
              <a:rPr lang="hr-HR" altLang="sr-Latn-RS" sz="1600" b="1">
                <a:solidFill>
                  <a:srgbClr val="FF0000"/>
                </a:solidFill>
              </a:rPr>
              <a:t> STRANA</a:t>
            </a:r>
            <a:r>
              <a:rPr lang="hr-HR" altLang="sr-Latn-RS" sz="1600" b="1"/>
              <a:t> – IZLAZNA (KONKAVNA) STRANA</a:t>
            </a:r>
          </a:p>
          <a:p>
            <a:pPr>
              <a:spcBef>
                <a:spcPct val="50000"/>
              </a:spcBef>
            </a:pPr>
            <a:endParaRPr lang="hr-HR" altLang="sr-Latn-RS" sz="1600" b="1"/>
          </a:p>
          <a:p>
            <a:pPr>
              <a:spcBef>
                <a:spcPct val="50000"/>
              </a:spcBef>
            </a:pP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UntiO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65163"/>
            <a:ext cx="6626225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851275" y="5373688"/>
            <a:ext cx="1223963" cy="48895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200" b="1"/>
              <a:t>PRIJENOSNI </a:t>
            </a:r>
          </a:p>
          <a:p>
            <a:r>
              <a:rPr lang="hr-HR" altLang="sr-Latn-RS" sz="1200" b="1"/>
              <a:t>MJEHURIĆI</a:t>
            </a:r>
            <a:endParaRPr lang="en-US" altLang="sr-Latn-RS" sz="1200" b="1"/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5364163" y="6021388"/>
            <a:ext cx="1036637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/>
              <a:t>GOLGIJEV </a:t>
            </a:r>
          </a:p>
          <a:p>
            <a:r>
              <a:rPr lang="hr-HR" altLang="sr-Latn-RS" sz="1200" b="1"/>
              <a:t>APARAT</a:t>
            </a:r>
            <a:endParaRPr lang="en-US" altLang="sr-Latn-RS" sz="1200" b="1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3635375" y="6021388"/>
            <a:ext cx="1754188" cy="67786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/>
              <a:t>GLATKA </a:t>
            </a:r>
          </a:p>
          <a:p>
            <a:r>
              <a:rPr lang="hr-HR" altLang="sr-Latn-RS" sz="1200" b="1"/>
              <a:t>ENDOPLAZMATSKA </a:t>
            </a:r>
          </a:p>
          <a:p>
            <a:r>
              <a:rPr lang="hr-HR" altLang="sr-Latn-RS" sz="1200" b="1"/>
              <a:t>MREŽICA</a:t>
            </a:r>
            <a:endParaRPr lang="en-US" altLang="sr-Latn-RS" sz="1200" b="1"/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1908175" y="6021388"/>
            <a:ext cx="1754188" cy="67786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/>
              <a:t>ZRNASTA</a:t>
            </a:r>
          </a:p>
          <a:p>
            <a:r>
              <a:rPr lang="hr-HR" altLang="sr-Latn-RS" sz="1200" b="1"/>
              <a:t>ENDOPLAZMATSKA </a:t>
            </a:r>
          </a:p>
          <a:p>
            <a:r>
              <a:rPr lang="hr-HR" altLang="sr-Latn-RS" sz="1200" b="1"/>
              <a:t>MREŽICA</a:t>
            </a:r>
            <a:endParaRPr lang="en-US" altLang="sr-Latn-RS" sz="1200" b="1"/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1187450" y="908050"/>
            <a:ext cx="12239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200" b="1"/>
              <a:t>RIBOSOMI</a:t>
            </a:r>
            <a:endParaRPr lang="en-US" altLang="sr-Latn-RS" sz="1200" b="1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2268538" y="692150"/>
            <a:ext cx="1511300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200" b="1"/>
              <a:t>STVARANJE BJELANČEVINA</a:t>
            </a:r>
            <a:endParaRPr lang="en-US" altLang="sr-Latn-RS" sz="1200" b="1"/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3708400" y="692150"/>
            <a:ext cx="1185863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/>
              <a:t>STVARANJE </a:t>
            </a:r>
          </a:p>
          <a:p>
            <a:r>
              <a:rPr lang="hr-HR" altLang="sr-Latn-RS" sz="1200" b="1"/>
              <a:t>LIPIDA</a:t>
            </a:r>
            <a:endParaRPr lang="en-US" altLang="sr-Latn-RS" sz="1200" b="1"/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5003800" y="836613"/>
            <a:ext cx="1223963" cy="3127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200" b="1"/>
              <a:t>LIZOSOMI</a:t>
            </a:r>
            <a:endParaRPr lang="en-US" altLang="sr-Latn-RS" sz="1200" b="1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6443663" y="620713"/>
            <a:ext cx="1279525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/>
              <a:t>SEKRECIJSKI </a:t>
            </a:r>
          </a:p>
          <a:p>
            <a:r>
              <a:rPr lang="hr-HR" altLang="sr-Latn-RS" sz="1200" b="1"/>
              <a:t>MJEHURIĆI</a:t>
            </a:r>
            <a:endParaRPr lang="en-US" altLang="sr-Latn-RS" sz="1200" b="1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1187450" y="188913"/>
            <a:ext cx="680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POVEZANOST ENDOPLAZMATSKOG RETIKULUMA I GOLGIJEVA APARATA</a:t>
            </a:r>
            <a:endParaRPr lang="en-US" altLang="sr-Latn-RS" sz="1400" b="1">
              <a:solidFill>
                <a:srgbClr val="3333CC"/>
              </a:solidFill>
            </a:endParaRPr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2268538" y="5516563"/>
            <a:ext cx="1582737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400" b="1"/>
              <a:t>GLIKOZILACIJA</a:t>
            </a: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1835150" y="3716338"/>
            <a:ext cx="5329238" cy="1296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Untitled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19475" y="18891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L I Z O S O M I</a:t>
            </a:r>
            <a:endParaRPr lang="en-US" altLang="sr-Latn-RS" sz="1200" b="1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23850" y="5300663"/>
            <a:ext cx="8675688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FF0000"/>
                </a:solidFill>
              </a:rPr>
              <a:t>LIZOSOMI</a:t>
            </a:r>
            <a:r>
              <a:rPr lang="hr-HR" altLang="sr-Latn-RS" sz="1600" b="1">
                <a:solidFill>
                  <a:schemeClr val="accent2"/>
                </a:solidFill>
              </a:rPr>
              <a:t> </a:t>
            </a:r>
            <a:r>
              <a:rPr lang="hr-HR" altLang="sr-Latn-RS" sz="1600" b="1"/>
              <a:t>- ORGANELI OKRUŽENI MEBRANOM KOJI SADRŽAVAJU NIZ ENZIMA SPOSOBNIH ZA RAZGRADNJU SVIH VRSTA BIOLOŠKIH POLIMERA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SADRŽAVAJU OKO 50 RAZLIČITIH </a:t>
            </a:r>
            <a:r>
              <a:rPr lang="hr-HR" altLang="sr-Latn-RS" sz="1600" b="1">
                <a:solidFill>
                  <a:schemeClr val="accent2"/>
                </a:solidFill>
              </a:rPr>
              <a:t>HIDROLITIČKIH ENZIMA</a:t>
            </a:r>
            <a:r>
              <a:rPr lang="hr-HR" altLang="sr-Latn-RS" sz="1600" b="1"/>
              <a:t> KOJI RAZGRAĐUJU </a:t>
            </a:r>
            <a:r>
              <a:rPr lang="hr-HR" altLang="sr-Latn-RS" sz="1600" b="1" u="sng"/>
              <a:t>PROTEINE</a:t>
            </a:r>
            <a:r>
              <a:rPr lang="hr-HR" altLang="sr-Latn-RS" sz="1600" b="1"/>
              <a:t>, </a:t>
            </a:r>
            <a:r>
              <a:rPr lang="hr-HR" altLang="sr-Latn-RS" sz="1600" b="1" u="sng"/>
              <a:t>DNA</a:t>
            </a:r>
            <a:r>
              <a:rPr lang="hr-HR" altLang="sr-Latn-RS" sz="1600" b="1"/>
              <a:t>, </a:t>
            </a:r>
            <a:r>
              <a:rPr lang="hr-HR" altLang="sr-Latn-RS" sz="1600" b="1" u="sng"/>
              <a:t>RNA</a:t>
            </a:r>
            <a:r>
              <a:rPr lang="hr-HR" altLang="sr-Latn-RS" sz="1600" b="1"/>
              <a:t>, </a:t>
            </a:r>
            <a:r>
              <a:rPr lang="hr-HR" altLang="sr-Latn-RS" sz="1600" b="1" u="sng"/>
              <a:t>POLISAHARIDE</a:t>
            </a:r>
            <a:r>
              <a:rPr lang="hr-HR" altLang="sr-Latn-RS" sz="1600" b="1"/>
              <a:t> I </a:t>
            </a:r>
            <a:r>
              <a:rPr lang="hr-HR" altLang="sr-Latn-RS" sz="1600" b="1" u="sng"/>
              <a:t>LIPIDE</a:t>
            </a:r>
            <a:endParaRPr lang="en-US" altLang="sr-Latn-RS" sz="1600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</a:t>
            </a:r>
            <a:r>
              <a:rPr lang="hr-HR" altLang="sr-Latn-RS" sz="1400" b="1">
                <a:solidFill>
                  <a:srgbClr val="00009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PEROKSISOMI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Line 6"/>
          <p:cNvSpPr>
            <a:spLocks noChangeShapeType="1"/>
          </p:cNvSpPr>
          <p:nvPr/>
        </p:nvSpPr>
        <p:spPr bwMode="auto">
          <a:xfrm flipV="1">
            <a:off x="2124075" y="2636838"/>
            <a:ext cx="3095625" cy="136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Untitled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32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348038" y="188913"/>
            <a:ext cx="2519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P E R O K S I S O M I</a:t>
            </a:r>
            <a:endParaRPr lang="en-US" altLang="sr-Latn-RS" sz="1200" b="1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059113" y="1125538"/>
            <a:ext cx="143986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PEROKSISOMI</a:t>
            </a:r>
            <a:endParaRPr lang="en-US" altLang="sr-Latn-RS" sz="1400" b="1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79388" y="4868863"/>
            <a:ext cx="89646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ORGANELI KOJI SADRŽE ENZIME UKLJUČENE U RAZLIČITE METABOLIČKE REAKCIJE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U PEROKSISOMIMA SE RAZGRAĐUJU RAZLIČITI SUPSTRATI (</a:t>
            </a:r>
            <a:r>
              <a:rPr lang="hr-HR" altLang="sr-Latn-RS" sz="1600" b="1"/>
              <a:t>AMINOKISELINE, METANOL I MASNE KISELINE</a:t>
            </a:r>
            <a:r>
              <a:rPr lang="hr-HR" altLang="sr-Latn-RS" sz="1600" b="1">
                <a:solidFill>
                  <a:schemeClr val="accent2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altLang="sr-Latn-R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</a:t>
            </a:r>
            <a:r>
              <a:rPr lang="hr-HR" altLang="sr-Latn-RS" sz="1400" b="1">
                <a:solidFill>
                  <a:srgbClr val="00009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2195513" y="4365625"/>
            <a:ext cx="4464050" cy="86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2195513" y="3141663"/>
            <a:ext cx="2376487" cy="1223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Untitled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6840537" cy="52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059113" y="188913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M I T O H O N D R I J I</a:t>
            </a:r>
            <a:endParaRPr lang="en-US" altLang="sr-Latn-RS" sz="1200" b="1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427538" y="3500438"/>
            <a:ext cx="93662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MATRIKS</a:t>
            </a:r>
            <a:endParaRPr lang="en-US" altLang="sr-Latn-RS" sz="1200" b="1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867400" y="3213100"/>
            <a:ext cx="9366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KRISTE</a:t>
            </a:r>
            <a:endParaRPr lang="en-US" altLang="sr-Latn-RS" sz="12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5940425" y="3716338"/>
            <a:ext cx="223202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UNUTARNJA MEBRANA</a:t>
            </a:r>
            <a:endParaRPr lang="en-US" altLang="sr-Latn-RS" sz="1200" b="1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5940425" y="4292600"/>
            <a:ext cx="22320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VANJSKA MEMBRANA</a:t>
            </a:r>
            <a:endParaRPr lang="en-US" altLang="sr-Latn-RS" sz="1200" b="1"/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5940425" y="4868863"/>
            <a:ext cx="1943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MEĐUMEMBRANSKI PROSTOR</a:t>
            </a:r>
            <a:endParaRPr lang="en-US" altLang="sr-Latn-RS" sz="1200" b="1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4572000" y="1196975"/>
            <a:ext cx="428466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accent2"/>
                </a:solidFill>
              </a:rPr>
              <a:t>- VALJKASTI ILI KUGLASTI ORGANELI OBAVIJENI DVOSTRUKOM MEMBRANOM</a:t>
            </a:r>
            <a:endParaRPr lang="hr-HR" altLang="sr-Latn-RS" sz="14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chemeClr val="accent2"/>
                </a:solidFill>
              </a:rPr>
              <a:t>- </a:t>
            </a:r>
            <a:r>
              <a:rPr lang="hr-HR" altLang="sr-Latn-RS" sz="1600" b="1">
                <a:solidFill>
                  <a:schemeClr val="accent2"/>
                </a:solidFill>
              </a:rPr>
              <a:t>IGRAJU KLJUČNU ULOGU U PROIZVODNJI METABOLIČKE ENERGIJE</a:t>
            </a:r>
            <a:r>
              <a:rPr lang="hr-HR" altLang="sr-Latn-RS" sz="1400" b="1">
                <a:solidFill>
                  <a:schemeClr val="accent2"/>
                </a:solidFill>
              </a:rPr>
              <a:t>    </a:t>
            </a: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940425" y="404813"/>
            <a:ext cx="2376488" cy="3270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EUKARIOTSKA STANICA</a:t>
            </a:r>
            <a:endParaRPr lang="en-US" altLang="sr-Latn-RS" sz="1400" b="1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116013" y="404813"/>
            <a:ext cx="2520950" cy="3270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PROKARIOTSKA STANICA </a:t>
            </a:r>
            <a:endParaRPr lang="en-US" altLang="sr-Latn-RS" sz="1400" b="1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87788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981075"/>
            <a:ext cx="4141787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427538" y="404813"/>
            <a:ext cx="504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0000"/>
                </a:solidFill>
              </a:rPr>
              <a:t>VS.</a:t>
            </a:r>
            <a:endParaRPr lang="en-US" altLang="sr-Latn-RS" sz="1400" b="1">
              <a:solidFill>
                <a:srgbClr val="FF0000"/>
              </a:solidFill>
            </a:endParaRPr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4643438" y="765175"/>
            <a:ext cx="0" cy="6092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539750" y="3716338"/>
            <a:ext cx="3671888" cy="29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STANIČNA MEMBRANA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 STANIČNA STIJENKA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GLIKOKALIKS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PILUS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CITOPLAZMA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NUKLEOID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PLAZMID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rgbClr val="000099"/>
                </a:solidFill>
              </a:rPr>
              <a:t>RIBOSOM</a:t>
            </a:r>
            <a:endParaRPr lang="en-US" altLang="sr-Latn-RS" sz="1600" b="1">
              <a:solidFill>
                <a:srgbClr val="000099"/>
              </a:solidFill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003800" y="4868863"/>
            <a:ext cx="37433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rgbClr val="FF0000"/>
                </a:solidFill>
              </a:rPr>
              <a:t>- JEZGRA !</a:t>
            </a:r>
          </a:p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rgbClr val="FF0000"/>
                </a:solidFill>
              </a:rPr>
              <a:t>- STANIČNI ORGANELI </a:t>
            </a:r>
            <a:r>
              <a:rPr lang="hr-HR" altLang="sr-Latn-RS" sz="1600" b="1"/>
              <a:t>I</a:t>
            </a:r>
            <a:r>
              <a:rPr lang="hr-HR" altLang="sr-Latn-RS" sz="1600" b="1">
                <a:solidFill>
                  <a:srgbClr val="FF0000"/>
                </a:solidFill>
              </a:rPr>
              <a:t> </a:t>
            </a:r>
            <a:r>
              <a:rPr lang="hr-HR" altLang="sr-Latn-RS" sz="1600" b="1"/>
              <a:t>STANIČNE 		        STRUKTURE</a:t>
            </a:r>
            <a:endParaRPr lang="en-US" altLang="sr-Latn-RS" sz="1600" b="1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5651500" y="55165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148263" y="5915025"/>
            <a:ext cx="2447925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STANIČNI PROSTORI OBAVIJENI MEMBRANOM KOJI IMAJU ODREĐENU ZADAĆU</a:t>
            </a:r>
            <a:endParaRPr lang="en-US" altLang="sr-Latn-RS" sz="1400" b="1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9" grpId="0"/>
      <p:bldP spid="10261" grpId="0" animBg="1"/>
      <p:bldP spid="102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Line 6"/>
          <p:cNvSpPr>
            <a:spLocks noChangeShapeType="1"/>
          </p:cNvSpPr>
          <p:nvPr/>
        </p:nvSpPr>
        <p:spPr bwMode="auto">
          <a:xfrm flipV="1">
            <a:off x="1763713" y="4149725"/>
            <a:ext cx="4103687" cy="503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1763713" y="4652963"/>
            <a:ext cx="3671887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rovsEukRibos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6192838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563938" y="18891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R I B O S O M I</a:t>
            </a:r>
            <a:endParaRPr lang="en-US" altLang="sr-Latn-RS" sz="1200" b="1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58888" y="1196975"/>
            <a:ext cx="302418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PROKARIOTSKI 70S RIBOSOM</a:t>
            </a:r>
            <a:endParaRPr lang="en-US" altLang="sr-Latn-RS" sz="1400" b="1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258888" y="3716338"/>
            <a:ext cx="302418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EUKARIOTSKI 80S RIBOSOM</a:t>
            </a:r>
            <a:endParaRPr lang="en-US" altLang="sr-Latn-RS" sz="1400" b="1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6588125" y="1125538"/>
            <a:ext cx="2087563" cy="4895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179388" y="5949950"/>
            <a:ext cx="66262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STANIČNE STRUKTURE IZGRAĐENE OD rRNA I PROTEINA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>
                <a:solidFill>
                  <a:schemeClr val="accent2"/>
                </a:solidFill>
              </a:rPr>
              <a:t>MJESTA NA KOJIMA SE ODVIJA SINTEZA PROTEINA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altLang="sr-Latn-RS" sz="16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poly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524750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971550" y="692150"/>
            <a:ext cx="2736850" cy="4048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b="1"/>
              <a:t>VELIKA PODJEDINICA</a:t>
            </a:r>
            <a:endParaRPr lang="en-US" altLang="sr-Latn-R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00113" y="2349500"/>
            <a:ext cx="1871662" cy="69215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b="1"/>
              <a:t>MALA PODJEDINICA</a:t>
            </a:r>
            <a:endParaRPr lang="en-US" altLang="sr-Latn-R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708400" y="981075"/>
            <a:ext cx="1655763" cy="4048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b="1"/>
              <a:t>RIBOSOM</a:t>
            </a:r>
            <a:endParaRPr lang="en-US" altLang="sr-Latn-RS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4427538" y="1484313"/>
            <a:ext cx="1152525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b="1"/>
              <a:t>mRNA</a:t>
            </a:r>
            <a:endParaRPr lang="en-US" altLang="sr-Latn-R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435600" y="1989138"/>
            <a:ext cx="3024188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b="1"/>
              <a:t>POLIPEPTIDNI LANAC</a:t>
            </a:r>
            <a:endParaRPr lang="en-US" altLang="sr-Latn-RS"/>
          </a:p>
        </p:txBody>
      </p:sp>
      <p:sp>
        <p:nvSpPr>
          <p:cNvPr id="55307" name="AutoShape 11" descr="ANd9GcReJ8GqyihthOwxZR3QhsIMi_OXAaI5ay08ljWeqoMj2jOBnmM7GQ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5309" name="AutoShape 13" descr="ANd9GcReJ8GqyihthOwxZR3QhsIMi_OXAaI5ay08ljWeqoMj2jOBnmM7GQ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0" y="5589588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VEĆE I MANJE PODJEDINICE SE SPAJAJU U FUNKCIONALNI RIBOSOM SAMO KAD SE PRIHVAĆAJU mRNA U PROCESU TRANSLACIJE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POLISOMI – NAKUPINE RIBOSOMA NA mRNA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altLang="sr-Latn-R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</a:t>
            </a:r>
            <a:r>
              <a:rPr lang="hr-HR" altLang="sr-Latn-RS" sz="1400" b="1">
                <a:solidFill>
                  <a:srgbClr val="00009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6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CENTRIOLI</a:t>
            </a:r>
            <a:endParaRPr lang="en-US" altLang="sr-Latn-RS" sz="1600" b="1" u="sng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 flipV="1">
            <a:off x="1835150" y="3213100"/>
            <a:ext cx="3529013" cy="1800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Untitlu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65175"/>
            <a:ext cx="6265862" cy="48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563938" y="188913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C E N T R I O L I</a:t>
            </a:r>
            <a:endParaRPr lang="en-US" altLang="sr-Latn-RS" sz="1200" b="1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0" y="5805488"/>
            <a:ext cx="9144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VALJKASTA TJELEŠCA PRISUTNA SAMO U ŽIVOTINJSKIM STANICAMA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POJAVLJUJU SE U PARU OKOMITO POSTAVLJENI JEDAN NA DRUGOGA (CENTROSOM)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/>
              <a:t>1 PAR U STANICI KOJA SE NE DIJELI</a:t>
            </a:r>
            <a:endParaRPr lang="en-US" altLang="sr-Latn-R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Untib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3816350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Unv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92600"/>
            <a:ext cx="3708400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6011863" y="3573463"/>
            <a:ext cx="15113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CENTROSOM</a:t>
            </a:r>
            <a:endParaRPr lang="en-US" altLang="sr-Latn-RS" sz="1400" b="1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435600" y="6165850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CENTROSOM</a:t>
            </a:r>
            <a:endParaRPr lang="en-US" altLang="sr-Latn-RS" sz="1400" b="1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2916238" y="6237288"/>
            <a:ext cx="15113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KROMOSOMI</a:t>
            </a:r>
            <a:endParaRPr lang="en-US" altLang="sr-Latn-RS" sz="1400" b="1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3635375" y="2636838"/>
            <a:ext cx="792163" cy="244475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000" b="1"/>
              <a:t>JEZGRA</a:t>
            </a:r>
            <a:endParaRPr lang="en-US" altLang="sr-Latn-RS" sz="1000" b="1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50825" y="260350"/>
            <a:ext cx="87487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 u="sng"/>
              <a:t>FUNKCIJE CENTRIOLA</a:t>
            </a:r>
            <a:r>
              <a:rPr lang="hr-HR" altLang="sr-Latn-RS" sz="1600" b="1"/>
              <a:t>: </a:t>
            </a:r>
            <a:r>
              <a:rPr lang="hr-HR" altLang="sr-Latn-RS" sz="1600" b="1">
                <a:solidFill>
                  <a:schemeClr val="accent2"/>
                </a:solidFill>
              </a:rPr>
              <a:t>1) IZGRAĐUJU CITOSKELET</a:t>
            </a:r>
          </a:p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accent2"/>
                </a:solidFill>
              </a:rPr>
              <a:t>                                          2) SUDJELUJU U STVARANJU STRUKTURA ZA POKRETANJE   </a:t>
            </a:r>
          </a:p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chemeClr val="accent2"/>
                </a:solidFill>
              </a:rPr>
              <a:t>                                          3) OBLIKUJU DIOBENO VRETENO U VRIJEME DIOBE STANICE</a:t>
            </a:r>
            <a:endParaRPr lang="en-US" altLang="sr-Latn-RS" sz="16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150"/>
            <a:ext cx="7199312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1763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3333CC"/>
                </a:solidFill>
              </a:rPr>
              <a:t>PONOVIMO!</a:t>
            </a:r>
            <a:endParaRPr lang="en-US" altLang="sr-Latn-RS" b="1">
              <a:solidFill>
                <a:srgbClr val="3333CC"/>
              </a:solidFill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1042988" y="1989138"/>
            <a:ext cx="15128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3132138" y="549275"/>
            <a:ext cx="7191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2771775" y="836613"/>
            <a:ext cx="12954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1835150" y="1341438"/>
            <a:ext cx="13684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6877050" y="1268413"/>
            <a:ext cx="12239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7092950" y="2565400"/>
            <a:ext cx="12239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971550" y="2781300"/>
            <a:ext cx="324008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1547813" y="3860800"/>
            <a:ext cx="2663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 flipV="1">
            <a:off x="7308850" y="4149725"/>
            <a:ext cx="576263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flipV="1">
            <a:off x="3276600" y="3933825"/>
            <a:ext cx="1582738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6732588" y="765175"/>
            <a:ext cx="11525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484438" y="260350"/>
            <a:ext cx="1296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JEZGRA</a:t>
            </a:r>
            <a:endParaRPr lang="en-US" altLang="sr-Latn-RS" sz="1400" b="1"/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1763713" y="620713"/>
            <a:ext cx="1150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JEZGRICA</a:t>
            </a:r>
            <a:endParaRPr lang="en-US" altLang="sr-Latn-RS" sz="1400" b="1"/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1403350" y="1125538"/>
            <a:ext cx="86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rER</a:t>
            </a:r>
            <a:endParaRPr lang="en-US" altLang="sr-Latn-RS" sz="1400" b="1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250825" y="1700213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MITOHONDRIJ</a:t>
            </a:r>
            <a:endParaRPr lang="en-US" altLang="sr-Latn-RS" sz="1400" b="1"/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179388" y="2492375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CENTROSOM</a:t>
            </a:r>
            <a:endParaRPr lang="en-US" altLang="sr-Latn-RS" sz="1400" b="1"/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250825" y="3716338"/>
            <a:ext cx="1439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MIKROTUBUL</a:t>
            </a:r>
            <a:endParaRPr lang="en-US" altLang="sr-Latn-RS" sz="1400" b="1"/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2339975" y="5734050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PEROKSISOM</a:t>
            </a:r>
            <a:endParaRPr lang="en-US" altLang="sr-Latn-RS" sz="1400" b="1"/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7451725" y="537368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LIZOSOM</a:t>
            </a:r>
            <a:endParaRPr lang="en-US" altLang="sr-Latn-RS" sz="1400" b="1"/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7847013" y="2060575"/>
            <a:ext cx="12969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GOLGIJEV APARAT</a:t>
            </a:r>
            <a:endParaRPr lang="en-US" altLang="sr-Latn-RS" sz="1400" b="1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8101013" y="1052513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sER</a:t>
            </a:r>
            <a:endParaRPr lang="en-US" altLang="sr-Latn-RS" sz="1400" b="1"/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7847013" y="260350"/>
            <a:ext cx="12969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AKTINSKI FILAMENTI</a:t>
            </a:r>
            <a:endParaRPr lang="en-US" altLang="sr-Latn-RS" sz="1400" b="1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1835150" y="3213100"/>
            <a:ext cx="10810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179388" y="2997200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INTERMEDIJARNI FILAMENTI</a:t>
            </a: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8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8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/>
      <p:bldP spid="8218" grpId="0"/>
      <p:bldP spid="8219" grpId="0"/>
      <p:bldP spid="8220" grpId="0"/>
      <p:bldP spid="8221" grpId="0"/>
      <p:bldP spid="8222" grpId="0"/>
      <p:bldP spid="8223" grpId="0"/>
      <p:bldP spid="8224" grpId="0"/>
      <p:bldP spid="8225" grpId="0"/>
      <p:bldP spid="8226" grpId="0"/>
      <p:bldP spid="8227" grpId="0"/>
      <p:bldP spid="82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The-Cell-Cooper-Geoffrey-M-9780878933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30384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39750" y="260350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000099"/>
                </a:solidFill>
              </a:rPr>
              <a:t>PREPORUČENA LITERATURA</a:t>
            </a:r>
            <a:endParaRPr lang="en-US" altLang="sr-Latn-RS" b="1">
              <a:solidFill>
                <a:srgbClr val="000099"/>
              </a:solidFill>
            </a:endParaRPr>
          </a:p>
        </p:txBody>
      </p:sp>
      <p:pic>
        <p:nvPicPr>
          <p:cNvPr id="26633" name="Picture 9" descr="the-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3316287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676751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</a:t>
            </a:r>
            <a:r>
              <a:rPr lang="hr-HR" altLang="sr-Latn-RS" sz="1400" b="1">
                <a:solidFill>
                  <a:srgbClr val="00009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STANIČNI KOSTUR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JEZGRICA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ENDOPLAZMATSKI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FF3300"/>
                </a:solidFill>
              </a:rPr>
              <a:t>- CENTRIOLI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68313" y="5157788"/>
            <a:ext cx="33845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 u="sng">
                <a:solidFill>
                  <a:srgbClr val="008000"/>
                </a:solidFill>
              </a:rPr>
              <a:t>BILJNA EUKARIOTSKA STANICA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008000"/>
                </a:solidFill>
              </a:rPr>
              <a:t>PLASTIDI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008000"/>
                </a:solidFill>
              </a:rPr>
              <a:t>VAKUOLA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008000"/>
                </a:solidFill>
              </a:rPr>
              <a:t>STANIČNA STIJENKA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692275" y="47244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008000"/>
                </a:solidFill>
              </a:rPr>
              <a:t>(-)</a:t>
            </a:r>
            <a:endParaRPr lang="en-US" altLang="sr-Latn-RS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50825" y="476250"/>
            <a:ext cx="6767513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ENDOPLAZMATSKI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3924300" y="2133600"/>
            <a:ext cx="1008063" cy="574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76600" y="188913"/>
            <a:ext cx="237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C I T O S K E L E T</a:t>
            </a:r>
            <a:endParaRPr lang="en-US" altLang="sr-Latn-RS" b="1">
              <a:solidFill>
                <a:srgbClr val="FF0000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42988" y="620713"/>
            <a:ext cx="70580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 i="1"/>
              <a:t> UNUTARSTANIČNI  “KOSTUR”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 i="1"/>
              <a:t> NALAZIMO GA U EUKARIOTSKIM STANICAMA (ORGANIZMIMA)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hr-HR" altLang="sr-Latn-RS" sz="1400"/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 u="sng">
                <a:solidFill>
                  <a:srgbClr val="FF0000"/>
                </a:solidFill>
              </a:rPr>
              <a:t> GLAVNE FUNKCIJE</a:t>
            </a:r>
            <a:r>
              <a:rPr lang="hr-HR" altLang="sr-Latn-RS" sz="1400" b="1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hr-HR" altLang="sr-Latn-RS" sz="1400"/>
          </a:p>
          <a:p>
            <a:pPr>
              <a:spcBef>
                <a:spcPct val="50000"/>
              </a:spcBef>
            </a:pPr>
            <a:r>
              <a:rPr lang="hr-HR" altLang="sr-Latn-RS" sz="1200" b="1">
                <a:solidFill>
                  <a:srgbClr val="3333CC"/>
                </a:solidFill>
              </a:rPr>
              <a:t>- </a:t>
            </a:r>
            <a:r>
              <a:rPr lang="hr-HR" altLang="sr-Latn-RS" sz="1400" b="1">
                <a:solidFill>
                  <a:srgbClr val="3333CC"/>
                </a:solidFill>
              </a:rPr>
              <a:t>ODREĐUJE OBLIK STANICE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- OMOGUĆAVA KRETANJE ČITAVE EUKARIOTSKE STANICE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- REGULIRA KRETANJE UNUTARSTANIČNIH STRUKTURA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- PRUŽA I OMOGUĆAVA MEHANIČKU POTPORU STANICI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- SUDJELUJE U DIOBI STANICE</a:t>
            </a:r>
            <a:endParaRPr lang="en-US" altLang="sr-Latn-RS" sz="1400" b="1">
              <a:solidFill>
                <a:srgbClr val="3333CC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50825" y="4076700"/>
            <a:ext cx="3600450" cy="330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TRI VRSTE VLAKANACA (FILAMENTA)</a:t>
            </a:r>
            <a:endParaRPr lang="en-US" altLang="sr-Latn-RS" sz="1400" b="1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635375" y="3716338"/>
            <a:ext cx="433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1)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651500" y="3573463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2)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380288" y="2997200"/>
            <a:ext cx="468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3)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pic>
        <p:nvPicPr>
          <p:cNvPr id="18448" name="Picture 16" descr="Untiu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44900"/>
            <a:ext cx="1347788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Untiz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284538"/>
            <a:ext cx="287338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1" name="Picture 19" descr="Unt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00438"/>
            <a:ext cx="11969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684213" y="4797425"/>
            <a:ext cx="172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1) </a:t>
            </a:r>
            <a:r>
              <a:rPr lang="hr-HR" altLang="sr-Latn-RS" sz="1400" b="1">
                <a:solidFill>
                  <a:srgbClr val="008000"/>
                </a:solidFill>
              </a:rPr>
              <a:t>MIKROTUBULI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684213" y="5229225"/>
            <a:ext cx="3024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2) </a:t>
            </a:r>
            <a:r>
              <a:rPr lang="hr-HR" altLang="sr-Latn-RS" sz="1400" b="1">
                <a:solidFill>
                  <a:srgbClr val="FF9900"/>
                </a:solidFill>
              </a:rPr>
              <a:t>INTERMEDIJARNI FILAMENTI</a:t>
            </a:r>
            <a:endParaRPr lang="en-US" altLang="sr-Latn-RS" sz="1400" b="1">
              <a:solidFill>
                <a:srgbClr val="FF9900"/>
              </a:solidFill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684213" y="5661025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3) </a:t>
            </a:r>
            <a:r>
              <a:rPr lang="hr-HR" altLang="sr-Latn-RS" sz="1400" b="1">
                <a:solidFill>
                  <a:srgbClr val="CC6600"/>
                </a:solidFill>
              </a:rPr>
              <a:t>MIKROFILAMENTI</a:t>
            </a:r>
            <a:endParaRPr lang="en-US" altLang="sr-Latn-RS" sz="1400" b="1">
              <a:solidFill>
                <a:srgbClr val="CC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1" grpId="0"/>
      <p:bldP spid="18443" grpId="0"/>
      <p:bldP spid="18445" grpId="0"/>
      <p:bldP spid="18452" grpId="0"/>
      <p:bldP spid="18453" grpId="0"/>
      <p:bldP spid="184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68313" y="476250"/>
            <a:ext cx="6767512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6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400" b="1"/>
              <a:t>ENDOPLAZMATSKI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 RETIKULUM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19250" y="2420938"/>
            <a:ext cx="4321175" cy="1223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763713" y="2781300"/>
            <a:ext cx="4608512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Untitl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5038"/>
            <a:ext cx="5984875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3995738" y="2133600"/>
            <a:ext cx="7191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PORE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5508625" y="2205038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NUKLEOPLAZMA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6443663" y="2708275"/>
            <a:ext cx="19446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ENDOPLAZMATSKA MREŽICA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6443663" y="3500438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NUKLEOL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6443663" y="3860800"/>
            <a:ext cx="2087562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JEZGRINA MEMBRANA (VANJSKA I UNUTARNJA)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6300788" y="5013325"/>
            <a:ext cx="2663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KROMATINSKA TVAR (DNA)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6156325" y="5445125"/>
            <a:ext cx="1584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CITOPLAZMA</a:t>
            </a:r>
            <a:endParaRPr lang="en-US" altLang="sr-Latn-RS" sz="1400" b="1">
              <a:solidFill>
                <a:srgbClr val="008000"/>
              </a:solidFill>
            </a:endParaRPr>
          </a:p>
        </p:txBody>
      </p:sp>
      <p:pic>
        <p:nvPicPr>
          <p:cNvPr id="9217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4" name="Picture 14" descr="robert-brown-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20542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5" name="Text Box 15"/>
          <p:cNvSpPr txBox="1">
            <a:spLocks noChangeArrowheads="1"/>
          </p:cNvSpPr>
          <p:nvPr/>
        </p:nvSpPr>
        <p:spPr bwMode="auto">
          <a:xfrm>
            <a:off x="468313" y="2997200"/>
            <a:ext cx="2447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400" b="1"/>
              <a:t>ROBERT BROWN</a:t>
            </a:r>
          </a:p>
          <a:p>
            <a:r>
              <a:rPr lang="hr-HR" altLang="sr-Latn-RS" sz="1400" b="1"/>
              <a:t>- 19. st. OPISAO JEZGRU</a:t>
            </a:r>
            <a:endParaRPr lang="en-US" altLang="sr-Latn-RS" sz="1400" b="1"/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395288" y="3933825"/>
            <a:ext cx="252095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3333CC"/>
                </a:solidFill>
              </a:rPr>
              <a:t> KUGLASTOG OBLIKA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3333CC"/>
                </a:solidFill>
              </a:rPr>
              <a:t> PROMJER </a:t>
            </a:r>
            <a:r>
              <a:rPr lang="hr-HR" altLang="sr-Latn-RS" sz="1600" b="1" i="1"/>
              <a:t>5 </a:t>
            </a:r>
            <a:r>
              <a:rPr lang="el-GR" altLang="sr-Latn-RS" sz="1600" b="1" i="1">
                <a:cs typeface="Arial" charset="0"/>
              </a:rPr>
              <a:t>μ</a:t>
            </a:r>
            <a:r>
              <a:rPr lang="hr-HR" altLang="sr-Latn-RS" sz="1600" b="1" i="1">
                <a:cs typeface="Arial" charset="0"/>
              </a:rPr>
              <a:t>M</a:t>
            </a:r>
            <a:endParaRPr lang="el-GR" altLang="sr-Latn-RS" sz="1600" b="1" i="1"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3333CC"/>
                </a:solidFill>
              </a:rPr>
              <a:t> SMJEŠTENA U CENTRU STANICE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i="1">
                <a:solidFill>
                  <a:srgbClr val="3333CC"/>
                </a:solidFill>
              </a:rPr>
              <a:t> NAJVEĆI ORGANEL U STANICI</a:t>
            </a:r>
            <a:endParaRPr lang="en-US" altLang="sr-Latn-RS" sz="1600" b="1" i="1">
              <a:solidFill>
                <a:srgbClr val="3333CC"/>
              </a:solidFill>
            </a:endParaRPr>
          </a:p>
        </p:txBody>
      </p: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2700338" y="188913"/>
            <a:ext cx="4537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J E Z G R A  </a:t>
            </a:r>
            <a:r>
              <a:rPr lang="hr-HR" altLang="sr-Latn-RS" sz="1200" b="1"/>
              <a:t>(LAT. NUCLEUS – JEZGRA, SREDIŠTE)</a:t>
            </a:r>
            <a:endParaRPr lang="en-US" altLang="sr-Latn-R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987675" y="188913"/>
            <a:ext cx="3744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>
                <a:solidFill>
                  <a:srgbClr val="FF0000"/>
                </a:solidFill>
              </a:rPr>
              <a:t>J E Z G R I C A </a:t>
            </a:r>
            <a:r>
              <a:rPr lang="hr-HR" altLang="sr-Latn-RS" b="1"/>
              <a:t>(</a:t>
            </a:r>
            <a:r>
              <a:rPr lang="hr-HR" altLang="sr-Latn-RS" sz="1400" b="1"/>
              <a:t>NUCLEOUS</a:t>
            </a:r>
            <a:r>
              <a:rPr lang="hr-HR" altLang="sr-Latn-RS" b="1"/>
              <a:t>)</a:t>
            </a:r>
            <a:endParaRPr lang="en-US" altLang="sr-Latn-RS" sz="1200" b="1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47513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b="1">
                <a:solidFill>
                  <a:srgbClr val="3333CC"/>
                </a:solidFill>
              </a:rPr>
              <a:t>NAJISTAKNUTIJE TJELEŠCE JEZGRE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b="1">
                <a:solidFill>
                  <a:srgbClr val="3333CC"/>
                </a:solidFill>
              </a:rPr>
              <a:t>MJESTO TRANSKRIPCIJE </a:t>
            </a:r>
            <a:r>
              <a:rPr lang="hr-HR" altLang="sr-Latn-RS" b="1">
                <a:solidFill>
                  <a:srgbClr val="FF0000"/>
                </a:solidFill>
              </a:rPr>
              <a:t>rRNA</a:t>
            </a:r>
            <a:endParaRPr lang="en-US" altLang="sr-Latn-RS" b="1">
              <a:solidFill>
                <a:srgbClr val="FF0000"/>
              </a:solidFill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179388" y="1773238"/>
            <a:ext cx="8064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sr-Latn-RS" sz="1600" b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NUKLEOLARNE ORGANIZACIJSKE REGIJE</a:t>
            </a:r>
            <a:r>
              <a:rPr lang="hr-HR" altLang="sr-Latn-RS" sz="1600" b="1"/>
              <a:t>                                                                                                          - DIJELOVI KROMOSOMA U KOJIMA SE NALAZE GENI ZA rRNA</a:t>
            </a:r>
            <a:endParaRPr lang="en-US" altLang="sr-Latn-RS" sz="1600" b="1"/>
          </a:p>
        </p:txBody>
      </p:sp>
      <p:pic>
        <p:nvPicPr>
          <p:cNvPr id="68618" name="Picture 10" descr="Untitled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7129462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684213" y="6021388"/>
            <a:ext cx="5040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400" b="1"/>
              <a:t>ELEKTRONSKOMIKROSKOPSKA SLIKA JEZGRICE</a:t>
            </a:r>
            <a:endParaRPr lang="en-US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0564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/>
              <a:t>EUKARIOTSKA STANICA:</a:t>
            </a:r>
          </a:p>
          <a:p>
            <a:pPr>
              <a:spcBef>
                <a:spcPct val="50000"/>
              </a:spcBef>
            </a:pPr>
            <a:endParaRPr lang="hr-HR" altLang="sr-Latn-RS" b="1"/>
          </a:p>
          <a:p>
            <a:pPr>
              <a:spcBef>
                <a:spcPct val="50000"/>
              </a:spcBef>
            </a:pPr>
            <a:r>
              <a:rPr lang="hr-HR" altLang="sr-Latn-RS" sz="1400" b="1">
                <a:solidFill>
                  <a:srgbClr val="3333CC"/>
                </a:solidFill>
              </a:rPr>
              <a:t>ORGANELI I STRUKTURE </a:t>
            </a:r>
            <a:r>
              <a:rPr lang="hr-HR" altLang="sr-Latn-RS" sz="1400" b="1" u="sng">
                <a:solidFill>
                  <a:srgbClr val="3333CC"/>
                </a:solidFill>
              </a:rPr>
              <a:t>ŽIVOTINJSKIH</a:t>
            </a:r>
            <a:r>
              <a:rPr lang="hr-HR" altLang="sr-Latn-RS" sz="1400" b="1">
                <a:solidFill>
                  <a:srgbClr val="3333CC"/>
                </a:solidFill>
              </a:rPr>
              <a:t> EUKARIOTSKIH STANICA </a:t>
            </a:r>
          </a:p>
          <a:p>
            <a:pPr>
              <a:spcBef>
                <a:spcPct val="50000"/>
              </a:spcBef>
            </a:pPr>
            <a:endParaRPr lang="hr-HR" altLang="sr-Latn-RS" sz="1400" b="1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STANIČNI KOSTUR (CITOSKELET)</a:t>
            </a:r>
            <a:r>
              <a:rPr lang="hr-HR" altLang="sr-Latn-RS" sz="14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JEZGRA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JEZGRICA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altLang="sr-Latn-RS" sz="1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ENDOPLAZMATSKI  RETIKULUM</a:t>
            </a:r>
            <a:r>
              <a:rPr lang="hr-HR" altLang="sr-Latn-RS" sz="1400" b="1"/>
              <a:t>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GOLGIJEVO TIJELO 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LIZOSOMI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PROKSISOMI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MITOHONDRIJI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RIBOSOMI</a:t>
            </a:r>
          </a:p>
          <a:p>
            <a:pPr>
              <a:spcBef>
                <a:spcPct val="50000"/>
              </a:spcBef>
            </a:pPr>
            <a:r>
              <a:rPr lang="hr-HR" altLang="sr-Latn-RS" sz="1400" b="1"/>
              <a:t>- CENTRIOLI</a:t>
            </a:r>
            <a:endParaRPr lang="en-US" altLang="sr-Latn-RS" sz="1400" b="1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3851275" y="3141663"/>
            <a:ext cx="2016125" cy="1079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3851275" y="3141663"/>
            <a:ext cx="1728788" cy="1439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50825" y="5445125"/>
            <a:ext cx="367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600" b="1">
                <a:solidFill>
                  <a:srgbClr val="3333CC"/>
                </a:solidFill>
              </a:rPr>
              <a:t>ENDOMEMBRANSKI SUSTAV</a:t>
            </a:r>
            <a:endParaRPr lang="en-US" altLang="sr-Latn-RS" sz="1600" b="1">
              <a:solidFill>
                <a:srgbClr val="3333CC"/>
              </a:solidFill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1116013" y="5876925"/>
            <a:ext cx="0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1116013" y="6308725"/>
            <a:ext cx="10795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268538" y="5759450"/>
            <a:ext cx="37433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1200" b="1"/>
              <a:t>ENDOPLAZMATSKI RETIKULUM</a:t>
            </a:r>
          </a:p>
          <a:p>
            <a:pPr>
              <a:spcBef>
                <a:spcPct val="50000"/>
              </a:spcBef>
            </a:pPr>
            <a:r>
              <a:rPr lang="hr-HR" altLang="sr-Latn-RS" sz="1200" b="1"/>
              <a:t>GOLGIJEVO TIJELO</a:t>
            </a:r>
          </a:p>
          <a:p>
            <a:pPr>
              <a:spcBef>
                <a:spcPct val="50000"/>
              </a:spcBef>
            </a:pPr>
            <a:r>
              <a:rPr lang="hr-HR" altLang="sr-Latn-RS" sz="1200" b="1"/>
              <a:t>LIZOSOMI</a:t>
            </a:r>
          </a:p>
          <a:p>
            <a:pPr>
              <a:spcBef>
                <a:spcPct val="50000"/>
              </a:spcBef>
            </a:pPr>
            <a:r>
              <a:rPr lang="hr-HR" altLang="sr-Latn-RS" sz="1200" b="1"/>
              <a:t>PEROKSISOMI</a:t>
            </a:r>
            <a:endParaRPr lang="en-US" altLang="sr-Latn-R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972</Words>
  <Application>Microsoft Office PowerPoint</Application>
  <PresentationFormat>Prikaz na zaslonu (4:3)</PresentationFormat>
  <Paragraphs>293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29" baseType="lpstr">
      <vt:lpstr>Arial</vt:lpstr>
      <vt:lpstr>Default Design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Borna_L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Borna</dc:creator>
  <cp:lastModifiedBy>Profesor</cp:lastModifiedBy>
  <cp:revision>148</cp:revision>
  <dcterms:created xsi:type="dcterms:W3CDTF">2013-09-21T13:43:17Z</dcterms:created>
  <dcterms:modified xsi:type="dcterms:W3CDTF">2017-11-04T10:20:22Z</dcterms:modified>
</cp:coreProperties>
</file>