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4"/>
    <p:sldMasterId id="2147483666" r:id="rId5"/>
  </p:sldMasterIdLst>
  <p:notesMasterIdLst>
    <p:notesMasterId r:id="rId31"/>
  </p:notesMasterIdLst>
  <p:sldIdLst>
    <p:sldId id="271" r:id="rId6"/>
    <p:sldId id="270" r:id="rId7"/>
    <p:sldId id="257" r:id="rId8"/>
    <p:sldId id="259" r:id="rId9"/>
    <p:sldId id="275" r:id="rId10"/>
    <p:sldId id="276" r:id="rId11"/>
    <p:sldId id="277" r:id="rId12"/>
    <p:sldId id="278" r:id="rId13"/>
    <p:sldId id="279" r:id="rId14"/>
    <p:sldId id="291" r:id="rId15"/>
    <p:sldId id="280" r:id="rId16"/>
    <p:sldId id="282" r:id="rId17"/>
    <p:sldId id="284" r:id="rId18"/>
    <p:sldId id="285" r:id="rId19"/>
    <p:sldId id="289" r:id="rId20"/>
    <p:sldId id="283" r:id="rId21"/>
    <p:sldId id="286" r:id="rId22"/>
    <p:sldId id="287" r:id="rId23"/>
    <p:sldId id="296" r:id="rId24"/>
    <p:sldId id="292" r:id="rId25"/>
    <p:sldId id="294" r:id="rId26"/>
    <p:sldId id="293" r:id="rId27"/>
    <p:sldId id="300" r:id="rId28"/>
    <p:sldId id="295" r:id="rId29"/>
    <p:sldId id="29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HANA PETKOVIĆ" initials="TP" lastIdx="3" clrIdx="0">
    <p:extLst>
      <p:ext uri="{19B8F6BF-5375-455C-9EA6-DF929625EA0E}">
        <p15:presenceInfo xmlns:p15="http://schemas.microsoft.com/office/powerpoint/2012/main" userId="S::tihana.petkovic@skole.hr::a0926981-cb3b-4fe4-b1f0-5120e1bde675" providerId="AD"/>
      </p:ext>
    </p:extLst>
  </p:cmAuthor>
  <p:cmAuthor id="2" name="Marica Celjak" initials="MC" lastIdx="3" clrIdx="1">
    <p:extLst>
      <p:ext uri="{19B8F6BF-5375-455C-9EA6-DF929625EA0E}">
        <p15:presenceInfo xmlns:p15="http://schemas.microsoft.com/office/powerpoint/2012/main" userId="S::marica.celjak@skole.hr::fa33c208-b9ed-4468-bec2-94d213b385a5" providerId="AD"/>
      </p:ext>
    </p:extLst>
  </p:cmAuthor>
  <p:cmAuthor id="3" name="TIHANA PETKOVIĆ" initials="TP [2]" lastIdx="9" clrIdx="2">
    <p:extLst>
      <p:ext uri="{19B8F6BF-5375-455C-9EA6-DF929625EA0E}">
        <p15:presenceInfo xmlns:p15="http://schemas.microsoft.com/office/powerpoint/2012/main" userId="TIHANA PETKOVIĆ" providerId="None"/>
      </p:ext>
    </p:extLst>
  </p:cmAuthor>
  <p:cmAuthor id="4" name="Kristian Lewis" initials="KL" lastIdx="2" clrIdx="3">
    <p:extLst>
      <p:ext uri="{19B8F6BF-5375-455C-9EA6-DF929625EA0E}">
        <p15:presenceInfo xmlns:p15="http://schemas.microsoft.com/office/powerpoint/2012/main" userId="S::klewis_ihjj.hr#ext#@carnet.onmicrosoft.com::edd2c9ff-b90b-4170-b556-164ac23f69b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9D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18CFCD-5E35-BA73-2E20-3BEBC6CA54A9}" v="104" dt="2020-10-26T18:52:58.913"/>
    <p1510:client id="{3CBF2638-E267-F725-2697-C5DDDBF7362B}" v="12" dt="2020-10-26T19:48:21.336"/>
    <p1510:client id="{420DA6BC-A165-78BA-953C-EB7765361C5C}" v="81" dt="2020-10-26T15:19:03.173"/>
    <p1510:client id="{632E8640-F797-4707-811C-D1E30EC48A48}" v="40" dt="2020-10-27T12:22:12.758"/>
    <p1510:client id="{86327F96-A7B8-4ED6-999C-68E52C223E7D}" v="22" dt="2020-10-26T16:10:31.660"/>
    <p1510:client id="{9F9A9D2C-A10B-A631-F5E5-151FBA6370D8}" v="3" dt="2020-10-26T16:03:33.504"/>
    <p1510:client id="{BCBD7298-F5EC-567D-73BD-469EDC99460A}" v="1287" dt="2020-10-26T18:17:52.605"/>
    <p1510:client id="{C26CA243-4739-4564-BD17-850B16A3BC93}" v="99" dt="2020-10-27T13:09:33.978"/>
    <p1510:client id="{C703022C-24F2-49C4-AC36-C46C6A63ECFB}" v="4" dt="2020-10-26T14:11:09.722"/>
    <p1510:client id="{E1B90A20-370F-4F09-AE68-64149FEF030A}" v="83" dt="2020-10-26T18:51:50.613"/>
    <p1510:client id="{EE365C2C-D64D-4A67-AC59-6F6AE2CF0341}" v="12" dt="2020-10-27T14:56:28.3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906" autoAdjust="0"/>
  </p:normalViewPr>
  <p:slideViewPr>
    <p:cSldViewPr snapToGrid="0">
      <p:cViewPr varScale="1">
        <p:scale>
          <a:sx n="50" d="100"/>
          <a:sy n="50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1A3C4D-20BC-49BA-A6A2-7474D3409DF1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90948-2889-4311-A898-D8F9A3A4BB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63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Nikolanasu%C4%8Di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/>
              <a:t>Riječima molitve darujmo</a:t>
            </a:r>
            <a:r>
              <a:rPr lang="hr-HR" baseline="0"/>
              <a:t> svoju ljubav dragome</a:t>
            </a:r>
            <a:r>
              <a:rPr lang="hr-HR"/>
              <a:t> Bogu i bližnjemu.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90948-2889-4311-A898-D8F9A3A4BB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607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/>
              <a:t>Što smo iz priče naučili…… U nevolji se uvijek</a:t>
            </a:r>
            <a:r>
              <a:rPr lang="hr-HR" baseline="0"/>
              <a:t> možemo pouzdati u Božju pomoć.</a:t>
            </a:r>
            <a:r>
              <a:rPr lang="hr-HR"/>
              <a:t> 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90948-2889-4311-A898-D8F9A3A4BB0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1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baseline="0"/>
              <a:t> Želite li biti kao sveti Nikola? Zašto? Zaustavite video i napišite u svoje bilježnice.</a:t>
            </a: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90948-2889-4311-A898-D8F9A3A4BB0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25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/>
              <a:t>…sigurno ste izvrsno nabrojili mnoge Nikoline osobine, </a:t>
            </a:r>
            <a:r>
              <a:rPr lang="hr-HR" i="1">
                <a:solidFill>
                  <a:srgbClr val="FF0000"/>
                </a:solidFill>
              </a:rPr>
              <a:t>vjerujem</a:t>
            </a:r>
            <a:r>
              <a:rPr lang="hr-HR" i="1" baseline="0">
                <a:solidFill>
                  <a:srgbClr val="FF0000"/>
                </a:solidFill>
              </a:rPr>
              <a:t> da i vi možete </a:t>
            </a:r>
            <a:r>
              <a:rPr lang="hr-HR" i="1">
                <a:solidFill>
                  <a:srgbClr val="FF0000"/>
                </a:solidFill>
              </a:rPr>
              <a:t>navesti mnogo primjera</a:t>
            </a:r>
            <a:r>
              <a:rPr lang="hr-HR" i="1" baseline="0">
                <a:solidFill>
                  <a:srgbClr val="FF0000"/>
                </a:solidFill>
              </a:rPr>
              <a:t> kada ste učinili dobro djelo</a:t>
            </a:r>
            <a:endParaRPr lang="hr-HR" i="1">
              <a:solidFill>
                <a:srgbClr val="FF0000"/>
              </a:solidFill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90948-2889-4311-A898-D8F9A3A4BB0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70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hr-HR"/>
              <a:t>Vidjeli smo da dar nije samo stvar.</a:t>
            </a:r>
            <a:r>
              <a:rPr lang="hr-HR" sz="1200"/>
              <a:t> </a:t>
            </a:r>
            <a:r>
              <a:rPr lang="hr-HR"/>
              <a:t>Izreži iz kolaža veliko srce i u njega napiši</a:t>
            </a:r>
            <a:r>
              <a:rPr lang="hr-HR" baseline="0"/>
              <a:t> što možeš darovati drugima</a:t>
            </a:r>
            <a:r>
              <a:rPr lang="hr-HR"/>
              <a:t>,</a:t>
            </a:r>
            <a:r>
              <a:rPr lang="hr-HR" baseline="0"/>
              <a:t> a da nisu </a:t>
            </a:r>
            <a:r>
              <a:rPr lang="hr-HR"/>
              <a:t>stvari</a:t>
            </a:r>
            <a:r>
              <a:rPr lang="hr-HR" baseline="0"/>
              <a:t>.</a:t>
            </a:r>
            <a:r>
              <a:rPr lang="hr-HR"/>
              <a:t> </a:t>
            </a:r>
            <a:endParaRPr lang="hr-HR" baseline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90948-2889-4311-A898-D8F9A3A4BB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40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hr-HR">
                <a:cs typeface="Calibri"/>
              </a:rPr>
              <a:t>Možete darovati... I zapamtite – nemojte ostati samo na riječima, provedite to u djelo. Evo ja vam šaljem... (tu ću staviti svoju snimku)</a:t>
            </a: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90948-2889-4311-A898-D8F9A3A4BB0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72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/>
              <a:t>https://learningapps.org/view14473694</a:t>
            </a:r>
          </a:p>
          <a:p>
            <a:endParaRPr lang="hr-HR"/>
          </a:p>
          <a:p>
            <a:r>
              <a:rPr lang="hr-HR"/>
              <a:t>Bližimo</a:t>
            </a:r>
            <a:r>
              <a:rPr lang="hr-HR" baseline="0"/>
              <a:t> se kraju naše video lekcije, zaustavite video, kliknite na poveznicu ili skenirajte kod i provjerite svoje znanje. Ako negdje zapnete</a:t>
            </a:r>
            <a:r>
              <a:rPr lang="hr-HR"/>
              <a:t>,</a:t>
            </a:r>
            <a:r>
              <a:rPr lang="hr-HR" baseline="0"/>
              <a:t> uvijek video možete vratiti na početak. Sretno!</a:t>
            </a:r>
            <a:endParaRPr lang="hr-HR">
              <a:cs typeface="Calibri"/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90948-2889-4311-A898-D8F9A3A4BB0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91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/>
              <a:t>Naš ćemo susret završiti molitvom…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90948-2889-4311-A898-D8F9A3A4BB0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08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Zašto volimo prosinac? Sigurno će mnogi od vas odgovoriti zbog blagdana i darova. Koji nam blagdan uskoro dolazi? Tako je - to je blagdan svetog Nikole.</a:t>
            </a:r>
            <a:r>
              <a:rPr lang="hr-HR" baseline="0" dirty="0"/>
              <a:t> Što već znamo o ovom blagdanu i o svetom Nikoli?</a:t>
            </a:r>
            <a:r>
              <a:rPr lang="hr-HR" dirty="0"/>
              <a:t> 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90948-2889-4311-A898-D8F9A3A4BB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62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Dakle,</a:t>
            </a:r>
            <a:r>
              <a:rPr lang="hr-HR" baseline="0" dirty="0"/>
              <a:t> n</a:t>
            </a:r>
            <a:r>
              <a:rPr lang="hr-HR" dirty="0"/>
              <a:t>a dan 6. prosinca, slavimo blagdan jednog od najpopularnijih svetaca na svijetu, a njegovo ime je sveti Nikola. Nikola je poznat kao svetac koji daruje dobru djecu.</a:t>
            </a:r>
          </a:p>
          <a:p>
            <a:r>
              <a:rPr lang="hr-HR" dirty="0"/>
              <a:t>O njegovom životu znamo iz mnogih priča. Pomogao je mornarima u nevolji, spasio je dječaka koji je pao u more i činio mnoga dobra djela. Znamo da se isticao dobrotom i hrabrošću te se u svom životu uvijek borio protiv nepravde i za ljubav prema bližnjemu.</a:t>
            </a:r>
            <a:endParaRPr lang="hr-HR" dirty="0">
              <a:cs typeface="Calibri"/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90948-2889-4311-A898-D8F9A3A4BB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465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/>
              <a:t>Zaustavite video i napišite naslov, a zatim ponovno pokrenite video i pažljivo slušajte.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90948-2889-4311-A898-D8F9A3A4BB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02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90948-2889-4311-A898-D8F9A3A4BB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74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90948-2889-4311-A898-D8F9A3A4BB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27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>
              <a:cs typeface="Calibri"/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90948-2889-4311-A898-D8F9A3A4BB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0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90948-2889-4311-A898-D8F9A3A4BB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75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Kako vam se svidjela priča? </a:t>
            </a:r>
            <a:r>
              <a:rPr lang="hr-HR" dirty="0" smtClean="0"/>
              <a:t> </a:t>
            </a:r>
            <a:r>
              <a:rPr lang="hr-HR" dirty="0"/>
              <a:t>provjerite kako ste zapamtili priču o sv. Nikoli. Upišite u tražilicu  </a:t>
            </a:r>
            <a:r>
              <a:rPr lang="hr-HR" dirty="0">
                <a:hlinkClick r:id="rId3"/>
              </a:rPr>
              <a:t>/bit.ly/</a:t>
            </a:r>
            <a:r>
              <a:rPr lang="hr-HR" dirty="0" err="1">
                <a:hlinkClick r:id="rId3"/>
              </a:rPr>
              <a:t>Nikolanasuči</a:t>
            </a:r>
            <a:r>
              <a:rPr lang="hr-HR" dirty="0" smtClean="0"/>
              <a:t>.</a:t>
            </a:r>
            <a:endParaRPr lang="sr-Latn-R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90948-2889-4311-A898-D8F9A3A4BB0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97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170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158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607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338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711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018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615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238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02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605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749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899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982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756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040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5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70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Nikolanasu&#269;i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&#269;udodobrot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3671248" y="28250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588" y="3573717"/>
            <a:ext cx="3022495" cy="2267544"/>
          </a:xfrm>
          <a:prstGeom prst="rect">
            <a:avLst/>
          </a:prstGeom>
        </p:spPr>
      </p:pic>
      <p:sp>
        <p:nvSpPr>
          <p:cNvPr id="3" name="Oblačić za govor: ovalni 2">
            <a:extLst>
              <a:ext uri="{FF2B5EF4-FFF2-40B4-BE49-F238E27FC236}">
                <a16:creationId xmlns:a16="http://schemas.microsoft.com/office/drawing/2014/main" id="{875FF8FF-C37F-442B-A0E7-161CAC116061}"/>
              </a:ext>
            </a:extLst>
          </p:cNvPr>
          <p:cNvSpPr/>
          <p:nvPr/>
        </p:nvSpPr>
        <p:spPr>
          <a:xfrm>
            <a:off x="1329131" y="-273"/>
            <a:ext cx="10530585" cy="3197899"/>
          </a:xfrm>
          <a:prstGeom prst="wedgeEllipseCallou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E739E63C-2B76-46E2-9FA1-06883221995F}"/>
              </a:ext>
            </a:extLst>
          </p:cNvPr>
          <p:cNvSpPr txBox="1"/>
          <p:nvPr/>
        </p:nvSpPr>
        <p:spPr>
          <a:xfrm>
            <a:off x="2893572" y="807439"/>
            <a:ext cx="8576871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sz="2800" b="1" dirty="0">
                <a:cs typeface="Calibri"/>
              </a:rPr>
              <a:t>Dobri Bože, hvala Ti što slično kao i Ti možemo voljeti sva Tvoja stvorenja.</a:t>
            </a:r>
          </a:p>
          <a:p>
            <a:r>
              <a:rPr lang="hr-HR" sz="2800" b="1" dirty="0">
                <a:cs typeface="Calibri"/>
              </a:rPr>
              <a:t>Dobri Bože, pomozi nam da darujemo dobrotu i ljubav.</a:t>
            </a:r>
          </a:p>
          <a:p>
            <a:r>
              <a:rPr lang="hr-HR" sz="2800" b="1" dirty="0">
                <a:cs typeface="Calibri"/>
              </a:rPr>
              <a:t>Amen!</a:t>
            </a:r>
          </a:p>
        </p:txBody>
      </p:sp>
    </p:spTree>
    <p:extLst>
      <p:ext uri="{BB962C8B-B14F-4D97-AF65-F5344CB8AC3E}">
        <p14:creationId xmlns:p14="http://schemas.microsoft.com/office/powerpoint/2010/main" val="3710975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5190697" y="2743201"/>
            <a:ext cx="67510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3600">
                <a:solidFill>
                  <a:prstClr val="black"/>
                </a:solidFill>
              </a:rPr>
              <a:t>Ljudi, vidjevši brod pun žita, </a:t>
            </a:r>
          </a:p>
          <a:p>
            <a:pPr lvl="0"/>
            <a:r>
              <a:rPr lang="hr-HR" sz="3600">
                <a:solidFill>
                  <a:prstClr val="black"/>
                </a:solidFill>
              </a:rPr>
              <a:t>obradovaše se i poželješe kupiti</a:t>
            </a:r>
          </a:p>
          <a:p>
            <a:pPr lvl="0"/>
            <a:r>
              <a:rPr lang="hr-HR" sz="3600">
                <a:solidFill>
                  <a:prstClr val="black"/>
                </a:solidFill>
              </a:rPr>
              <a:t>žito i tako se spasiti od gladi.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84" y="2169995"/>
            <a:ext cx="3817110" cy="2535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56894417-5057-4BB9-94C6-F76B84FA30AC}"/>
              </a:ext>
            </a:extLst>
          </p:cNvPr>
          <p:cNvSpPr txBox="1"/>
          <p:nvPr/>
        </p:nvSpPr>
        <p:spPr>
          <a:xfrm>
            <a:off x="1052945" y="5024582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sz="900">
                <a:solidFill>
                  <a:srgbClr val="BFBFBF"/>
                </a:solidFill>
                <a:latin typeface="Segoe UI Semilight"/>
              </a:rPr>
              <a:t>Izvor fotografije: Pixabay.com.</a:t>
            </a:r>
            <a:r>
              <a:rPr lang="hr-HR" sz="900">
                <a:latin typeface="Segoe UI Semilight"/>
              </a:rPr>
              <a:t>​</a:t>
            </a:r>
            <a:endParaRPr lang="hr-HR" sz="900"/>
          </a:p>
        </p:txBody>
      </p:sp>
    </p:spTree>
    <p:extLst>
      <p:ext uri="{BB962C8B-B14F-4D97-AF65-F5344CB8AC3E}">
        <p14:creationId xmlns:p14="http://schemas.microsoft.com/office/powerpoint/2010/main" val="2703175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6082176" y="1838614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r-HR" altLang="sr-Latn-RS" sz="3600"/>
          </a:p>
          <a:p>
            <a:endParaRPr lang="hr-HR" sz="3600"/>
          </a:p>
        </p:txBody>
      </p:sp>
      <p:pic>
        <p:nvPicPr>
          <p:cNvPr id="5" name="Picture 1" descr="slika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286" l="5450" r="95095">
                        <a14:foregroundMark x1="15804" y1="13143" x2="15804" y2="13143"/>
                        <a14:foregroundMark x1="16894" y1="12762" x2="16894" y2="12762"/>
                        <a14:foregroundMark x1="16894" y1="12762" x2="16894" y2="12762"/>
                        <a14:foregroundMark x1="12262" y1="13143" x2="43597" y2="21333"/>
                        <a14:foregroundMark x1="32698" y1="10286" x2="64578" y2="4381"/>
                        <a14:foregroundMark x1="82016" y1="8381" x2="88828" y2="20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78" y="829783"/>
            <a:ext cx="4843664" cy="4846320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4917742" y="1053784"/>
            <a:ext cx="8184107" cy="39703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/>
            <a:endParaRPr lang="hr-HR" sz="3600">
              <a:solidFill>
                <a:prstClr val="black"/>
              </a:solidFill>
            </a:endParaRPr>
          </a:p>
          <a:p>
            <a:endParaRPr lang="hr-HR" sz="3600" b="1" dirty="0">
              <a:cs typeface="Calibri"/>
            </a:endParaRPr>
          </a:p>
          <a:p>
            <a:r>
              <a:rPr lang="hr-HR" sz="3600" b="1" dirty="0"/>
              <a:t> </a:t>
            </a:r>
            <a:r>
              <a:rPr lang="hr-HR" sz="3600"/>
              <a:t>Ali k</a:t>
            </a:r>
            <a:r>
              <a:rPr lang="hr-HR" altLang="sr-Latn-RS" sz="3600"/>
              <a:t>apetan broda nije </a:t>
            </a:r>
            <a:r>
              <a:rPr lang="hr-HR" altLang="sr-Latn-RS" sz="3600" err="1"/>
              <a:t>smio</a:t>
            </a:r>
            <a:endParaRPr lang="hr-HR" altLang="sr-Latn-RS" sz="3600"/>
          </a:p>
          <a:p>
            <a:r>
              <a:rPr lang="hr-HR" altLang="sr-Latn-RS" sz="3600"/>
              <a:t> prodati žito stanovnicima Mire</a:t>
            </a:r>
            <a:endParaRPr lang="hr-HR" altLang="sr-Latn-RS" sz="3600">
              <a:cs typeface="Calibri"/>
            </a:endParaRPr>
          </a:p>
          <a:p>
            <a:pPr lvl="0"/>
            <a:r>
              <a:rPr lang="hr-HR" altLang="sr-Latn-RS" sz="3600">
                <a:solidFill>
                  <a:prstClr val="black"/>
                </a:solidFill>
              </a:rPr>
              <a:t> jer je žito morao odvesti u Carigrad.</a:t>
            </a:r>
          </a:p>
          <a:p>
            <a:pPr lvl="0"/>
            <a:endParaRPr lang="hr-HR" altLang="sr-Latn-RS" sz="3600">
              <a:solidFill>
                <a:prstClr val="black"/>
              </a:solidFill>
            </a:endParaRPr>
          </a:p>
          <a:p>
            <a:pPr lvl="0"/>
            <a:r>
              <a:rPr lang="hr-HR" altLang="sr-Latn-RS" sz="3600">
                <a:solidFill>
                  <a:prstClr val="black"/>
                </a:solidFill>
              </a:rPr>
              <a:t>Morao je braniti brod.</a:t>
            </a:r>
            <a:endParaRPr lang="hr-HR" sz="3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15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6082176" y="1838614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r-HR" altLang="sr-Latn-RS" sz="3600"/>
          </a:p>
          <a:p>
            <a:endParaRPr lang="hr-HR" sz="360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22" b="99465" l="4808" r="88702">
                        <a14:foregroundMark x1="81010" y1="8556" x2="88221" y2="58824"/>
                        <a14:foregroundMark x1="78365" y1="14082" x2="76923" y2="3922"/>
                        <a14:foregroundMark x1="8413" y1="94296" x2="74038" y2="93939"/>
                        <a14:foregroundMark x1="10096" y1="90374" x2="5048" y2="94831"/>
                        <a14:foregroundMark x1="16827" y1="96078" x2="39904" y2="96435"/>
                        <a14:foregroundMark x1="51923" y1="99465" x2="51923" y2="9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8" r="1125"/>
          <a:stretch/>
        </p:blipFill>
        <p:spPr>
          <a:xfrm>
            <a:off x="912259" y="719074"/>
            <a:ext cx="3680967" cy="4955827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5340824" y="204282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hr-HR" sz="3600">
                <a:solidFill>
                  <a:prstClr val="black"/>
                </a:solidFill>
              </a:rPr>
              <a:t>Tada ljudi zaplakaše u sav glas,</a:t>
            </a:r>
          </a:p>
          <a:p>
            <a:pPr lvl="0"/>
            <a:r>
              <a:rPr lang="hr-HR" sz="3600">
                <a:solidFill>
                  <a:prstClr val="black"/>
                </a:solidFill>
              </a:rPr>
              <a:t>odoše k biskupu Nikoli i         ispripovijedaše</a:t>
            </a:r>
          </a:p>
          <a:p>
            <a:pPr lvl="0"/>
            <a:r>
              <a:rPr lang="hr-HR" sz="3600">
                <a:solidFill>
                  <a:prstClr val="black"/>
                </a:solidFill>
              </a:rPr>
              <a:t>mu što su vidjeli i čuli.</a:t>
            </a:r>
          </a:p>
        </p:txBody>
      </p:sp>
    </p:spTree>
    <p:extLst>
      <p:ext uri="{BB962C8B-B14F-4D97-AF65-F5344CB8AC3E}">
        <p14:creationId xmlns:p14="http://schemas.microsoft.com/office/powerpoint/2010/main" val="1845223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6082176" y="1838614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r-HR" altLang="sr-Latn-RS" sz="3600"/>
          </a:p>
          <a:p>
            <a:endParaRPr lang="hr-HR" sz="3600"/>
          </a:p>
        </p:txBody>
      </p:sp>
      <p:pic>
        <p:nvPicPr>
          <p:cNvPr id="4" name="Picture 1" descr="slika3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67" r="100000">
                        <a14:foregroundMark x1="77807" y1="71087" x2="77807" y2="71087"/>
                        <a14:foregroundMark x1="69251" y1="60589" x2="69251" y2="60589"/>
                        <a14:foregroundMark x1="23797" y1="76980" x2="26203" y2="74217"/>
                        <a14:foregroundMark x1="13102" y1="62431" x2="24064" y2="52670"/>
                        <a14:foregroundMark x1="32620" y1="50645" x2="44652" y2="39779"/>
                        <a14:foregroundMark x1="26203" y1="47514" x2="27540" y2="75138"/>
                        <a14:foregroundMark x1="17380" y1="70166" x2="15775" y2="84715"/>
                        <a14:foregroundMark x1="4545" y1="71639" x2="6150" y2="68877"/>
                        <a14:backgroundMark x1="23529" y1="1842" x2="33957" y2="921"/>
                        <a14:backgroundMark x1="1872" y1="21915" x2="1872" y2="21915"/>
                      </a14:backgroundRemoval>
                    </a14:imgEffect>
                  </a14:imgLayer>
                </a14:imgProps>
              </a:ext>
            </a:extLst>
          </a:blip>
          <a:srcRect t="3021" r="4141" b="3442"/>
          <a:stretch/>
        </p:blipFill>
        <p:spPr>
          <a:xfrm>
            <a:off x="630107" y="696036"/>
            <a:ext cx="3832711" cy="4396895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5845791" y="1607781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hr-HR" altLang="sr-Latn-RS" sz="3600">
                <a:solidFill>
                  <a:prstClr val="black"/>
                </a:solidFill>
              </a:rPr>
              <a:t>Biskup Nikola nagovori kapetana neka im da dvanaest </a:t>
            </a:r>
          </a:p>
          <a:p>
            <a:pPr lvl="0"/>
            <a:r>
              <a:rPr lang="hr-HR" altLang="sr-Latn-RS" sz="3600">
                <a:solidFill>
                  <a:prstClr val="black"/>
                </a:solidFill>
              </a:rPr>
              <a:t>vreća žita i obeća mu da će u Carigradu imati točan broj vreća žita.</a:t>
            </a:r>
          </a:p>
        </p:txBody>
      </p:sp>
    </p:spTree>
    <p:extLst>
      <p:ext uri="{BB962C8B-B14F-4D97-AF65-F5344CB8AC3E}">
        <p14:creationId xmlns:p14="http://schemas.microsoft.com/office/powerpoint/2010/main" val="3373266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6082176" y="1838614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r-HR" altLang="sr-Latn-RS" sz="3600"/>
          </a:p>
          <a:p>
            <a:endParaRPr lang="hr-HR" sz="3600"/>
          </a:p>
        </p:txBody>
      </p:sp>
      <p:sp>
        <p:nvSpPr>
          <p:cNvPr id="4" name="Pravokutnik 3"/>
          <p:cNvSpPr/>
          <p:nvPr/>
        </p:nvSpPr>
        <p:spPr>
          <a:xfrm>
            <a:off x="5654722" y="188478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3600"/>
              <a:t>Nikola tada naredi da se nekoliko vreća samelje u brašno da ljudi imaju što jesti.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117" y="2013566"/>
            <a:ext cx="3979943" cy="2981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9F6F7BF6-7463-4D3D-90BA-7FC076D089FC}"/>
              </a:ext>
            </a:extLst>
          </p:cNvPr>
          <p:cNvSpPr txBox="1"/>
          <p:nvPr/>
        </p:nvSpPr>
        <p:spPr>
          <a:xfrm>
            <a:off x="1803400" y="5128491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sz="900">
                <a:solidFill>
                  <a:srgbClr val="BFBFBF"/>
                </a:solidFill>
                <a:latin typeface="Segoe UI Semilight"/>
              </a:rPr>
              <a:t>Izvor fotografije: Pixabay.com.</a:t>
            </a:r>
            <a:r>
              <a:rPr lang="hr-HR" sz="900">
                <a:latin typeface="Segoe UI Semilight"/>
                <a:cs typeface="Segoe UI Semilight"/>
              </a:rPr>
              <a:t>​</a:t>
            </a:r>
            <a:endParaRPr lang="hr-HR" sz="900"/>
          </a:p>
        </p:txBody>
      </p:sp>
    </p:spTree>
    <p:extLst>
      <p:ext uri="{BB962C8B-B14F-4D97-AF65-F5344CB8AC3E}">
        <p14:creationId xmlns:p14="http://schemas.microsoft.com/office/powerpoint/2010/main" val="244317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6082176" y="1838614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r-HR" altLang="sr-Latn-RS" sz="3600"/>
          </a:p>
          <a:p>
            <a:endParaRPr lang="hr-HR" sz="3600"/>
          </a:p>
        </p:txBody>
      </p:sp>
      <p:sp>
        <p:nvSpPr>
          <p:cNvPr id="5" name="Pravokutnik 4"/>
          <p:cNvSpPr/>
          <p:nvPr/>
        </p:nvSpPr>
        <p:spPr>
          <a:xfrm>
            <a:off x="2665863" y="961450"/>
            <a:ext cx="6096000" cy="2954655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r>
              <a:rPr lang="hr-HR" altLang="sr-Latn-RS" sz="4000">
                <a:solidFill>
                  <a:prstClr val="black"/>
                </a:solidFill>
                <a:ea typeface="+mj-ea"/>
                <a:cs typeface="+mj-cs"/>
              </a:rPr>
              <a:t>Kapetan kaže Nikoli:</a:t>
            </a:r>
          </a:p>
          <a:p>
            <a:endParaRPr lang="hr-HR" altLang="sr-Latn-RS" sz="4000">
              <a:solidFill>
                <a:prstClr val="black"/>
              </a:solidFill>
              <a:ea typeface="+mj-ea"/>
              <a:cs typeface="+mj-cs"/>
            </a:endParaRPr>
          </a:p>
          <a:p>
            <a:endParaRPr lang="hr-HR" altLang="sr-Latn-RS" sz="400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hr-HR" altLang="sr-Latn-RS" sz="4000" dirty="0">
                <a:ea typeface="+mj-ea"/>
                <a:cs typeface="+mj-cs"/>
              </a:rPr>
              <a:t> </a:t>
            </a:r>
            <a:r>
              <a:rPr lang="hr-HR" altLang="sr-Latn-RS" sz="6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Vjerujem ti.</a:t>
            </a:r>
            <a:endParaRPr lang="hr-HR" altLang="sr-Latn-RS" sz="6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5912914" y="4454494"/>
            <a:ext cx="2610010" cy="6463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hr-HR" altLang="sr-Latn-RS" sz="3600" kern="0">
                <a:cs typeface="Aharoni"/>
              </a:rPr>
              <a:t>I daruje žito.</a:t>
            </a:r>
            <a:endParaRPr lang="hr-HR" altLang="sr-Latn-RS" sz="2800" kern="0">
              <a:solidFill>
                <a:srgbClr val="FFFF0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73952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6082176" y="1838614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r-HR" altLang="sr-Latn-RS" sz="3600"/>
          </a:p>
          <a:p>
            <a:endParaRPr lang="hr-HR" sz="3600"/>
          </a:p>
        </p:txBody>
      </p:sp>
      <p:pic>
        <p:nvPicPr>
          <p:cNvPr id="4" name="Picture 1" descr="slik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83" y="1094510"/>
            <a:ext cx="4349533" cy="4281053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5714929" y="1652602"/>
            <a:ext cx="6096000" cy="3416320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r>
              <a:rPr lang="hr-HR" dirty="0"/>
              <a:t/>
            </a:r>
            <a:br>
              <a:rPr lang="hr-HR" dirty="0"/>
            </a:br>
            <a:r>
              <a:rPr lang="hr-HR" dirty="0"/>
              <a:t/>
            </a:r>
            <a:br>
              <a:rPr lang="hr-HR" dirty="0"/>
            </a:br>
            <a:r>
              <a:rPr lang="hr-HR" sz="3600"/>
              <a:t>Nekoliko vreća ostalo je seljacima za sjetvu. Uskoro je pala i prva kiša i tako seljaci nastave živjeti u izobilju.</a:t>
            </a:r>
            <a:r>
              <a:rPr lang="hr-HR" sz="3600" dirty="0"/>
              <a:t/>
            </a:r>
            <a:br>
              <a:rPr lang="hr-HR" sz="3600" dirty="0"/>
            </a:br>
            <a:r>
              <a:rPr lang="hr-HR" dirty="0"/>
              <a:t/>
            </a:r>
            <a:br>
              <a:rPr lang="hr-HR" dirty="0"/>
            </a:br>
            <a:endParaRPr lang="hr-HR">
              <a:solidFill>
                <a:prstClr val="black"/>
              </a:solidFill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023" y1="77128" x2="24023" y2="77128"/>
                        <a14:foregroundMark x1="33301" y1="75532" x2="33301" y2="75532"/>
                        <a14:foregroundMark x1="42090" y1="81383" x2="42090" y2="81383"/>
                        <a14:foregroundMark x1="52734" y1="73759" x2="52734" y2="73759"/>
                        <a14:foregroundMark x1="62402" y1="83865" x2="62891" y2="83865"/>
                        <a14:foregroundMark x1="73926" y1="71277" x2="73926" y2="71277"/>
                        <a14:foregroundMark x1="85938" y1="76241" x2="85938" y2="76241"/>
                        <a14:foregroundMark x1="12012" y1="71277" x2="13379" y2="703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6763" y="423079"/>
            <a:ext cx="2954166" cy="162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31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6211686" y="1838613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r-HR" altLang="sr-Latn-RS" sz="3600"/>
          </a:p>
          <a:p>
            <a:endParaRPr lang="hr-HR" sz="3600"/>
          </a:p>
        </p:txBody>
      </p:sp>
      <p:sp>
        <p:nvSpPr>
          <p:cNvPr id="3" name="Pravokutnik 2"/>
          <p:cNvSpPr/>
          <p:nvPr/>
        </p:nvSpPr>
        <p:spPr>
          <a:xfrm>
            <a:off x="5695666" y="243877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hr-HR">
              <a:solidFill>
                <a:prstClr val="black"/>
              </a:solidFill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3612866" y="2762958"/>
            <a:ext cx="817880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hr-HR" altLang="sr-Latn-RS" sz="3600">
                <a:solidFill>
                  <a:prstClr val="black"/>
                </a:solidFill>
                <a:latin typeface="+mj-lt"/>
              </a:rPr>
              <a:t>U Carigradu je imao točan broj vreća žita.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hr-HR" altLang="sr-Latn-RS" sz="3600">
                <a:solidFill>
                  <a:prstClr val="black"/>
                </a:solidFill>
                <a:latin typeface="+mj-lt"/>
              </a:rPr>
              <a:t>Dobio je novac i radosno pričao o dobrom biskupu iz Mire – Nikoli.</a:t>
            </a:r>
          </a:p>
        </p:txBody>
      </p:sp>
      <p:sp>
        <p:nvSpPr>
          <p:cNvPr id="8" name="Pravokutnik 7"/>
          <p:cNvSpPr/>
          <p:nvPr/>
        </p:nvSpPr>
        <p:spPr>
          <a:xfrm>
            <a:off x="7194844" y="1669337"/>
            <a:ext cx="28133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altLang="sr-Latn-RS" sz="4400" b="1">
                <a:solidFill>
                  <a:prstClr val="black"/>
                </a:solidFill>
                <a:ea typeface="+mj-ea"/>
                <a:cs typeface="+mj-cs"/>
              </a:rPr>
              <a:t>A kapetan?</a:t>
            </a:r>
            <a:endParaRPr lang="hr-HR" b="1"/>
          </a:p>
        </p:txBody>
      </p:sp>
      <p:pic>
        <p:nvPicPr>
          <p:cNvPr id="4" name="Grafika 4" descr="Angel face outline">
            <a:extLst>
              <a:ext uri="{FF2B5EF4-FFF2-40B4-BE49-F238E27FC236}">
                <a16:creationId xmlns:a16="http://schemas.microsoft.com/office/drawing/2014/main" id="{5BBA34B7-7EDC-4A5D-A342-841E10060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47700" y="2628900"/>
            <a:ext cx="22987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09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6082176" y="1838614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r-HR" altLang="sr-Latn-RS" sz="3600"/>
          </a:p>
          <a:p>
            <a:endParaRPr lang="hr-HR" sz="3600"/>
          </a:p>
        </p:txBody>
      </p:sp>
      <p:sp>
        <p:nvSpPr>
          <p:cNvPr id="3" name="Pravokutnik 2"/>
          <p:cNvSpPr/>
          <p:nvPr/>
        </p:nvSpPr>
        <p:spPr>
          <a:xfrm>
            <a:off x="3379775" y="3719729"/>
            <a:ext cx="3868688" cy="80021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hr-HR" sz="2800">
                <a:hlinkClick r:id="rId3"/>
              </a:rPr>
              <a:t>http://bit.ly/Nikolanasuči</a:t>
            </a:r>
            <a:endParaRPr lang="sr-Latn-RS" sz="2800">
              <a:cs typeface="Calibri"/>
            </a:endParaRPr>
          </a:p>
          <a:p>
            <a:endParaRPr lang="hr-HR">
              <a:cs typeface="Calibri"/>
            </a:endParaRPr>
          </a:p>
        </p:txBody>
      </p:sp>
      <p:pic>
        <p:nvPicPr>
          <p:cNvPr id="8" name="Slika 8" descr="Slika na kojoj se prikazuje elektronički, kamion, autobus, strujni krug&#10;&#10;Opis je automatski generiran">
            <a:extLst>
              <a:ext uri="{FF2B5EF4-FFF2-40B4-BE49-F238E27FC236}">
                <a16:creationId xmlns:a16="http://schemas.microsoft.com/office/drawing/2014/main" id="{0FB7B755-D04B-4EE4-B313-7F5C6D3A4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3508375"/>
            <a:ext cx="3606800" cy="2025650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5CB70F21-91F8-414D-94E0-0549179432CF}"/>
              </a:ext>
            </a:extLst>
          </p:cNvPr>
          <p:cNvSpPr txBox="1"/>
          <p:nvPr/>
        </p:nvSpPr>
        <p:spPr>
          <a:xfrm>
            <a:off x="1705156" y="1561381"/>
            <a:ext cx="904048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sz="3200" b="1">
                <a:cs typeface="Calibri"/>
              </a:rPr>
              <a:t>Provjerite jeste li dobro zapamtili priču o sv. Nikoli.</a:t>
            </a:r>
          </a:p>
        </p:txBody>
      </p:sp>
    </p:spTree>
    <p:extLst>
      <p:ext uri="{BB962C8B-B14F-4D97-AF65-F5344CB8AC3E}">
        <p14:creationId xmlns:p14="http://schemas.microsoft.com/office/powerpoint/2010/main" val="3251075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6082176" y="1838614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r-HR" altLang="sr-Latn-RS" sz="3600"/>
          </a:p>
          <a:p>
            <a:endParaRPr lang="hr-HR" sz="360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66" y="335835"/>
            <a:ext cx="7110484" cy="204175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66" y="2906750"/>
            <a:ext cx="7110484" cy="207748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22" b="99465" l="4808" r="88702">
                        <a14:foregroundMark x1="81010" y1="8556" x2="88221" y2="58824"/>
                        <a14:foregroundMark x1="78365" y1="14082" x2="76923" y2="3922"/>
                        <a14:foregroundMark x1="8413" y1="94296" x2="74038" y2="93939"/>
                        <a14:foregroundMark x1="10096" y1="90374" x2="5048" y2="94831"/>
                        <a14:foregroundMark x1="16827" y1="96078" x2="39904" y2="96435"/>
                        <a14:foregroundMark x1="51923" y1="99465" x2="51923" y2="9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8" r="1125"/>
          <a:stretch/>
        </p:blipFill>
        <p:spPr>
          <a:xfrm>
            <a:off x="8956155" y="1302256"/>
            <a:ext cx="2971768" cy="400100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D9E7DF8-5863-4D95-8649-04ED5A9AFD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9329" y="4998446"/>
            <a:ext cx="609099" cy="60081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E24A582B-A205-4803-A77D-F2149E1912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1137" y="4997268"/>
            <a:ext cx="476729" cy="49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04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30" b="99612" l="994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0097" y="3425588"/>
            <a:ext cx="1511080" cy="2275456"/>
          </a:xfrm>
          <a:prstGeom prst="rect">
            <a:avLst/>
          </a:prstGeom>
        </p:spPr>
      </p:pic>
      <p:pic>
        <p:nvPicPr>
          <p:cNvPr id="4" name="Slika 4" descr="Slika na kojoj se prikazuje na zatvorenom, sjedenje, fotografija, gledanje&#10;&#10;Opis je automatski generiran">
            <a:extLst>
              <a:ext uri="{FF2B5EF4-FFF2-40B4-BE49-F238E27FC236}">
                <a16:creationId xmlns:a16="http://schemas.microsoft.com/office/drawing/2014/main" id="{3EA0C738-47EE-439D-AE1D-7817113BA5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832" b="1203"/>
          <a:stretch/>
        </p:blipFill>
        <p:spPr>
          <a:xfrm>
            <a:off x="624114" y="2028249"/>
            <a:ext cx="10835613" cy="140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84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6082176" y="1838614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r-HR" altLang="sr-Latn-RS" sz="3600"/>
          </a:p>
          <a:p>
            <a:endParaRPr lang="hr-HR" sz="360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41" y="4132114"/>
            <a:ext cx="10058400" cy="95883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112" y="1419367"/>
            <a:ext cx="2396127" cy="176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62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6082176" y="1838614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r-HR" altLang="sr-Latn-RS" sz="3600"/>
          </a:p>
          <a:p>
            <a:endParaRPr lang="hr-HR" sz="360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" r="60922" b="1"/>
          <a:stretch/>
        </p:blipFill>
        <p:spPr>
          <a:xfrm>
            <a:off x="7077779" y="4689687"/>
            <a:ext cx="3930555" cy="94069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" r="49747" b="1"/>
          <a:stretch/>
        </p:blipFill>
        <p:spPr>
          <a:xfrm>
            <a:off x="5987480" y="1707783"/>
            <a:ext cx="5186150" cy="97014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" r="53663"/>
          <a:stretch/>
        </p:blipFill>
        <p:spPr>
          <a:xfrm>
            <a:off x="645409" y="4685916"/>
            <a:ext cx="4660710" cy="95494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" r="35652"/>
          <a:stretch/>
        </p:blipFill>
        <p:spPr>
          <a:xfrm>
            <a:off x="3030681" y="3301514"/>
            <a:ext cx="6472452" cy="951289"/>
          </a:xfrm>
          <a:prstGeom prst="rect">
            <a:avLst/>
          </a:prstGeom>
        </p:spPr>
      </p:pic>
      <p:sp>
        <p:nvSpPr>
          <p:cNvPr id="9" name="TekstniOkvir 8"/>
          <p:cNvSpPr txBox="1"/>
          <p:nvPr/>
        </p:nvSpPr>
        <p:spPr>
          <a:xfrm>
            <a:off x="6455391" y="857998"/>
            <a:ext cx="68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/>
              <a:t>,</a:t>
            </a:r>
          </a:p>
        </p:txBody>
      </p:sp>
      <p:sp>
        <p:nvSpPr>
          <p:cNvPr id="10" name="TekstniOkvir 9"/>
          <p:cNvSpPr txBox="1"/>
          <p:nvPr/>
        </p:nvSpPr>
        <p:spPr>
          <a:xfrm>
            <a:off x="3386920" y="1838614"/>
            <a:ext cx="68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/>
              <a:t>,</a:t>
            </a:r>
          </a:p>
        </p:txBody>
      </p:sp>
      <p:pic>
        <p:nvPicPr>
          <p:cNvPr id="11" name="Slika 11">
            <a:extLst>
              <a:ext uri="{FF2B5EF4-FFF2-40B4-BE49-F238E27FC236}">
                <a16:creationId xmlns:a16="http://schemas.microsoft.com/office/drawing/2014/main" id="{7942678B-7BE9-466C-9270-1752E7B63C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982" r="54599" b="-2157"/>
          <a:stretch/>
        </p:blipFill>
        <p:spPr>
          <a:xfrm>
            <a:off x="425570" y="1707426"/>
            <a:ext cx="4398167" cy="98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34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6082176" y="1838614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r-HR" altLang="sr-Latn-RS" sz="3600"/>
          </a:p>
          <a:p>
            <a:endParaRPr lang="hr-HR" sz="360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8648" y="1156866"/>
            <a:ext cx="5058340" cy="450276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5"/>
          <a:srcRect t="38257"/>
          <a:stretch/>
        </p:blipFill>
        <p:spPr>
          <a:xfrm>
            <a:off x="484413" y="517507"/>
            <a:ext cx="3095399" cy="127871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3749" y="3725839"/>
            <a:ext cx="1952876" cy="162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66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6082176" y="1838614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r-HR" altLang="sr-Latn-RS" sz="3600"/>
          </a:p>
          <a:p>
            <a:endParaRPr lang="hr-HR" sz="360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7856" y="177421"/>
            <a:ext cx="8215954" cy="731356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4" t="17363" r="61250" b="37143"/>
          <a:stretch/>
        </p:blipFill>
        <p:spPr>
          <a:xfrm>
            <a:off x="3397708" y="1999501"/>
            <a:ext cx="2427807" cy="197419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6"/>
          <a:srcRect l="-5826" t="59881" r="57768" b="-1886"/>
          <a:stretch/>
        </p:blipFill>
        <p:spPr>
          <a:xfrm>
            <a:off x="5135823" y="3115939"/>
            <a:ext cx="2926935" cy="1823336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" t="1330" r="63230" b="31497"/>
          <a:stretch/>
        </p:blipFill>
        <p:spPr>
          <a:xfrm>
            <a:off x="7207212" y="1358637"/>
            <a:ext cx="2113014" cy="1569492"/>
          </a:xfrm>
          <a:prstGeom prst="rect">
            <a:avLst/>
          </a:prstGeom>
        </p:spPr>
      </p:pic>
      <p:pic>
        <p:nvPicPr>
          <p:cNvPr id="4" name="Slika 4">
            <a:extLst>
              <a:ext uri="{FF2B5EF4-FFF2-40B4-BE49-F238E27FC236}">
                <a16:creationId xmlns:a16="http://schemas.microsoft.com/office/drawing/2014/main" id="{2BF0BF1E-D275-4082-B448-C2477C16F3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0230" t="-4065" r="66597" b="4065"/>
          <a:stretch/>
        </p:blipFill>
        <p:spPr>
          <a:xfrm>
            <a:off x="2988624" y="1308413"/>
            <a:ext cx="3019180" cy="176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59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4026089" y="4290730"/>
            <a:ext cx="391921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>
                <a:hlinkClick r:id="rId3"/>
              </a:rPr>
              <a:t>http://bit.ly/čudodobrote</a:t>
            </a:r>
            <a:endParaRPr lang="hr-HR" sz="2800"/>
          </a:p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356" y="2412930"/>
            <a:ext cx="2659038" cy="265903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8" r="14546" b="39642"/>
          <a:stretch/>
        </p:blipFill>
        <p:spPr>
          <a:xfrm>
            <a:off x="6605516" y="2011517"/>
            <a:ext cx="4790365" cy="2388394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0EDA6621-7CE9-4539-B9FA-22E5BD6FB53B}"/>
              </a:ext>
            </a:extLst>
          </p:cNvPr>
          <p:cNvSpPr txBox="1"/>
          <p:nvPr/>
        </p:nvSpPr>
        <p:spPr>
          <a:xfrm>
            <a:off x="1414072" y="976859"/>
            <a:ext cx="676556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sz="3200" b="1">
                <a:cs typeface="Calibri"/>
              </a:rPr>
              <a:t>Provjerite znanje i zabavite se!</a:t>
            </a:r>
          </a:p>
        </p:txBody>
      </p:sp>
    </p:spTree>
    <p:extLst>
      <p:ext uri="{BB962C8B-B14F-4D97-AF65-F5344CB8AC3E}">
        <p14:creationId xmlns:p14="http://schemas.microsoft.com/office/powerpoint/2010/main" val="2368620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628" y="3036029"/>
            <a:ext cx="3303170" cy="2433651"/>
          </a:xfrm>
          <a:prstGeom prst="rect">
            <a:avLst/>
          </a:prstGeom>
        </p:spPr>
      </p:pic>
      <p:sp>
        <p:nvSpPr>
          <p:cNvPr id="3" name="Oblačić za govor: ovalni 2">
            <a:extLst>
              <a:ext uri="{FF2B5EF4-FFF2-40B4-BE49-F238E27FC236}">
                <a16:creationId xmlns:a16="http://schemas.microsoft.com/office/drawing/2014/main" id="{3CBC51CC-714C-4896-817A-A1E87B53C1A7}"/>
              </a:ext>
            </a:extLst>
          </p:cNvPr>
          <p:cNvSpPr/>
          <p:nvPr/>
        </p:nvSpPr>
        <p:spPr>
          <a:xfrm rot="3720000">
            <a:off x="5771064" y="-23953"/>
            <a:ext cx="5628318" cy="5562552"/>
          </a:xfrm>
          <a:prstGeom prst="wedgeEllipse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544203BB-BB45-41A0-82EE-D28E35ED3DDB}"/>
              </a:ext>
            </a:extLst>
          </p:cNvPr>
          <p:cNvSpPr txBox="1"/>
          <p:nvPr/>
        </p:nvSpPr>
        <p:spPr>
          <a:xfrm>
            <a:off x="6223590" y="1383296"/>
            <a:ext cx="5065485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sz="2800" b="1" dirty="0">
                <a:cs typeface="Calibri"/>
              </a:rPr>
              <a:t>Dobri Bože, hvala Ti što nam po dobrim i svetim ljudima pokazuješ svoju ljubav. Molimo </a:t>
            </a:r>
            <a:r>
              <a:rPr lang="hr-HR" sz="2800" b="1">
                <a:cs typeface="Calibri"/>
              </a:rPr>
              <a:t>Te, potakni svakoga od nas da po uzoru na svetoga Nikolu činimo </a:t>
            </a:r>
            <a:r>
              <a:rPr lang="hr-HR" sz="2800" b="1" dirty="0">
                <a:cs typeface="Calibri"/>
              </a:rPr>
              <a:t>dobro svojim bližnjima.</a:t>
            </a:r>
          </a:p>
          <a:p>
            <a:r>
              <a:rPr lang="hr-HR" sz="2800" b="1" dirty="0">
                <a:cs typeface="Calibri"/>
              </a:rPr>
              <a:t>                  Slava Ocu...</a:t>
            </a:r>
          </a:p>
        </p:txBody>
      </p:sp>
    </p:spTree>
    <p:extLst>
      <p:ext uri="{BB962C8B-B14F-4D97-AF65-F5344CB8AC3E}">
        <p14:creationId xmlns:p14="http://schemas.microsoft.com/office/powerpoint/2010/main" val="1140778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 descr="TE CUENTO UN CUENTO: noviembre 20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7" b="97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212" y="808974"/>
            <a:ext cx="2089814" cy="3134721"/>
          </a:xfrm>
          <a:prstGeom prst="rect">
            <a:avLst/>
          </a:prstGeom>
        </p:spPr>
      </p:pic>
      <p:pic>
        <p:nvPicPr>
          <p:cNvPr id="2" name="Slika 2">
            <a:extLst>
              <a:ext uri="{FF2B5EF4-FFF2-40B4-BE49-F238E27FC236}">
                <a16:creationId xmlns:a16="http://schemas.microsoft.com/office/drawing/2014/main" id="{62F0CE36-553F-4C1A-BA82-BAD4F0D043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694" b="-870"/>
          <a:stretch/>
        </p:blipFill>
        <p:spPr>
          <a:xfrm>
            <a:off x="893806" y="1115223"/>
            <a:ext cx="5789030" cy="1198589"/>
          </a:xfrm>
          <a:prstGeom prst="rect">
            <a:avLst/>
          </a:prstGeom>
        </p:spPr>
      </p:pic>
      <p:pic>
        <p:nvPicPr>
          <p:cNvPr id="6" name="Slika 6" descr="Slika na kojoj se prikazuje na zatvorenom, sjedenje, gledanje, prijenosnik&#10;&#10;Opis je automatski generiran">
            <a:extLst>
              <a:ext uri="{FF2B5EF4-FFF2-40B4-BE49-F238E27FC236}">
                <a16:creationId xmlns:a16="http://schemas.microsoft.com/office/drawing/2014/main" id="{8433E821-C45C-4A6E-A0A9-3850AE5D73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7411" b="-1235"/>
          <a:stretch/>
        </p:blipFill>
        <p:spPr>
          <a:xfrm>
            <a:off x="708454" y="3009926"/>
            <a:ext cx="7626431" cy="119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96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5">
            <a:extLst>
              <a:ext uri="{FF2B5EF4-FFF2-40B4-BE49-F238E27FC236}">
                <a16:creationId xmlns:a16="http://schemas.microsoft.com/office/drawing/2014/main" id="{C5DE638E-60A4-4A82-9557-09055ADB1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79" y="2103763"/>
            <a:ext cx="11516496" cy="111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55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5722961" y="2329711"/>
            <a:ext cx="6096000" cy="2862322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>
              <a:defRPr/>
            </a:pPr>
            <a:r>
              <a:rPr lang="hr-HR" sz="3600" b="1" kern="0" dirty="0"/>
              <a:t> </a:t>
            </a:r>
            <a:r>
              <a:rPr kumimoji="0" lang="hr-HR" sz="3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Prije </a:t>
            </a:r>
            <a:r>
              <a:rPr lang="hr-HR" sz="3600" kern="0" dirty="0"/>
              <a:t>mnogo godina </a:t>
            </a:r>
            <a:endParaRPr kumimoji="0" lang="hr-HR" sz="36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>
              <a:defRPr/>
            </a:pPr>
            <a:r>
              <a:rPr lang="hr-HR" sz="3600" kern="0" dirty="0"/>
              <a:t> </a:t>
            </a:r>
            <a:r>
              <a:rPr kumimoji="0" lang="hr-HR" sz="3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dok je Nikola</a:t>
            </a:r>
            <a:endParaRPr lang="hr-HR" sz="36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Calibri"/>
            </a:endParaRPr>
          </a:p>
          <a:p>
            <a:pPr>
              <a:defRPr/>
            </a:pPr>
            <a:r>
              <a:rPr lang="hr-HR" sz="3600" kern="0" dirty="0"/>
              <a:t> </a:t>
            </a:r>
            <a:r>
              <a:rPr kumimoji="0" lang="hr-HR" sz="3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bio biskup u gradu Miri,</a:t>
            </a:r>
            <a:r>
              <a:rPr lang="hr-HR" sz="3600" kern="0" dirty="0"/>
              <a:t> </a:t>
            </a:r>
            <a:endParaRPr lang="hr-HR" sz="36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Calibri"/>
            </a:endParaRPr>
          </a:p>
          <a:p>
            <a:pPr>
              <a:defRPr/>
            </a:pPr>
            <a:r>
              <a:rPr lang="hr-HR" sz="3600" kern="0" dirty="0"/>
              <a:t> </a:t>
            </a:r>
            <a:r>
              <a:rPr kumimoji="0" lang="hr-HR" sz="3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zavladala</a:t>
            </a:r>
            <a:r>
              <a:rPr kumimoji="0" lang="hr-HR" sz="36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je </a:t>
            </a:r>
            <a:r>
              <a:rPr kumimoji="0" lang="hr-HR" sz="3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glad</a:t>
            </a:r>
            <a:r>
              <a:rPr lang="hr-HR" sz="3600" kern="0" dirty="0"/>
              <a:t> </a:t>
            </a:r>
            <a:endParaRPr lang="hr-HR" sz="36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Calibri"/>
            </a:endParaRPr>
          </a:p>
          <a:p>
            <a:pPr>
              <a:defRPr/>
            </a:pPr>
            <a:r>
              <a:rPr lang="hr-HR" sz="3600" kern="0" dirty="0"/>
              <a:t> </a:t>
            </a:r>
            <a:r>
              <a:rPr kumimoji="0" lang="hr-HR" sz="3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nad zemljom </a:t>
            </a:r>
            <a:r>
              <a:rPr kumimoji="0" lang="hr-HR" sz="3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Licijom</a:t>
            </a:r>
            <a:r>
              <a:rPr kumimoji="0" lang="hr-HR" sz="3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.</a:t>
            </a:r>
            <a:r>
              <a:rPr lang="hr-HR" sz="3600" kern="0" dirty="0"/>
              <a:t> </a:t>
            </a:r>
            <a:endParaRPr lang="hr-HR" sz="36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Calibri"/>
            </a:endParaRPr>
          </a:p>
        </p:txBody>
      </p:sp>
      <p:pic>
        <p:nvPicPr>
          <p:cNvPr id="5" name="Slika 5" descr="Slika na kojoj se prikazuje crtež&#10;&#10;Opis je automatski generiran">
            <a:extLst>
              <a:ext uri="{FF2B5EF4-FFF2-40B4-BE49-F238E27FC236}">
                <a16:creationId xmlns:a16="http://schemas.microsoft.com/office/drawing/2014/main" id="{EE36368F-ACAD-4E46-A2DE-632252510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0" y="1444557"/>
            <a:ext cx="2743200" cy="396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91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5722961" y="232971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80" b="100000" l="3606" r="91827">
                        <a14:foregroundMark x1="32933" y1="82826" x2="32933" y2="84258"/>
                        <a14:foregroundMark x1="32933" y1="79785" x2="33894" y2="93023"/>
                        <a14:foregroundMark x1="10817" y1="95349" x2="31731" y2="95886"/>
                        <a14:foregroundMark x1="59375" y1="94454" x2="67308" y2="90698"/>
                        <a14:foregroundMark x1="79087" y1="88551" x2="75962" y2="96780"/>
                        <a14:foregroundMark x1="7212" y1="94991" x2="8173" y2="95528"/>
                        <a14:foregroundMark x1="5769" y1="95886" x2="8654" y2="95528"/>
                        <a14:foregroundMark x1="7692" y1="83184" x2="13221" y2="78354"/>
                        <a14:foregroundMark x1="8173" y1="80680" x2="8173" y2="80680"/>
                        <a14:foregroundMark x1="11298" y1="67979" x2="12260" y2="60823"/>
                        <a14:foregroundMark x1="9135" y1="56172" x2="5529" y2="65295"/>
                        <a14:foregroundMark x1="22115" y1="58676" x2="22596" y2="67442"/>
                        <a14:foregroundMark x1="20433" y1="45796" x2="30769" y2="33453"/>
                        <a14:foregroundMark x1="15865" y1="41682" x2="18510" y2="35599"/>
                        <a14:foregroundMark x1="35337" y1="58855" x2="35817" y2="64758"/>
                        <a14:foregroundMark x1="41587" y1="60107" x2="40625" y2="69052"/>
                        <a14:foregroundMark x1="5529" y1="64401" x2="3606" y2="82469"/>
                        <a14:foregroundMark x1="89183" y1="41503" x2="90144" y2="389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070" y="-891160"/>
            <a:ext cx="3016155" cy="6441742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5013278" y="2438892"/>
            <a:ext cx="6096000" cy="2308324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>
              <a:defRPr/>
            </a:pPr>
            <a:r>
              <a:rPr kumimoji="0" lang="hr-HR" sz="3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Tri godine nije </a:t>
            </a:r>
            <a:r>
              <a:rPr lang="hr-HR" sz="3600" kern="0" dirty="0"/>
              <a:t>pala ni</a:t>
            </a:r>
            <a:r>
              <a:rPr kumimoji="0" lang="hr-HR" sz="3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kap kiše: krave nisu mogle pronaći travu</a:t>
            </a:r>
            <a:r>
              <a:rPr kumimoji="0" lang="hr-HR" sz="360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hr-HR" sz="3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za ispašu pa nisu mogle dati mlijeko.</a:t>
            </a:r>
            <a:r>
              <a:rPr lang="hr-HR" sz="3600" kern="0" dirty="0"/>
              <a:t> </a:t>
            </a:r>
            <a:endParaRPr kumimoji="0" lang="hr-HR" sz="3600" i="0" u="none" strike="noStrike" kern="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99945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5722961" y="232971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870" y="1748922"/>
            <a:ext cx="3423789" cy="3501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Pravokutnik 4"/>
          <p:cNvSpPr/>
          <p:nvPr/>
        </p:nvSpPr>
        <p:spPr>
          <a:xfrm>
            <a:off x="5613779" y="2816663"/>
            <a:ext cx="6096000" cy="1200329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 lvl="0"/>
            <a:r>
              <a:rPr lang="hr-HR" sz="3600">
                <a:solidFill>
                  <a:prstClr val="black"/>
                </a:solidFill>
              </a:rPr>
              <a:t>Žito nije raslo pa</a:t>
            </a:r>
          </a:p>
          <a:p>
            <a:pPr lvl="0"/>
            <a:r>
              <a:rPr lang="hr-HR" sz="3600"/>
              <a:t>ljudi nisu mogli peći kruh.</a:t>
            </a:r>
            <a:endParaRPr lang="hr-HR">
              <a:cs typeface="Calibri"/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AFD36D2A-F81F-45C7-9266-098FB130ACDE}"/>
              </a:ext>
            </a:extLst>
          </p:cNvPr>
          <p:cNvSpPr txBox="1"/>
          <p:nvPr/>
        </p:nvSpPr>
        <p:spPr>
          <a:xfrm>
            <a:off x="1399309" y="5463309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sz="900">
                <a:solidFill>
                  <a:srgbClr val="BFBFBF"/>
                </a:solidFill>
                <a:latin typeface="Segoe UI Semilight"/>
              </a:rPr>
              <a:t>Izvor fotografije: Pixabay.com.</a:t>
            </a:r>
            <a:r>
              <a:rPr lang="hr-HR" sz="900">
                <a:latin typeface="Segoe UI Semilight"/>
              </a:rPr>
              <a:t>​</a:t>
            </a:r>
            <a:endParaRPr lang="hr-HR" sz="900"/>
          </a:p>
        </p:txBody>
      </p:sp>
    </p:spTree>
    <p:extLst>
      <p:ext uri="{BB962C8B-B14F-4D97-AF65-F5344CB8AC3E}">
        <p14:creationId xmlns:p14="http://schemas.microsoft.com/office/powerpoint/2010/main" val="1241970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5886735" y="1797449"/>
            <a:ext cx="6096000" cy="2308324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 lvl="0"/>
            <a:r>
              <a:rPr lang="hr-HR" sz="3600">
                <a:solidFill>
                  <a:prstClr val="black"/>
                </a:solidFill>
              </a:rPr>
              <a:t> Ljudi su od gladi slabjeli i </a:t>
            </a:r>
          </a:p>
          <a:p>
            <a:pPr lvl="0"/>
            <a:r>
              <a:rPr lang="hr-HR" sz="3600">
                <a:solidFill>
                  <a:prstClr val="black"/>
                </a:solidFill>
              </a:rPr>
              <a:t> tek su se predvečer zajedno </a:t>
            </a:r>
          </a:p>
          <a:p>
            <a:pPr lvl="0"/>
            <a:r>
              <a:rPr lang="hr-HR" sz="3600">
                <a:solidFill>
                  <a:prstClr val="black"/>
                </a:solidFill>
              </a:rPr>
              <a:t> s Nikolom okupljali u crkvi </a:t>
            </a:r>
          </a:p>
          <a:p>
            <a:r>
              <a:rPr lang="hr-HR" sz="3600"/>
              <a:t> i molili Boga za pomoć.</a:t>
            </a:r>
            <a:endParaRPr lang="hr-HR" sz="3600" b="1">
              <a:cs typeface="Calibri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26" b="96078" l="7212" r="94231">
                        <a14:foregroundMark x1="77885" y1="7308" x2="77885" y2="7308"/>
                        <a14:foregroundMark x1="79087" y1="6417" x2="79087" y2="6417"/>
                        <a14:foregroundMark x1="14904" y1="93405" x2="17067" y2="93405"/>
                        <a14:foregroundMark x1="7212" y1="96078" x2="7212" y2="96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8" r="1125"/>
          <a:stretch/>
        </p:blipFill>
        <p:spPr>
          <a:xfrm>
            <a:off x="806388" y="765101"/>
            <a:ext cx="3680967" cy="4955827"/>
          </a:xfrm>
          <a:prstGeom prst="rect">
            <a:avLst/>
          </a:prstGeom>
        </p:spPr>
      </p:pic>
      <p:pic>
        <p:nvPicPr>
          <p:cNvPr id="4" name="Picture 1" descr="slika2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286" b="100000" l="4087" r="94278">
                        <a14:foregroundMark x1="19074" y1="72190" x2="19074" y2="72190"/>
                        <a14:foregroundMark x1="20981" y1="72190" x2="20981" y2="72190"/>
                        <a14:foregroundMark x1="47139" y1="76762" x2="47139" y2="76762"/>
                        <a14:foregroundMark x1="54223" y1="83238" x2="54223" y2="83238"/>
                        <a14:foregroundMark x1="86104" y1="73143" x2="86104" y2="73143"/>
                        <a14:foregroundMark x1="83924" y1="72190" x2="83924" y2="72190"/>
                      </a14:backgroundRemoval>
                    </a14:imgEffect>
                  </a14:imgLayer>
                </a14:imgProps>
              </a:ext>
            </a:extLst>
          </a:blip>
          <a:srcRect t="60105"/>
          <a:stretch/>
        </p:blipFill>
        <p:spPr>
          <a:xfrm>
            <a:off x="5468287" y="3787472"/>
            <a:ext cx="5397038" cy="193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3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6082176" y="1838614"/>
            <a:ext cx="4986493" cy="341632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hr-HR" altLang="sr-Latn-RS" sz="3600"/>
              <a:t>Bog ih nije zaboravio:</a:t>
            </a:r>
          </a:p>
          <a:p>
            <a:endParaRPr lang="hr-HR" altLang="sr-Latn-RS" sz="3600"/>
          </a:p>
          <a:p>
            <a:r>
              <a:rPr lang="hr-HR" altLang="sr-Latn-RS" sz="3600"/>
              <a:t>u njihov grad doplovila je </a:t>
            </a:r>
            <a:endParaRPr lang="hr-HR" altLang="sr-Latn-RS" sz="3600">
              <a:cs typeface="Calibri"/>
            </a:endParaRPr>
          </a:p>
          <a:p>
            <a:r>
              <a:rPr lang="hr-HR" altLang="sr-Latn-RS" sz="3600"/>
              <a:t>lađa sa žitom.</a:t>
            </a:r>
            <a:endParaRPr lang="hr-HR" altLang="sr-Latn-RS" sz="3600">
              <a:cs typeface="Calibri"/>
            </a:endParaRPr>
          </a:p>
          <a:p>
            <a:endParaRPr lang="hr-HR" altLang="sr-Latn-RS" sz="3600"/>
          </a:p>
          <a:p>
            <a:endParaRPr lang="hr-HR" sz="3600"/>
          </a:p>
        </p:txBody>
      </p:sp>
      <p:pic>
        <p:nvPicPr>
          <p:cNvPr id="3" name="Slika 4" descr="Slika na kojoj se prikazuje karta&#10;&#10;Opis je automatski generiran">
            <a:extLst>
              <a:ext uri="{FF2B5EF4-FFF2-40B4-BE49-F238E27FC236}">
                <a16:creationId xmlns:a16="http://schemas.microsoft.com/office/drawing/2014/main" id="{DFE478AD-E1B4-4965-87F4-1B83BD3ED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49" y="1393885"/>
            <a:ext cx="4942935" cy="3710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7567321"/>
      </p:ext>
    </p:extLst>
  </p:cSld>
  <p:clrMapOvr>
    <a:masterClrMapping/>
  </p:clrMapOvr>
</p:sld>
</file>

<file path=ppt/theme/theme1.xml><?xml version="1.0" encoding="utf-8"?>
<a:theme xmlns:a="http://schemas.openxmlformats.org/drawingml/2006/main" name="Theme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3" id="{5610D1D3-D29F-4FBF-B833-68BC22585F07}" vid="{09EF8C6F-E890-41AF-8CEC-C03A858287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5811b88-38ba-4a4c-b8e3-1d86b5650eeb">
      <UserInfo>
        <DisplayName>TIHANA PETKOVIĆ</DisplayName>
        <AccountId>16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3891C16EBC954497611891DEC1DC56" ma:contentTypeVersion="11" ma:contentTypeDescription="Create a new document." ma:contentTypeScope="" ma:versionID="b2006fc033d8c9841bf50e433844d461">
  <xsd:schema xmlns:xsd="http://www.w3.org/2001/XMLSchema" xmlns:xs="http://www.w3.org/2001/XMLSchema" xmlns:p="http://schemas.microsoft.com/office/2006/metadata/properties" xmlns:ns2="77287f36-253e-4f39-8049-e7d9a660e0e1" xmlns:ns3="45811b88-38ba-4a4c-b8e3-1d86b5650eeb" targetNamespace="http://schemas.microsoft.com/office/2006/metadata/properties" ma:root="true" ma:fieldsID="3edf680ffa090444c1849b228a81516a" ns2:_="" ns3:_="">
    <xsd:import namespace="77287f36-253e-4f39-8049-e7d9a660e0e1"/>
    <xsd:import namespace="45811b88-38ba-4a4c-b8e3-1d86b5650e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287f36-253e-4f39-8049-e7d9a660e0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811b88-38ba-4a4c-b8e3-1d86b5650ee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4DB54F-FD08-42C2-9682-846CD1314FE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E29A2D-E997-47CD-859F-125D5968F0B1}">
  <ds:schemaRefs>
    <ds:schemaRef ds:uri="45811b88-38ba-4a4c-b8e3-1d86b5650eeb"/>
    <ds:schemaRef ds:uri="77287f36-253e-4f39-8049-e7d9a660e0e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9144BF7-6FDD-44C8-BB31-579250FC6C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287f36-253e-4f39-8049-e7d9a660e0e1"/>
    <ds:schemaRef ds:uri="45811b88-38ba-4a4c-b8e3-1d86b5650e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0</TotalTime>
  <Words>547</Words>
  <Application>Microsoft Office PowerPoint</Application>
  <PresentationFormat>Široki zaslon</PresentationFormat>
  <Paragraphs>88</Paragraphs>
  <Slides>25</Slides>
  <Notes>16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25</vt:i4>
      </vt:variant>
    </vt:vector>
  </HeadingPairs>
  <TitlesOfParts>
    <vt:vector size="32" baseType="lpstr">
      <vt:lpstr>Aharoni</vt:lpstr>
      <vt:lpstr>Arial</vt:lpstr>
      <vt:lpstr>Calibri</vt:lpstr>
      <vt:lpstr>Calibri Light</vt:lpstr>
      <vt:lpstr>Segoe UI Semilight</vt:lpstr>
      <vt:lpstr>Theme3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>MZO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Kristina Begonja</dc:creator>
  <cp:lastModifiedBy>marica.celjak@gmail.com</cp:lastModifiedBy>
  <cp:revision>67</cp:revision>
  <dcterms:created xsi:type="dcterms:W3CDTF">2020-09-02T18:02:55Z</dcterms:created>
  <dcterms:modified xsi:type="dcterms:W3CDTF">2021-05-13T16:27:55Z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0x0101004A3891C16EBC954497611891DEC1DC56</vt:lpwstr>
  </property>
</Properties>
</file>