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86" r:id="rId4"/>
    <p:sldId id="264" r:id="rId5"/>
    <p:sldId id="265" r:id="rId6"/>
    <p:sldId id="285" r:id="rId7"/>
    <p:sldId id="266" r:id="rId8"/>
    <p:sldId id="267" r:id="rId9"/>
    <p:sldId id="268" r:id="rId10"/>
    <p:sldId id="269" r:id="rId11"/>
    <p:sldId id="263" r:id="rId12"/>
    <p:sldId id="258" r:id="rId13"/>
    <p:sldId id="283" r:id="rId14"/>
    <p:sldId id="259" r:id="rId15"/>
    <p:sldId id="260" r:id="rId16"/>
    <p:sldId id="273" r:id="rId17"/>
    <p:sldId id="284" r:id="rId18"/>
    <p:sldId id="274" r:id="rId19"/>
    <p:sldId id="276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RAŠA" initials="AG" lastIdx="1" clrIdx="0">
    <p:extLst>
      <p:ext uri="{19B8F6BF-5375-455C-9EA6-DF929625EA0E}">
        <p15:presenceInfo xmlns:p15="http://schemas.microsoft.com/office/powerpoint/2012/main" userId="ANA GRAŠ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8T09:37:56.12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15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7" Type="http://schemas.openxmlformats.org/officeDocument/2006/relationships/comments" Target="../comments/comment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0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3CE7A3-3D35-4B58-AA2D-6D5E3C53A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6957" y="1166219"/>
            <a:ext cx="8915399" cy="2262781"/>
          </a:xfrm>
        </p:spPr>
        <p:txBody>
          <a:bodyPr/>
          <a:lstStyle/>
          <a:p>
            <a:r>
              <a:rPr lang="hr-HR" dirty="0"/>
              <a:t>Dijeljenje racionalnih brojeva</a:t>
            </a:r>
          </a:p>
        </p:txBody>
      </p:sp>
    </p:spTree>
    <p:extLst>
      <p:ext uri="{BB962C8B-B14F-4D97-AF65-F5344CB8AC3E}">
        <p14:creationId xmlns:p14="http://schemas.microsoft.com/office/powerpoint/2010/main" val="512090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414758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r>
                            <a:rPr lang="hr-HR" dirty="0"/>
                            <a:t>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r-HR" b="1" dirty="0"/>
                        </a:p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414758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124762" r="-201266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19108" t="-124762" r="-102548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r-HR" b="1" dirty="0"/>
                        </a:p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914843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r>
                            <a:rPr lang="hr-HR" dirty="0"/>
                            <a:t>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914843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124762" r="-201266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124762" r="-102548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124762" r="-1899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1539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6F9825-9A74-4EDE-B5DC-00A46B27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222" y="509308"/>
            <a:ext cx="8915400" cy="5696504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Idemo još jednom ponoviti pravila određivanja predznaka količnika.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Kako dijelimo racionalne brojeve?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Racionalne brojeve dijelimo tako da djeljenik pomnožimo recipročnom vrijednošću djelitelja.</a:t>
            </a:r>
          </a:p>
        </p:txBody>
      </p:sp>
      <p:sp>
        <p:nvSpPr>
          <p:cNvPr id="4" name="TekstniOkvir 14">
            <a:extLst>
              <a:ext uri="{FF2B5EF4-FFF2-40B4-BE49-F238E27FC236}">
                <a16:creationId xmlns:a16="http://schemas.microsoft.com/office/drawing/2014/main" id="{0FC0BB86-2CD0-4D91-932E-9B62C0602174}"/>
              </a:ext>
            </a:extLst>
          </p:cNvPr>
          <p:cNvSpPr txBox="1"/>
          <p:nvPr/>
        </p:nvSpPr>
        <p:spPr>
          <a:xfrm>
            <a:off x="5367107" y="1062361"/>
            <a:ext cx="1912584" cy="229519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: + = +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: –  = +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: – = –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35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= – 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6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F0B5CF3-9F6B-45DD-81C7-5E79253260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47060" y="251534"/>
                <a:ext cx="6258757" cy="25005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Zadatak: Izračunaj: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sz="2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sz="21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F0B5CF3-9F6B-45DD-81C7-5E79253260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7060" y="251534"/>
                <a:ext cx="6258757" cy="2500544"/>
              </a:xfrm>
              <a:blipFill>
                <a:blip r:embed="rId2"/>
                <a:stretch>
                  <a:fillRect l="-77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zervirano mjesto sadržaja 2">
                <a:extLst>
                  <a:ext uri="{FF2B5EF4-FFF2-40B4-BE49-F238E27FC236}">
                    <a16:creationId xmlns:a16="http://schemas.microsoft.com/office/drawing/2014/main" id="{85EFEDAE-1C40-4ADC-ACC8-C3B9EF953F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7621" y="2752078"/>
                <a:ext cx="2528656" cy="25005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3" charset="2"/>
                  <a:buNone/>
                </a:pPr>
                <a:endParaRPr lang="hr-HR" dirty="0"/>
              </a:p>
              <a:p>
                <a:pPr marL="0" indent="0">
                  <a:buFont typeface="Wingdings 3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hr-H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Font typeface="Wingdings 3" charset="2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hr-HR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sz="2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hr-HR" sz="2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r-HR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r-HR" sz="21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lnSpc>
                    <a:spcPct val="170000"/>
                  </a:lnSpc>
                  <a:buFont typeface="Wingdings 3" charset="2"/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Font typeface="Wingdings 3" charset="2"/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buFont typeface="Wingdings 3" charset="2"/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11" name="Rezervirano mjesto sadržaja 2">
                <a:extLst>
                  <a:ext uri="{FF2B5EF4-FFF2-40B4-BE49-F238E27FC236}">
                    <a16:creationId xmlns:a16="http://schemas.microsoft.com/office/drawing/2014/main" id="{85EFEDAE-1C40-4ADC-ACC8-C3B9EF953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621" y="2752078"/>
                <a:ext cx="2528656" cy="25005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671DB77B-C6C1-4537-828C-5B608FC1E4E1}"/>
              </a:ext>
            </a:extLst>
          </p:cNvPr>
          <p:cNvCxnSpPr/>
          <p:nvPr/>
        </p:nvCxnSpPr>
        <p:spPr>
          <a:xfrm flipV="1">
            <a:off x="2681056" y="4394447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>
            <a:extLst>
              <a:ext uri="{FF2B5EF4-FFF2-40B4-BE49-F238E27FC236}">
                <a16:creationId xmlns:a16="http://schemas.microsoft.com/office/drawing/2014/main" id="{5B3F4957-4E51-4E0E-B822-01597B7DE8E9}"/>
              </a:ext>
            </a:extLst>
          </p:cNvPr>
          <p:cNvCxnSpPr/>
          <p:nvPr/>
        </p:nvCxnSpPr>
        <p:spPr>
          <a:xfrm flipV="1">
            <a:off x="3197440" y="4002350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Ravni poveznik 19">
            <a:extLst>
              <a:ext uri="{FF2B5EF4-FFF2-40B4-BE49-F238E27FC236}">
                <a16:creationId xmlns:a16="http://schemas.microsoft.com/office/drawing/2014/main" id="{028F9C6E-8EBF-49A9-A6A6-E055D42ACC40}"/>
              </a:ext>
            </a:extLst>
          </p:cNvPr>
          <p:cNvCxnSpPr/>
          <p:nvPr/>
        </p:nvCxnSpPr>
        <p:spPr>
          <a:xfrm flipV="1">
            <a:off x="2716564" y="4002350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98178078-118C-4D68-B1B3-F8540D9AD42F}"/>
              </a:ext>
            </a:extLst>
          </p:cNvPr>
          <p:cNvCxnSpPr/>
          <p:nvPr/>
        </p:nvCxnSpPr>
        <p:spPr>
          <a:xfrm flipV="1">
            <a:off x="3231471" y="4432178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3724525C-B1D7-4522-AEB8-9A11662E2C84}"/>
                  </a:ext>
                </a:extLst>
              </p:cNvPr>
              <p:cNvSpPr txBox="1"/>
              <p:nvPr/>
            </p:nvSpPr>
            <p:spPr>
              <a:xfrm>
                <a:off x="4677792" y="3961639"/>
                <a:ext cx="1467775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id="{3724525C-B1D7-4522-AEB8-9A11662E2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792" y="3961639"/>
                <a:ext cx="1467775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464EFC3E-CEAE-48AE-A352-9B30CC03BB2D}"/>
                  </a:ext>
                </a:extLst>
              </p:cNvPr>
              <p:cNvSpPr txBox="1"/>
              <p:nvPr/>
            </p:nvSpPr>
            <p:spPr>
              <a:xfrm>
                <a:off x="5699469" y="3961639"/>
                <a:ext cx="994299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9" name="TekstniOkvir 8">
                <a:extLst>
                  <a:ext uri="{FF2B5EF4-FFF2-40B4-BE49-F238E27FC236}">
                    <a16:creationId xmlns:a16="http://schemas.microsoft.com/office/drawing/2014/main" id="{464EFC3E-CEAE-48AE-A352-9B30CC03B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469" y="3961639"/>
                <a:ext cx="994299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niOkvir 15">
                <a:extLst>
                  <a:ext uri="{FF2B5EF4-FFF2-40B4-BE49-F238E27FC236}">
                    <a16:creationId xmlns:a16="http://schemas.microsoft.com/office/drawing/2014/main" id="{C48238C6-C9EC-456D-9221-C67F69A0EF79}"/>
                  </a:ext>
                </a:extLst>
              </p:cNvPr>
              <p:cNvSpPr txBox="1"/>
              <p:nvPr/>
            </p:nvSpPr>
            <p:spPr>
              <a:xfrm>
                <a:off x="3315809" y="3934000"/>
                <a:ext cx="1704520" cy="647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−3 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hr-H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7   </m:t>
                              </m:r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hr-H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r-H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21   </m:t>
                              </m:r>
                            </m:e>
                            <m:sup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6" name="TekstniOkvir 15">
                <a:extLst>
                  <a:ext uri="{FF2B5EF4-FFF2-40B4-BE49-F238E27FC236}">
                    <a16:creationId xmlns:a16="http://schemas.microsoft.com/office/drawing/2014/main" id="{C48238C6-C9EC-456D-9221-C67F69A0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809" y="3934000"/>
                <a:ext cx="1704520" cy="647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79C3FBB2-C8D7-48A3-A48E-10A916F80B60}"/>
              </a:ext>
            </a:extLst>
          </p:cNvPr>
          <p:cNvCxnSpPr/>
          <p:nvPr/>
        </p:nvCxnSpPr>
        <p:spPr>
          <a:xfrm flipV="1">
            <a:off x="4398882" y="4364088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>
            <a:extLst>
              <a:ext uri="{FF2B5EF4-FFF2-40B4-BE49-F238E27FC236}">
                <a16:creationId xmlns:a16="http://schemas.microsoft.com/office/drawing/2014/main" id="{424A9731-2D2C-478B-98AC-76FB7FF0B3EB}"/>
              </a:ext>
            </a:extLst>
          </p:cNvPr>
          <p:cNvCxnSpPr/>
          <p:nvPr/>
        </p:nvCxnSpPr>
        <p:spPr>
          <a:xfrm flipV="1">
            <a:off x="3775970" y="4039926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46C87693-A972-42BC-BE12-3C0C9EC05718}"/>
              </a:ext>
            </a:extLst>
          </p:cNvPr>
          <p:cNvCxnSpPr/>
          <p:nvPr/>
        </p:nvCxnSpPr>
        <p:spPr>
          <a:xfrm flipV="1">
            <a:off x="4406279" y="4039926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>
            <a:extLst>
              <a:ext uri="{FF2B5EF4-FFF2-40B4-BE49-F238E27FC236}">
                <a16:creationId xmlns:a16="http://schemas.microsoft.com/office/drawing/2014/main" id="{C5823D91-3462-4792-89D4-76642BED5E24}"/>
              </a:ext>
            </a:extLst>
          </p:cNvPr>
          <p:cNvCxnSpPr/>
          <p:nvPr/>
        </p:nvCxnSpPr>
        <p:spPr>
          <a:xfrm flipV="1">
            <a:off x="3741939" y="4359511"/>
            <a:ext cx="168676" cy="1953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CBF11835-D805-4072-BC09-6C889F4F83D0}"/>
                  </a:ext>
                </a:extLst>
              </p:cNvPr>
              <p:cNvSpPr txBox="1"/>
              <p:nvPr/>
            </p:nvSpPr>
            <p:spPr>
              <a:xfrm>
                <a:off x="1942729" y="1862347"/>
                <a:ext cx="2032987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r-H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r-H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hr-HR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r-HR" sz="1600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CBF11835-D805-4072-BC09-6C889F4F8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729" y="1862347"/>
                <a:ext cx="2032987" cy="8897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5D205985-8426-4110-8ABB-89F0CCE989FC}"/>
                  </a:ext>
                </a:extLst>
              </p:cNvPr>
              <p:cNvSpPr txBox="1"/>
              <p:nvPr/>
            </p:nvSpPr>
            <p:spPr>
              <a:xfrm>
                <a:off x="2475390" y="1884278"/>
                <a:ext cx="3000652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latin typeface="Cambria Math" panose="02040503050406030204" pitchFamily="18" charset="0"/>
                        </a:rPr>
                        <m:t>=−2</m:t>
                      </m:r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5D205985-8426-4110-8ABB-89F0CCE98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90" y="1884278"/>
                <a:ext cx="3000652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8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F0B5CF3-9F6B-45DD-81C7-5E79253260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47060" y="251534"/>
                <a:ext cx="3906175" cy="53502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Zadatak: Izračunaj: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:2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:2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sz="2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sz="2100" dirty="0">
                    <a:solidFill>
                      <a:schemeClr val="tx1"/>
                    </a:solidFill>
                  </a:rPr>
                  <a:t> =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5F0B5CF3-9F6B-45DD-81C7-5E79253260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7060" y="251534"/>
                <a:ext cx="3906175" cy="5350276"/>
              </a:xfrm>
              <a:blipFill>
                <a:blip r:embed="rId2"/>
                <a:stretch>
                  <a:fillRect l="-12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9AF3B78B-5499-40D7-82C1-B37E22DE2F87}"/>
                  </a:ext>
                </a:extLst>
              </p:cNvPr>
              <p:cNvSpPr txBox="1"/>
              <p:nvPr/>
            </p:nvSpPr>
            <p:spPr>
              <a:xfrm>
                <a:off x="3864747" y="1575116"/>
                <a:ext cx="1757779" cy="924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5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5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hr-HR" sz="25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hr-HR" sz="2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sz="2500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9AF3B78B-5499-40D7-82C1-B37E22DE2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747" y="1575116"/>
                <a:ext cx="1757779" cy="924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E79783F9-5BD7-48F4-B07E-6D690B2B679F}"/>
              </a:ext>
            </a:extLst>
          </p:cNvPr>
          <p:cNvCxnSpPr/>
          <p:nvPr/>
        </p:nvCxnSpPr>
        <p:spPr>
          <a:xfrm flipV="1">
            <a:off x="4037120" y="2256479"/>
            <a:ext cx="159798" cy="2436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AE6BDB31-1E80-457F-8546-3070F698F051}"/>
              </a:ext>
            </a:extLst>
          </p:cNvPr>
          <p:cNvCxnSpPr/>
          <p:nvPr/>
        </p:nvCxnSpPr>
        <p:spPr>
          <a:xfrm flipV="1">
            <a:off x="4583838" y="1915797"/>
            <a:ext cx="159798" cy="2436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A68987DD-E11D-40A6-8992-30E99EF0B593}"/>
              </a:ext>
            </a:extLst>
          </p:cNvPr>
          <p:cNvCxnSpPr/>
          <p:nvPr/>
        </p:nvCxnSpPr>
        <p:spPr>
          <a:xfrm flipV="1">
            <a:off x="5152743" y="2256478"/>
            <a:ext cx="159798" cy="2436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id="{4F35EF1F-64D2-49BA-AF45-B17D1C25BAC7}"/>
                  </a:ext>
                </a:extLst>
              </p:cNvPr>
              <p:cNvSpPr txBox="1"/>
              <p:nvPr/>
            </p:nvSpPr>
            <p:spPr>
              <a:xfrm>
                <a:off x="6313497" y="1620048"/>
                <a:ext cx="1505509" cy="924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sz="2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hr-HR" sz="2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sz="2500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id="{4F35EF1F-64D2-49BA-AF45-B17D1C25B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497" y="1620048"/>
                <a:ext cx="1505509" cy="924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66926B85-F36B-493E-A1FD-B1B96638958B}"/>
                  </a:ext>
                </a:extLst>
              </p:cNvPr>
              <p:cNvSpPr txBox="1"/>
              <p:nvPr/>
            </p:nvSpPr>
            <p:spPr>
              <a:xfrm>
                <a:off x="7519373" y="1616280"/>
                <a:ext cx="1180731" cy="924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hr-HR" sz="2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hr-HR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66926B85-F36B-493E-A1FD-B1B966389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73" y="1616280"/>
                <a:ext cx="1180731" cy="924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4B1642AE-A05E-45DC-B262-6B6B817B505E}"/>
                  </a:ext>
                </a:extLst>
              </p:cNvPr>
              <p:cNvSpPr txBox="1"/>
              <p:nvPr/>
            </p:nvSpPr>
            <p:spPr>
              <a:xfrm>
                <a:off x="5070623" y="1533950"/>
                <a:ext cx="1757779" cy="100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hr-H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hr-H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hr-HR" sz="2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hr-HR" sz="2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hr-HR" sz="2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sz="2500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4B1642AE-A05E-45DC-B262-6B6B817B50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623" y="1533950"/>
                <a:ext cx="1757779" cy="1007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294C221F-9057-407B-844C-7CAAB9523B42}"/>
              </a:ext>
            </a:extLst>
          </p:cNvPr>
          <p:cNvCxnSpPr/>
          <p:nvPr/>
        </p:nvCxnSpPr>
        <p:spPr>
          <a:xfrm flipV="1">
            <a:off x="5675416" y="1929364"/>
            <a:ext cx="159798" cy="2436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14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1166840-BD5E-4E7E-9A68-17DF0B2EE4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63589" y="1277645"/>
                <a:ext cx="8915400" cy="285935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−3.25 :0.5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−3.25 :0.5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41166840-BD5E-4E7E-9A68-17DF0B2EE4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63589" y="1277645"/>
                <a:ext cx="8915400" cy="285935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E54A0237-F7D1-4AE2-9503-176E466D68FC}"/>
                  </a:ext>
                </a:extLst>
              </p:cNvPr>
              <p:cNvSpPr txBox="1"/>
              <p:nvPr/>
            </p:nvSpPr>
            <p:spPr>
              <a:xfrm>
                <a:off x="8433786" y="2423603"/>
                <a:ext cx="169563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i="0">
                          <a:latin typeface="Cambria Math" panose="02040503050406030204" pitchFamily="18" charset="0"/>
                        </a:rPr>
                        <m:t>32.5:5=6.5</m:t>
                      </m:r>
                    </m:oMath>
                  </m:oMathPara>
                </a14:m>
                <a:endParaRPr lang="hr-HR" b="1" dirty="0"/>
              </a:p>
              <a:p>
                <a:r>
                  <a:rPr lang="hr-HR" dirty="0"/>
                  <a:t>   25</a:t>
                </a:r>
              </a:p>
              <a:p>
                <a:r>
                  <a:rPr lang="hr-HR" dirty="0"/>
                  <a:t>      0</a:t>
                </a:r>
              </a:p>
              <a:p>
                <a:endParaRPr lang="hr-HR" b="1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E54A0237-F7D1-4AE2-9503-176E466D6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3786" y="2423603"/>
                <a:ext cx="1695635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9BDC9835-1E97-4E45-9846-5D59C4E06930}"/>
                  </a:ext>
                </a:extLst>
              </p:cNvPr>
              <p:cNvSpPr txBox="1"/>
              <p:nvPr/>
            </p:nvSpPr>
            <p:spPr>
              <a:xfrm>
                <a:off x="4831676" y="2054271"/>
                <a:ext cx="13375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</a:rPr>
                      <m:t>−32.5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:5</m:t>
                    </m:r>
                  </m:oMath>
                </a14:m>
                <a:r>
                  <a:rPr lang="hr-HR" b="1" dirty="0"/>
                  <a:t> </a:t>
                </a:r>
                <a:r>
                  <a:rPr lang="hr-HR" dirty="0"/>
                  <a:t>=</a:t>
                </a:r>
                <a:r>
                  <a:rPr lang="hr-HR" b="1" dirty="0"/>
                  <a:t> </a:t>
                </a:r>
                <a:endParaRPr lang="hr-HR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9BDC9835-1E97-4E45-9846-5D59C4E06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676" y="2054271"/>
                <a:ext cx="1337569" cy="369332"/>
              </a:xfrm>
              <a:prstGeom prst="rect">
                <a:avLst/>
              </a:prstGeom>
              <a:blipFill>
                <a:blip r:embed="rId4"/>
                <a:stretch>
                  <a:fillRect t="-9836" r="-1826" b="-2459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avokutnik 5">
                <a:extLst>
                  <a:ext uri="{FF2B5EF4-FFF2-40B4-BE49-F238E27FC236}">
                    <a16:creationId xmlns:a16="http://schemas.microsoft.com/office/drawing/2014/main" id="{19E98FCF-419C-49B7-B9F2-FCDBDE050E57}"/>
                  </a:ext>
                </a:extLst>
              </p:cNvPr>
              <p:cNvSpPr/>
              <p:nvPr/>
            </p:nvSpPr>
            <p:spPr>
              <a:xfrm>
                <a:off x="6015404" y="2054271"/>
                <a:ext cx="7264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−6.5</m:t>
                    </m:r>
                  </m:oMath>
                </a14:m>
                <a:r>
                  <a:rPr lang="hr-HR" dirty="0"/>
                  <a:t> </a:t>
                </a:r>
              </a:p>
            </p:txBody>
          </p:sp>
        </mc:Choice>
        <mc:Fallback xmlns="">
          <p:sp>
            <p:nvSpPr>
              <p:cNvPr id="6" name="Pravokutnik 5">
                <a:extLst>
                  <a:ext uri="{FF2B5EF4-FFF2-40B4-BE49-F238E27FC236}">
                    <a16:creationId xmlns:a16="http://schemas.microsoft.com/office/drawing/2014/main" id="{19E98FCF-419C-49B7-B9F2-FCDBDE050E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04" y="2054271"/>
                <a:ext cx="72648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C3E954BF-691E-4037-909B-ADB1B6F18AD4}"/>
                  </a:ext>
                </a:extLst>
              </p:cNvPr>
              <p:cNvSpPr txBox="1"/>
              <p:nvPr/>
            </p:nvSpPr>
            <p:spPr>
              <a:xfrm>
                <a:off x="3156717" y="2080904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−3.25</m:t>
                        </m:r>
                      </m:e>
                      <m:sup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  <m:r>
                      <a:rPr lang="hr-HR" i="1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0.5</m:t>
                        </m:r>
                      </m:e>
                      <m:sup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</m:oMath>
                </a14:m>
                <a:r>
                  <a:rPr lang="hr-HR" dirty="0"/>
                  <a:t>=</a:t>
                </a:r>
              </a:p>
              <a:p>
                <a:endParaRPr lang="hr-HR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2" name="TekstniOkvir 1">
                <a:extLst>
                  <a:ext uri="{FF2B5EF4-FFF2-40B4-BE49-F238E27FC236}">
                    <a16:creationId xmlns:a16="http://schemas.microsoft.com/office/drawing/2014/main" id="{C3E954BF-691E-4037-909B-ADB1B6F18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717" y="2080904"/>
                <a:ext cx="1828800" cy="923330"/>
              </a:xfrm>
              <a:prstGeom prst="rect">
                <a:avLst/>
              </a:prstGeom>
              <a:blipFill>
                <a:blip r:embed="rId6"/>
                <a:stretch>
                  <a:fillRect t="-3289" r="-233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87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AD7C9B2-C547-47C1-AC0D-B239B5388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8300" y="535620"/>
                <a:ext cx="5419448" cy="60693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i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e)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1.4+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.4+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:endParaRPr lang="hr-HR" i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=</a:t>
                </a:r>
              </a:p>
              <a:p>
                <a:pPr marL="0" indent="0">
                  <a:buNone/>
                </a:pP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=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AD7C9B2-C547-47C1-AC0D-B239B5388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8300" y="535620"/>
                <a:ext cx="5419448" cy="6069366"/>
              </a:xfrm>
              <a:blipFill>
                <a:blip r:embed="rId2"/>
                <a:stretch>
                  <a:fillRect l="-101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4D547E61-300D-4278-BA78-D56317F7F3C0}"/>
              </a:ext>
            </a:extLst>
          </p:cNvPr>
          <p:cNvCxnSpPr/>
          <p:nvPr/>
        </p:nvCxnSpPr>
        <p:spPr>
          <a:xfrm flipV="1">
            <a:off x="3282798" y="3577143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A67C2EA6-5201-4CD6-8633-EA2F8CCC6B70}"/>
              </a:ext>
            </a:extLst>
          </p:cNvPr>
          <p:cNvCxnSpPr/>
          <p:nvPr/>
        </p:nvCxnSpPr>
        <p:spPr>
          <a:xfrm flipV="1">
            <a:off x="2757629" y="3882731"/>
            <a:ext cx="195309" cy="14204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0B8FCCD5-17F5-4DAC-98FD-E6CDCFA87250}"/>
              </a:ext>
            </a:extLst>
          </p:cNvPr>
          <p:cNvCxnSpPr/>
          <p:nvPr/>
        </p:nvCxnSpPr>
        <p:spPr>
          <a:xfrm flipV="1">
            <a:off x="4944863" y="1836260"/>
            <a:ext cx="133165" cy="1686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53E9E7DF-CF53-491D-8B52-4874212DF319}"/>
              </a:ext>
            </a:extLst>
          </p:cNvPr>
          <p:cNvCxnSpPr/>
          <p:nvPr/>
        </p:nvCxnSpPr>
        <p:spPr>
          <a:xfrm flipV="1">
            <a:off x="5354715" y="1654208"/>
            <a:ext cx="150920" cy="1420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Ravni poveznik 15">
            <a:extLst>
              <a:ext uri="{FF2B5EF4-FFF2-40B4-BE49-F238E27FC236}">
                <a16:creationId xmlns:a16="http://schemas.microsoft.com/office/drawing/2014/main" id="{E1146782-462C-4B6E-B8AA-E92388E78F7F}"/>
              </a:ext>
            </a:extLst>
          </p:cNvPr>
          <p:cNvCxnSpPr/>
          <p:nvPr/>
        </p:nvCxnSpPr>
        <p:spPr>
          <a:xfrm flipV="1">
            <a:off x="7154478" y="1914682"/>
            <a:ext cx="133165" cy="1686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33348CFA-7FB2-440E-B576-DE6CB0EFA212}"/>
              </a:ext>
            </a:extLst>
          </p:cNvPr>
          <p:cNvCxnSpPr/>
          <p:nvPr/>
        </p:nvCxnSpPr>
        <p:spPr>
          <a:xfrm flipV="1">
            <a:off x="7756863" y="1627574"/>
            <a:ext cx="133165" cy="1686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Ravni poveznik 17">
            <a:extLst>
              <a:ext uri="{FF2B5EF4-FFF2-40B4-BE49-F238E27FC236}">
                <a16:creationId xmlns:a16="http://schemas.microsoft.com/office/drawing/2014/main" id="{A6191A3A-7A22-4F3F-89DA-D39B6DECF77D}"/>
              </a:ext>
            </a:extLst>
          </p:cNvPr>
          <p:cNvCxnSpPr/>
          <p:nvPr/>
        </p:nvCxnSpPr>
        <p:spPr>
          <a:xfrm flipV="1">
            <a:off x="4503563" y="3584041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Ravni poveznik 18">
            <a:extLst>
              <a:ext uri="{FF2B5EF4-FFF2-40B4-BE49-F238E27FC236}">
                <a16:creationId xmlns:a16="http://schemas.microsoft.com/office/drawing/2014/main" id="{012AA5AD-FABD-491F-8B60-3CCA8C352EDA}"/>
              </a:ext>
            </a:extLst>
          </p:cNvPr>
          <p:cNvCxnSpPr/>
          <p:nvPr/>
        </p:nvCxnSpPr>
        <p:spPr>
          <a:xfrm flipV="1">
            <a:off x="3857263" y="3882731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436BE171-5791-45F4-8ADC-7D369D5B56C8}"/>
                  </a:ext>
                </a:extLst>
              </p:cNvPr>
              <p:cNvSpPr txBox="1"/>
              <p:nvPr/>
            </p:nvSpPr>
            <p:spPr>
              <a:xfrm>
                <a:off x="6120316" y="3594589"/>
                <a:ext cx="1536577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436BE171-5791-45F4-8ADC-7D369D5B5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316" y="3594589"/>
                <a:ext cx="1536577" cy="485774"/>
              </a:xfrm>
              <a:prstGeom prst="rect">
                <a:avLst/>
              </a:prstGeom>
              <a:blipFill>
                <a:blip r:embed="rId3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4475D8C6-CDFF-4A68-A0B6-D1BC07F72F69}"/>
                  </a:ext>
                </a:extLst>
              </p:cNvPr>
              <p:cNvSpPr txBox="1"/>
              <p:nvPr/>
            </p:nvSpPr>
            <p:spPr>
              <a:xfrm>
                <a:off x="5308385" y="2612673"/>
                <a:ext cx="1979258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hr-HR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dirty="0"/>
                  <a:t> </a:t>
                </a:r>
              </a:p>
            </p:txBody>
          </p:sp>
        </mc:Choice>
        <mc:Fallback xmlns=""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4475D8C6-CDFF-4A68-A0B6-D1BC07F72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385" y="2612673"/>
                <a:ext cx="1979258" cy="5068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FF937FA0-2F6B-4EC4-B473-163931A5151D}"/>
                  </a:ext>
                </a:extLst>
              </p:cNvPr>
              <p:cNvSpPr txBox="1"/>
              <p:nvPr/>
            </p:nvSpPr>
            <p:spPr>
              <a:xfrm>
                <a:off x="6478850" y="1492737"/>
                <a:ext cx="407485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hr-HR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hr-H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  <m:sup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hr-H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/>
                  <a:t>=</a:t>
                </a:r>
              </a:p>
            </p:txBody>
          </p:sp>
        </mc:Choice>
        <mc:Fallback xmlns=""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FF937FA0-2F6B-4EC4-B473-163931A51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850" y="1492737"/>
                <a:ext cx="4074850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niOkvir 22">
                <a:extLst>
                  <a:ext uri="{FF2B5EF4-FFF2-40B4-BE49-F238E27FC236}">
                    <a16:creationId xmlns:a16="http://schemas.microsoft.com/office/drawing/2014/main" id="{AFD60EED-C278-4D63-B38B-00227F712818}"/>
                  </a:ext>
                </a:extLst>
              </p:cNvPr>
              <p:cNvSpPr txBox="1"/>
              <p:nvPr/>
            </p:nvSpPr>
            <p:spPr>
              <a:xfrm>
                <a:off x="3780962" y="2605460"/>
                <a:ext cx="2888942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= </a:t>
                </a: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kstniOkvir 22">
                <a:extLst>
                  <a:ext uri="{FF2B5EF4-FFF2-40B4-BE49-F238E27FC236}">
                    <a16:creationId xmlns:a16="http://schemas.microsoft.com/office/drawing/2014/main" id="{AFD60EED-C278-4D63-B38B-00227F712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962" y="2605460"/>
                <a:ext cx="2888942" cy="506870"/>
              </a:xfrm>
              <a:prstGeom prst="rect">
                <a:avLst/>
              </a:prstGeom>
              <a:blipFill>
                <a:blip r:embed="rId6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5CC6B69D-69C8-43AE-A9C9-73249346FC88}"/>
                  </a:ext>
                </a:extLst>
              </p:cNvPr>
              <p:cNvSpPr txBox="1"/>
              <p:nvPr/>
            </p:nvSpPr>
            <p:spPr>
              <a:xfrm>
                <a:off x="3775549" y="3555800"/>
                <a:ext cx="1536577" cy="531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hr-H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sup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/>
                  <a:t>=</a:t>
                </a:r>
              </a:p>
            </p:txBody>
          </p:sp>
        </mc:Choice>
        <mc:Fallback xmlns=""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5CC6B69D-69C8-43AE-A9C9-73249346F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549" y="3555800"/>
                <a:ext cx="1536577" cy="531043"/>
              </a:xfrm>
              <a:prstGeom prst="rect">
                <a:avLst/>
              </a:prstGeom>
              <a:blipFill>
                <a:blip r:embed="rId7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niOkvir 24">
                <a:extLst>
                  <a:ext uri="{FF2B5EF4-FFF2-40B4-BE49-F238E27FC236}">
                    <a16:creationId xmlns:a16="http://schemas.microsoft.com/office/drawing/2014/main" id="{3B453CFF-830A-487B-97BA-A037F20D481B}"/>
                  </a:ext>
                </a:extLst>
              </p:cNvPr>
              <p:cNvSpPr txBox="1"/>
              <p:nvPr/>
            </p:nvSpPr>
            <p:spPr>
              <a:xfrm>
                <a:off x="5078028" y="3584041"/>
                <a:ext cx="1536577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=</a:t>
                </a:r>
              </a:p>
            </p:txBody>
          </p:sp>
        </mc:Choice>
        <mc:Fallback xmlns="">
          <p:sp>
            <p:nvSpPr>
              <p:cNvPr id="25" name="TekstniOkvir 24">
                <a:extLst>
                  <a:ext uri="{FF2B5EF4-FFF2-40B4-BE49-F238E27FC236}">
                    <a16:creationId xmlns:a16="http://schemas.microsoft.com/office/drawing/2014/main" id="{3B453CFF-830A-487B-97BA-A037F20D4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028" y="3584041"/>
                <a:ext cx="1536577" cy="506870"/>
              </a:xfrm>
              <a:prstGeom prst="rect">
                <a:avLst/>
              </a:prstGeom>
              <a:blipFill>
                <a:blip r:embed="rId8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56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296064"/>
                  </p:ext>
                </p:extLst>
              </p:nvPr>
            </p:nvGraphicFramePr>
            <p:xfrm>
              <a:off x="1634138" y="1487009"/>
              <a:ext cx="8829718" cy="12843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71630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070403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051370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05183">
                    <a:tc>
                      <a:txBody>
                        <a:bodyPr/>
                        <a:lstStyle/>
                        <a:p>
                          <a:r>
                            <a:rPr lang="hr-HR" sz="1600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15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sz="1600" smtClean="0"/>
                                <m:t>=</m:t>
                              </m:r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sz="1600" dirty="0"/>
                                <m:t> </m:t>
                              </m:r>
                            </m:oMath>
                          </a14:m>
                          <a:r>
                            <a:rPr lang="hr-HR" sz="16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sz="1600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sz="160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hr-HR" sz="1600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hr-HR" sz="160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568914">
                    <a:tc>
                      <a:txBody>
                        <a:bodyPr/>
                        <a:lstStyle/>
                        <a:p>
                          <a:r>
                            <a:rPr lang="hr-HR" sz="1600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sz="16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  <m:f>
                                  <m:fPr>
                                    <m:ctrlPr>
                                      <a:rPr lang="hr-H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hr-HR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3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3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sz="1300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sz="13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sz="1300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sz="13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sz="13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3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sz="1300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sz="130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hr-HR" sz="13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hr-HR" sz="16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sz="1600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sz="1600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296064"/>
                  </p:ext>
                </p:extLst>
              </p:nvPr>
            </p:nvGraphicFramePr>
            <p:xfrm>
              <a:off x="1634138" y="1487009"/>
              <a:ext cx="8829718" cy="12843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71630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070403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051370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887263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05183">
                    <a:tc>
                      <a:txBody>
                        <a:bodyPr/>
                        <a:lstStyle/>
                        <a:p>
                          <a:r>
                            <a:rPr lang="hr-HR" sz="1600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3714" t="-1724" r="-516000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6027" t="-1724" r="-518493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01734" t="-1724" r="-337572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598621" t="-1724" r="-302759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93836" t="-1724" r="-200685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99310" t="-1724" r="-102069" b="-93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93151" t="-1724" r="-1370" b="-939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hr-HR" sz="1600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3714" t="-122917" r="-516000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6027" t="-122917" r="-518493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01734" t="-122917" r="-337572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598621" t="-122917" r="-302759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93836" t="-122917" r="-200685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99310" t="-122917" r="-102069" b="-13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93151" t="-122917" r="-1370" b="-135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Naslov 1">
            <a:extLst>
              <a:ext uri="{FF2B5EF4-FFF2-40B4-BE49-F238E27FC236}">
                <a16:creationId xmlns:a16="http://schemas.microsoft.com/office/drawing/2014/main" id="{7858A0CB-0B09-47D8-AB90-FA75D570D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C1DBC430-4F89-4021-97E4-0AD456CA5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550" y="701336"/>
            <a:ext cx="10368270" cy="5424256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>
                <a:solidFill>
                  <a:schemeClr val="tx1"/>
                </a:solidFill>
              </a:rPr>
              <a:t>Dijeljenje racionalnih brojeva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Popuni tablicu.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Racionalne brojeve dijelimo tako da djeljenik </a:t>
            </a:r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pomnožimo recipročnom vrijednošću djelitelja.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8" name="TekstniOkvir 14">
            <a:extLst>
              <a:ext uri="{FF2B5EF4-FFF2-40B4-BE49-F238E27FC236}">
                <a16:creationId xmlns:a16="http://schemas.microsoft.com/office/drawing/2014/main" id="{D45AD154-76C3-4D9A-A6F4-0D9FC6D96317}"/>
              </a:ext>
            </a:extLst>
          </p:cNvPr>
          <p:cNvSpPr txBox="1"/>
          <p:nvPr/>
        </p:nvSpPr>
        <p:spPr>
          <a:xfrm>
            <a:off x="8722866" y="3234396"/>
            <a:ext cx="1912584" cy="229519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: + = +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: –  = +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: – = –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35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r-HR" sz="3500" b="1" kern="12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= – </a:t>
            </a:r>
            <a:endParaRPr lang="hr-HR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88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7858A0CB-0B09-47D8-AB90-FA75D570D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zervirano mjesto sadržaja 2">
                <a:extLst>
                  <a:ext uri="{FF2B5EF4-FFF2-40B4-BE49-F238E27FC236}">
                    <a16:creationId xmlns:a16="http://schemas.microsoft.com/office/drawing/2014/main" id="{C1DBC430-4F89-4021-97E4-0AD456CA51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4138" y="561060"/>
                <a:ext cx="10368270" cy="5424256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Dijeljenje racionalnih brojeva</a:t>
                </a:r>
              </a:p>
              <a:p>
                <a:pPr marL="0" indent="0" algn="ctr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Zadatak: Izračunaj: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f>
                      <m:fPr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hr-HR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hr-HR" sz="2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  <m:sup>
                            <m:r>
                              <a:rPr lang="hr-HR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−1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sz="2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hr-HR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1</m:t>
                            </m:r>
                          </m:sup>
                        </m:sSup>
                      </m:den>
                    </m:f>
                    <m:r>
                      <a:rPr lang="hr-HR" sz="2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sup>
                            <m:r>
                              <a:rPr lang="hr-HR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sz="2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hr-HR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4</m:t>
                            </m:r>
                          </m:sup>
                        </m:sSup>
                      </m:den>
                    </m:f>
                    <m:r>
                      <a:rPr lang="hr-HR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hr-H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hr-HR" sz="2400" dirty="0"/>
                  <a:t> 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hr-HR" sz="21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Rezervirano mjesto sadržaja 2">
                <a:extLst>
                  <a:ext uri="{FF2B5EF4-FFF2-40B4-BE49-F238E27FC236}">
                    <a16:creationId xmlns:a16="http://schemas.microsoft.com/office/drawing/2014/main" id="{C1DBC430-4F89-4021-97E4-0AD456CA51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4138" y="561060"/>
                <a:ext cx="10368270" cy="5424256"/>
              </a:xfrm>
              <a:blipFill>
                <a:blip r:embed="rId2"/>
                <a:stretch>
                  <a:fillRect l="-470" t="-56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avni poveznik 2">
            <a:extLst>
              <a:ext uri="{FF2B5EF4-FFF2-40B4-BE49-F238E27FC236}">
                <a16:creationId xmlns:a16="http://schemas.microsoft.com/office/drawing/2014/main" id="{CC256151-D0F4-4FF7-A367-6E60EFA625EF}"/>
              </a:ext>
            </a:extLst>
          </p:cNvPr>
          <p:cNvCxnSpPr>
            <a:cxnSpLocks/>
          </p:cNvCxnSpPr>
          <p:nvPr/>
        </p:nvCxnSpPr>
        <p:spPr>
          <a:xfrm flipV="1">
            <a:off x="3879540" y="4850740"/>
            <a:ext cx="230819" cy="275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CE1AD1E9-001C-4214-9A04-E9745095196C}"/>
              </a:ext>
            </a:extLst>
          </p:cNvPr>
          <p:cNvCxnSpPr>
            <a:cxnSpLocks/>
          </p:cNvCxnSpPr>
          <p:nvPr/>
        </p:nvCxnSpPr>
        <p:spPr>
          <a:xfrm flipV="1">
            <a:off x="3879541" y="4505417"/>
            <a:ext cx="230819" cy="275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7FC69560-DED8-4041-9CC5-10FB5EB6737E}"/>
              </a:ext>
            </a:extLst>
          </p:cNvPr>
          <p:cNvCxnSpPr>
            <a:cxnSpLocks/>
          </p:cNvCxnSpPr>
          <p:nvPr/>
        </p:nvCxnSpPr>
        <p:spPr>
          <a:xfrm flipV="1">
            <a:off x="3036163" y="4850740"/>
            <a:ext cx="230819" cy="275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7BA86313-4B6F-475E-94F3-E4903CF7A650}"/>
              </a:ext>
            </a:extLst>
          </p:cNvPr>
          <p:cNvCxnSpPr>
            <a:cxnSpLocks/>
          </p:cNvCxnSpPr>
          <p:nvPr/>
        </p:nvCxnSpPr>
        <p:spPr>
          <a:xfrm flipV="1">
            <a:off x="3036162" y="4461028"/>
            <a:ext cx="230819" cy="275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151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7858A0CB-0B09-47D8-AB90-FA75D570D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zervirano mjesto sadržaja 2">
                <a:extLst>
                  <a:ext uri="{FF2B5EF4-FFF2-40B4-BE49-F238E27FC236}">
                    <a16:creationId xmlns:a16="http://schemas.microsoft.com/office/drawing/2014/main" id="{C1DBC430-4F89-4021-97E4-0AD456CA51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4138" y="561060"/>
                <a:ext cx="10368270" cy="5424256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Dijeljenje racionalnih brojeva</a:t>
                </a:r>
              </a:p>
              <a:p>
                <a:pPr marL="0" indent="0" algn="ctr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Zadatak: Izračunaj: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:2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:2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hr-HR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1</m:t>
                              </m:r>
                            </m:sup>
                          </m:sSup>
                        </m:den>
                      </m:f>
                      <m:r>
                        <a:rPr lang="hr-H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r-H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hr-H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2</m:t>
                              </m:r>
                            </m:sup>
                          </m:sSup>
                        </m:num>
                        <m:den>
                          <m:r>
                            <a:rPr lang="hr-H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zervirano mjesto sadržaja 2">
                <a:extLst>
                  <a:ext uri="{FF2B5EF4-FFF2-40B4-BE49-F238E27FC236}">
                    <a16:creationId xmlns:a16="http://schemas.microsoft.com/office/drawing/2014/main" id="{C1DBC430-4F89-4021-97E4-0AD456CA51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4138" y="561060"/>
                <a:ext cx="10368270" cy="5424256"/>
              </a:xfrm>
              <a:blipFill>
                <a:blip r:embed="rId2"/>
                <a:stretch>
                  <a:fillRect l="-470" t="-56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zervirano mjesto sadržaja 2">
                <a:extLst>
                  <a:ext uri="{FF2B5EF4-FFF2-40B4-BE49-F238E27FC236}">
                    <a16:creationId xmlns:a16="http://schemas.microsoft.com/office/drawing/2014/main" id="{F32FCE25-6224-49FA-91B6-14AEFD91EE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14370" y="3610400"/>
                <a:ext cx="5743206" cy="15432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−3.25 :0.5 </m:t>
                    </m:r>
                  </m:oMath>
                </a14:m>
                <a:r>
                  <a:rPr lang="hr-HR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−3.25 :0.5=</m:t>
                        </m:r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−3.25</m:t>
                        </m:r>
                      </m:e>
                      <m:sup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0.5</m:t>
                        </m:r>
                      </m:e>
                      <m:sup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−32.5: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5=−6.5</m:t>
                    </m:r>
                  </m:oMath>
                </a14:m>
                <a:r>
                  <a:rPr lang="hr-HR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Font typeface="Wingdings 3" charset="2"/>
                  <a:buNone/>
                </a:pPr>
                <a:endParaRPr lang="hr-HR" b="1" dirty="0">
                  <a:solidFill>
                    <a:schemeClr val="tx1"/>
                  </a:solidFill>
                </a:endParaRPr>
              </a:p>
              <a:p>
                <a:pPr marL="0" indent="0">
                  <a:buFont typeface="Wingdings 3" charset="2"/>
                  <a:buNone/>
                </a:pPr>
                <a:endParaRPr lang="hr-H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zervirano mjesto sadržaja 2">
                <a:extLst>
                  <a:ext uri="{FF2B5EF4-FFF2-40B4-BE49-F238E27FC236}">
                    <a16:creationId xmlns:a16="http://schemas.microsoft.com/office/drawing/2014/main" id="{F32FCE25-6224-49FA-91B6-14AEFD91E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370" y="3610400"/>
                <a:ext cx="5743206" cy="15432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F7251688-200A-4363-8970-EAD55B44A449}"/>
              </a:ext>
            </a:extLst>
          </p:cNvPr>
          <p:cNvCxnSpPr/>
          <p:nvPr/>
        </p:nvCxnSpPr>
        <p:spPr>
          <a:xfrm flipV="1">
            <a:off x="3737499" y="2926379"/>
            <a:ext cx="142043" cy="221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8C7BEDE1-C4E7-4AC8-B925-0DC0E65429AA}"/>
              </a:ext>
            </a:extLst>
          </p:cNvPr>
          <p:cNvCxnSpPr/>
          <p:nvPr/>
        </p:nvCxnSpPr>
        <p:spPr>
          <a:xfrm flipV="1">
            <a:off x="4213933" y="2667739"/>
            <a:ext cx="142043" cy="221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79DEBE75-ED72-419A-A41B-349683571189}"/>
                  </a:ext>
                </a:extLst>
              </p:cNvPr>
              <p:cNvSpPr txBox="1"/>
              <p:nvPr/>
            </p:nvSpPr>
            <p:spPr>
              <a:xfrm>
                <a:off x="7457576" y="3748550"/>
                <a:ext cx="169563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i="0">
                          <a:latin typeface="Cambria Math" panose="02040503050406030204" pitchFamily="18" charset="0"/>
                        </a:rPr>
                        <m:t>32.5:5=6.5</m:t>
                      </m:r>
                    </m:oMath>
                  </m:oMathPara>
                </a14:m>
                <a:endParaRPr lang="hr-HR" b="1" dirty="0"/>
              </a:p>
              <a:p>
                <a:r>
                  <a:rPr lang="hr-HR" dirty="0"/>
                  <a:t>   25</a:t>
                </a:r>
              </a:p>
              <a:p>
                <a:r>
                  <a:rPr lang="hr-HR" dirty="0"/>
                  <a:t>      0</a:t>
                </a:r>
              </a:p>
              <a:p>
                <a:endParaRPr lang="hr-HR" b="1" dirty="0"/>
              </a:p>
            </p:txBody>
          </p:sp>
        </mc:Choice>
        <mc:Fallback xmlns="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79DEBE75-ED72-419A-A41B-349683571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576" y="3748550"/>
                <a:ext cx="1695635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04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AD7C9B2-C547-47C1-AC0D-B239B5388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8299" y="535620"/>
                <a:ext cx="9134365" cy="60693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1.4+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r-H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.4+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  <m:sup>
                                      <m:r>
                                        <a:rPr lang="hr-H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=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hr-HR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hr-H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 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=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 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  <m:sup>
                                  <m: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hr-H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 </m:t>
                      </m:r>
                      <m:d>
                        <m:d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hr-HR" dirty="0">
                          <a:solidFill>
                            <a:schemeClr val="tx1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9AD7C9B2-C547-47C1-AC0D-B239B5388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8299" y="535620"/>
                <a:ext cx="9134365" cy="606936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id="{4D547E61-300D-4278-BA78-D56317F7F3C0}"/>
              </a:ext>
            </a:extLst>
          </p:cNvPr>
          <p:cNvCxnSpPr/>
          <p:nvPr/>
        </p:nvCxnSpPr>
        <p:spPr>
          <a:xfrm flipV="1">
            <a:off x="5459768" y="3024614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id="{A67C2EA6-5201-4CD6-8633-EA2F8CCC6B70}"/>
              </a:ext>
            </a:extLst>
          </p:cNvPr>
          <p:cNvCxnSpPr/>
          <p:nvPr/>
        </p:nvCxnSpPr>
        <p:spPr>
          <a:xfrm flipV="1">
            <a:off x="6196593" y="2728308"/>
            <a:ext cx="195309" cy="14204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Ravni poveznik 17">
            <a:extLst>
              <a:ext uri="{FF2B5EF4-FFF2-40B4-BE49-F238E27FC236}">
                <a16:creationId xmlns:a16="http://schemas.microsoft.com/office/drawing/2014/main" id="{A6191A3A-7A22-4F3F-89DA-D39B6DECF77D}"/>
              </a:ext>
            </a:extLst>
          </p:cNvPr>
          <p:cNvCxnSpPr/>
          <p:nvPr/>
        </p:nvCxnSpPr>
        <p:spPr>
          <a:xfrm flipV="1">
            <a:off x="2890006" y="4507119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Ravni poveznik 18">
            <a:extLst>
              <a:ext uri="{FF2B5EF4-FFF2-40B4-BE49-F238E27FC236}">
                <a16:creationId xmlns:a16="http://schemas.microsoft.com/office/drawing/2014/main" id="{012AA5AD-FABD-491F-8B60-3CCA8C352EDA}"/>
              </a:ext>
            </a:extLst>
          </p:cNvPr>
          <p:cNvCxnSpPr/>
          <p:nvPr/>
        </p:nvCxnSpPr>
        <p:spPr>
          <a:xfrm flipV="1">
            <a:off x="2099894" y="4842283"/>
            <a:ext cx="195308" cy="23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Naslov 1">
            <a:extLst>
              <a:ext uri="{FF2B5EF4-FFF2-40B4-BE49-F238E27FC236}">
                <a16:creationId xmlns:a16="http://schemas.microsoft.com/office/drawing/2014/main" id="{A602AA78-E500-4A3D-9B52-B4E23F44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p:sp>
        <p:nvSpPr>
          <p:cNvPr id="27" name="Rezervirano mjesto sadržaja 2">
            <a:extLst>
              <a:ext uri="{FF2B5EF4-FFF2-40B4-BE49-F238E27FC236}">
                <a16:creationId xmlns:a16="http://schemas.microsoft.com/office/drawing/2014/main" id="{1696F84E-4967-4F72-849D-8FF24543DC3E}"/>
              </a:ext>
            </a:extLst>
          </p:cNvPr>
          <p:cNvSpPr txBox="1">
            <a:spLocks/>
          </p:cNvSpPr>
          <p:nvPr/>
        </p:nvSpPr>
        <p:spPr>
          <a:xfrm>
            <a:off x="1634138" y="552183"/>
            <a:ext cx="10368270" cy="542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hr-HR" dirty="0">
                <a:solidFill>
                  <a:schemeClr val="tx1"/>
                </a:solidFill>
              </a:rPr>
              <a:t>Dijeljenje racionalnih brojeva</a:t>
            </a:r>
          </a:p>
          <a:p>
            <a:pPr marL="0" indent="0" algn="ctr">
              <a:buFont typeface="Wingdings 3" charset="2"/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2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1759852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 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1759852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1171606"/>
                  </p:ext>
                </p:extLst>
              </p:nvPr>
            </p:nvGraphicFramePr>
            <p:xfrm>
              <a:off x="1567447" y="3268407"/>
              <a:ext cx="9376702" cy="1260721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20641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1171606"/>
                  </p:ext>
                </p:extLst>
              </p:nvPr>
            </p:nvGraphicFramePr>
            <p:xfrm>
              <a:off x="1567447" y="3268407"/>
              <a:ext cx="9376702" cy="1260721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20641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0592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D7C9B2-C547-47C1-AC0D-B239B538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535620"/>
            <a:ext cx="9134365" cy="60693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i="1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6" name="Naslov 1">
            <a:extLst>
              <a:ext uri="{FF2B5EF4-FFF2-40B4-BE49-F238E27FC236}">
                <a16:creationId xmlns:a16="http://schemas.microsoft.com/office/drawing/2014/main" id="{A602AA78-E500-4A3D-9B52-B4E23F44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4138" y="552183"/>
                <a:ext cx="10368270" cy="54242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Dijeljenje racionalnih brojeva</a:t>
                </a:r>
              </a:p>
              <a:p>
                <a:pPr marL="0" indent="0">
                  <a:buFont typeface="Wingdings 3" charset="2"/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1. Izračunaj:</a:t>
                </a: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 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39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:6</m:t>
                    </m:r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hr-HR" b="0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25.84 :0.4</m:t>
                    </m:r>
                  </m:oMath>
                </a14:m>
                <a:endParaRPr lang="hr-HR" b="0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−42.64 :0.004</m:t>
                    </m:r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−0.2</m:t>
                    </m:r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:1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−0.5+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0.75: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buFont typeface="Wingdings 3" charset="2"/>
                  <a:buAutoNum type="alphaLcParenR"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2. Razlici brojeva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dodaj njihov količnik.</a:t>
                </a:r>
              </a:p>
              <a:p>
                <a:pPr>
                  <a:buFont typeface="Wingdings 3" charset="2"/>
                  <a:buAutoNum type="alphaLcParenR"/>
                </a:pPr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138" y="552183"/>
                <a:ext cx="10368270" cy="5424256"/>
              </a:xfrm>
              <a:prstGeom prst="rect">
                <a:avLst/>
              </a:prstGeom>
              <a:blipFill>
                <a:blip r:embed="rId2"/>
                <a:stretch>
                  <a:fillRect l="-470" t="-123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033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D7C9B2-C547-47C1-AC0D-B239B538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535620"/>
            <a:ext cx="9134365" cy="60693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i="1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6" name="Naslov 1">
            <a:extLst>
              <a:ext uri="{FF2B5EF4-FFF2-40B4-BE49-F238E27FC236}">
                <a16:creationId xmlns:a16="http://schemas.microsoft.com/office/drawing/2014/main" id="{A602AA78-E500-4A3D-9B52-B4E23F44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4138" y="552183"/>
                <a:ext cx="10368270" cy="54242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Dijeljenje racionalnih brojeva</a:t>
                </a:r>
              </a:p>
              <a:p>
                <a:pPr marL="0" indent="0">
                  <a:buFont typeface="Wingdings 3" charset="2"/>
                  <a:buNone/>
                </a:pPr>
                <a:endParaRPr lang="hr-HR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60000"/>
                  </a:lnSpc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1. Izračunaj:</a:t>
                </a: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39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:6=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39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−12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−2</m:t>
                            </m:r>
                          </m:sup>
                        </m:sSup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39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1</m:t>
                            </m:r>
                          </m:sup>
                        </m:sSup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39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39</m:t>
                        </m:r>
                      </m:den>
                    </m:f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−5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3</m:t>
                            </m:r>
                          </m:sup>
                        </m:sSup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−1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hr-HR" b="0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25.84 :0.4</m:t>
                    </m:r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25.84</m:t>
                        </m:r>
                      </m:e>
                      <m: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0.4</m:t>
                        </m:r>
                      </m:e>
                      <m: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</m:t>
                        </m:r>
                      </m:sup>
                    </m:sSup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258.4 :4=64.6</m:t>
                    </m:r>
                  </m:oMath>
                </a14:m>
                <a:endParaRPr lang="hr-HR" b="0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−42.64:0.004=</m:t>
                    </m:r>
                    <m:sSup>
                      <m:sSup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−42.64</m:t>
                        </m:r>
                      </m:e>
                      <m: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∙1000</m:t>
                        </m:r>
                      </m:sup>
                    </m:sSup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0.004</m:t>
                        </m:r>
                      </m:e>
                      <m: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∙1000</m:t>
                        </m:r>
                      </m:sup>
                    </m:sSup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=−42640:4=−10660</m:t>
                    </m:r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−0.2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:1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1</m:t>
                            </m:r>
                          </m:sup>
                        </m:sSup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2</m:t>
                            </m:r>
                          </m:sup>
                        </m:sSup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1</m:t>
                            </m:r>
                          </m:sup>
                        </m:sSup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1</m:t>
                            </m:r>
                          </m:sup>
                        </m:sSup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br>
                  <a:rPr lang="hr-HR" b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138" y="552183"/>
                <a:ext cx="10368270" cy="5424256"/>
              </a:xfrm>
              <a:prstGeom prst="rect">
                <a:avLst/>
              </a:prstGeom>
              <a:blipFill>
                <a:blip r:embed="rId2"/>
                <a:stretch>
                  <a:fillRect l="-353" t="-135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63F72EBB-A958-48B2-BF66-93A6FFC6EBC2}"/>
              </a:ext>
            </a:extLst>
          </p:cNvPr>
          <p:cNvCxnSpPr/>
          <p:nvPr/>
        </p:nvCxnSpPr>
        <p:spPr>
          <a:xfrm flipV="1">
            <a:off x="3808520" y="2565646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979C60D8-DD32-40D9-BB2C-632FBAE724BF}"/>
              </a:ext>
            </a:extLst>
          </p:cNvPr>
          <p:cNvCxnSpPr>
            <a:cxnSpLocks/>
          </p:cNvCxnSpPr>
          <p:nvPr/>
        </p:nvCxnSpPr>
        <p:spPr>
          <a:xfrm flipV="1">
            <a:off x="4314548" y="2778710"/>
            <a:ext cx="221941" cy="2438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3EC9B5EA-DDCD-414F-B365-F9B362BE8B3A}"/>
              </a:ext>
            </a:extLst>
          </p:cNvPr>
          <p:cNvCxnSpPr/>
          <p:nvPr/>
        </p:nvCxnSpPr>
        <p:spPr>
          <a:xfrm flipV="1">
            <a:off x="4385569" y="3463771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F5066C28-6A7E-4F57-B6A9-848E70661C8A}"/>
              </a:ext>
            </a:extLst>
          </p:cNvPr>
          <p:cNvCxnSpPr/>
          <p:nvPr/>
        </p:nvCxnSpPr>
        <p:spPr>
          <a:xfrm flipV="1">
            <a:off x="4385569" y="3274668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Ravni poveznik 22">
            <a:extLst>
              <a:ext uri="{FF2B5EF4-FFF2-40B4-BE49-F238E27FC236}">
                <a16:creationId xmlns:a16="http://schemas.microsoft.com/office/drawing/2014/main" id="{EF9CE2ED-9DE3-427F-B9EB-7DC1F31BC776}"/>
              </a:ext>
            </a:extLst>
          </p:cNvPr>
          <p:cNvCxnSpPr/>
          <p:nvPr/>
        </p:nvCxnSpPr>
        <p:spPr>
          <a:xfrm flipV="1">
            <a:off x="5000441" y="3274668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Ravni poveznik 23">
            <a:extLst>
              <a:ext uri="{FF2B5EF4-FFF2-40B4-BE49-F238E27FC236}">
                <a16:creationId xmlns:a16="http://schemas.microsoft.com/office/drawing/2014/main" id="{4C18DC9A-1905-4FF3-B0D8-427371D4F73F}"/>
              </a:ext>
            </a:extLst>
          </p:cNvPr>
          <p:cNvCxnSpPr/>
          <p:nvPr/>
        </p:nvCxnSpPr>
        <p:spPr>
          <a:xfrm flipV="1">
            <a:off x="5073775" y="3482409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Ravni poveznik 24">
            <a:extLst>
              <a:ext uri="{FF2B5EF4-FFF2-40B4-BE49-F238E27FC236}">
                <a16:creationId xmlns:a16="http://schemas.microsoft.com/office/drawing/2014/main" id="{E20CED11-A1AD-4F3D-9257-3CA083CD2BA5}"/>
              </a:ext>
            </a:extLst>
          </p:cNvPr>
          <p:cNvCxnSpPr/>
          <p:nvPr/>
        </p:nvCxnSpPr>
        <p:spPr>
          <a:xfrm flipV="1">
            <a:off x="5944620" y="5161767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Ravni poveznik 28">
            <a:extLst>
              <a:ext uri="{FF2B5EF4-FFF2-40B4-BE49-F238E27FC236}">
                <a16:creationId xmlns:a16="http://schemas.microsoft.com/office/drawing/2014/main" id="{D33D4F49-D4B2-461D-AD7F-85CE0A44ABBB}"/>
              </a:ext>
            </a:extLst>
          </p:cNvPr>
          <p:cNvCxnSpPr>
            <a:cxnSpLocks/>
          </p:cNvCxnSpPr>
          <p:nvPr/>
        </p:nvCxnSpPr>
        <p:spPr>
          <a:xfrm flipV="1">
            <a:off x="6345594" y="4942474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Ravni poveznik 29">
            <a:extLst>
              <a:ext uri="{FF2B5EF4-FFF2-40B4-BE49-F238E27FC236}">
                <a16:creationId xmlns:a16="http://schemas.microsoft.com/office/drawing/2014/main" id="{A7CECCD1-60CC-4195-8265-8BB5A03CEB42}"/>
              </a:ext>
            </a:extLst>
          </p:cNvPr>
          <p:cNvCxnSpPr>
            <a:cxnSpLocks/>
          </p:cNvCxnSpPr>
          <p:nvPr/>
        </p:nvCxnSpPr>
        <p:spPr>
          <a:xfrm flipV="1">
            <a:off x="7847400" y="4959321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Ravni poveznik 30">
            <a:extLst>
              <a:ext uri="{FF2B5EF4-FFF2-40B4-BE49-F238E27FC236}">
                <a16:creationId xmlns:a16="http://schemas.microsoft.com/office/drawing/2014/main" id="{36485A35-5F3D-4734-B9D0-E23184AC0A65}"/>
              </a:ext>
            </a:extLst>
          </p:cNvPr>
          <p:cNvCxnSpPr>
            <a:cxnSpLocks/>
          </p:cNvCxnSpPr>
          <p:nvPr/>
        </p:nvCxnSpPr>
        <p:spPr>
          <a:xfrm flipV="1">
            <a:off x="7431629" y="5201406"/>
            <a:ext cx="150920" cy="213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68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D7C9B2-C547-47C1-AC0D-B239B538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535620"/>
            <a:ext cx="10115736" cy="60693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i="1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6" name="Naslov 1">
            <a:extLst>
              <a:ext uri="{FF2B5EF4-FFF2-40B4-BE49-F238E27FC236}">
                <a16:creationId xmlns:a16="http://schemas.microsoft.com/office/drawing/2014/main" id="{A602AA78-E500-4A3D-9B52-B4E23F44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138" y="215737"/>
            <a:ext cx="1517436" cy="485599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tx1"/>
                </a:solidFill>
              </a:rPr>
              <a:t>Plan ploče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888" y="858175"/>
                <a:ext cx="11061375" cy="54242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Dijeljenje racionalnih brojeva</a:t>
                </a:r>
              </a:p>
              <a:p>
                <a:pPr marL="0" indent="0">
                  <a:lnSpc>
                    <a:spcPct val="160000"/>
                  </a:lnSpc>
                  <a:buFont typeface="Wingdings 3" charset="2"/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1. Izračunaj:</a:t>
                </a:r>
              </a:p>
              <a:p>
                <a:pPr>
                  <a:lnSpc>
                    <a:spcPct val="160000"/>
                  </a:lnSpc>
                  <a:buFont typeface="Wingdings 3" charset="2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−0.5+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0.75: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den>
                        </m:f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5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hr-HR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den>
                        </m:f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1</m:t>
                                </m:r>
                              </m:sup>
                            </m:sSup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br>
                  <a:rPr lang="hr-HR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b="0" dirty="0">
                    <a:solidFill>
                      <a:schemeClr val="tx1"/>
                    </a:solidFill>
                  </a:rPr>
                  <a:t> </a:t>
                </a:r>
                <a:br>
                  <a:rPr lang="hr-HR" b="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:r>
                  <a:rPr lang="hr-HR" dirty="0">
                    <a:solidFill>
                      <a:schemeClr val="tx1"/>
                    </a:solidFill>
                  </a:rPr>
                  <a:t>2. Razlici brojeva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dodaj njihov količnik.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sSup>
                              <m:sSup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2</m:t>
                                </m:r>
                              </m:sup>
                            </m:sSup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hr-H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  −1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−7</m:t>
                            </m:r>
                          </m:num>
                          <m:den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zervirano mjesto sadržaja 2">
                <a:extLst>
                  <a:ext uri="{FF2B5EF4-FFF2-40B4-BE49-F238E27FC236}">
                    <a16:creationId xmlns:a16="http://schemas.microsoft.com/office/drawing/2014/main" id="{1696F84E-4967-4F72-849D-8FF24543D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88" y="858175"/>
                <a:ext cx="11061375" cy="5424256"/>
              </a:xfrm>
              <a:prstGeom prst="rect">
                <a:avLst/>
              </a:prstGeom>
              <a:blipFill>
                <a:blip r:embed="rId2"/>
                <a:stretch>
                  <a:fillRect l="-441" t="-67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5CDDF433-B353-47C8-8120-8F253FC58E97}"/>
              </a:ext>
            </a:extLst>
          </p:cNvPr>
          <p:cNvCxnSpPr/>
          <p:nvPr/>
        </p:nvCxnSpPr>
        <p:spPr>
          <a:xfrm flipH="1">
            <a:off x="8708741" y="2090100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45365642-F2F3-4EF3-8F1D-79C05EF1FF4D}"/>
              </a:ext>
            </a:extLst>
          </p:cNvPr>
          <p:cNvCxnSpPr/>
          <p:nvPr/>
        </p:nvCxnSpPr>
        <p:spPr>
          <a:xfrm flipH="1">
            <a:off x="8254027" y="2337978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186BCFD4-0EEF-47A6-9777-75752CB47DE5}"/>
              </a:ext>
            </a:extLst>
          </p:cNvPr>
          <p:cNvCxnSpPr/>
          <p:nvPr/>
        </p:nvCxnSpPr>
        <p:spPr>
          <a:xfrm flipH="1">
            <a:off x="8178567" y="2107063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Ravni poveznik 21">
            <a:extLst>
              <a:ext uri="{FF2B5EF4-FFF2-40B4-BE49-F238E27FC236}">
                <a16:creationId xmlns:a16="http://schemas.microsoft.com/office/drawing/2014/main" id="{C813F20B-3452-4382-B061-51311D33AB9A}"/>
              </a:ext>
            </a:extLst>
          </p:cNvPr>
          <p:cNvCxnSpPr/>
          <p:nvPr/>
        </p:nvCxnSpPr>
        <p:spPr>
          <a:xfrm flipH="1">
            <a:off x="8687974" y="2361299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Ravni poveznik 22">
            <a:extLst>
              <a:ext uri="{FF2B5EF4-FFF2-40B4-BE49-F238E27FC236}">
                <a16:creationId xmlns:a16="http://schemas.microsoft.com/office/drawing/2014/main" id="{55EFCCFB-51DC-41B9-A465-4EE9C9689F9D}"/>
              </a:ext>
            </a:extLst>
          </p:cNvPr>
          <p:cNvCxnSpPr/>
          <p:nvPr/>
        </p:nvCxnSpPr>
        <p:spPr>
          <a:xfrm flipH="1">
            <a:off x="10320088" y="2375089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Ravni poveznik 23">
            <a:extLst>
              <a:ext uri="{FF2B5EF4-FFF2-40B4-BE49-F238E27FC236}">
                <a16:creationId xmlns:a16="http://schemas.microsoft.com/office/drawing/2014/main" id="{D2654089-FF8E-4A15-A280-961E2859096F}"/>
              </a:ext>
            </a:extLst>
          </p:cNvPr>
          <p:cNvCxnSpPr/>
          <p:nvPr/>
        </p:nvCxnSpPr>
        <p:spPr>
          <a:xfrm flipH="1">
            <a:off x="9903206" y="2361299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Ravni poveznik 24">
            <a:extLst>
              <a:ext uri="{FF2B5EF4-FFF2-40B4-BE49-F238E27FC236}">
                <a16:creationId xmlns:a16="http://schemas.microsoft.com/office/drawing/2014/main" id="{CD721F27-0E6D-4DE7-B938-C37F48943014}"/>
              </a:ext>
            </a:extLst>
          </p:cNvPr>
          <p:cNvCxnSpPr/>
          <p:nvPr/>
        </p:nvCxnSpPr>
        <p:spPr>
          <a:xfrm flipH="1">
            <a:off x="10320088" y="2129474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avni poveznik 27">
            <a:extLst>
              <a:ext uri="{FF2B5EF4-FFF2-40B4-BE49-F238E27FC236}">
                <a16:creationId xmlns:a16="http://schemas.microsoft.com/office/drawing/2014/main" id="{20258332-C59A-4CA9-AA8D-A37261F2A98C}"/>
              </a:ext>
            </a:extLst>
          </p:cNvPr>
          <p:cNvCxnSpPr/>
          <p:nvPr/>
        </p:nvCxnSpPr>
        <p:spPr>
          <a:xfrm flipH="1">
            <a:off x="9903206" y="2120405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Ravni poveznik 28">
            <a:extLst>
              <a:ext uri="{FF2B5EF4-FFF2-40B4-BE49-F238E27FC236}">
                <a16:creationId xmlns:a16="http://schemas.microsoft.com/office/drawing/2014/main" id="{127D2250-C8C1-4D79-B5CB-D0CA43334422}"/>
              </a:ext>
            </a:extLst>
          </p:cNvPr>
          <p:cNvCxnSpPr/>
          <p:nvPr/>
        </p:nvCxnSpPr>
        <p:spPr>
          <a:xfrm flipH="1">
            <a:off x="4744561" y="5116496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avni poveznik 29">
            <a:extLst>
              <a:ext uri="{FF2B5EF4-FFF2-40B4-BE49-F238E27FC236}">
                <a16:creationId xmlns:a16="http://schemas.microsoft.com/office/drawing/2014/main" id="{2B372311-D7A5-41FF-856A-05010CD3EB26}"/>
              </a:ext>
            </a:extLst>
          </p:cNvPr>
          <p:cNvCxnSpPr/>
          <p:nvPr/>
        </p:nvCxnSpPr>
        <p:spPr>
          <a:xfrm flipH="1">
            <a:off x="5408349" y="4825012"/>
            <a:ext cx="150920" cy="1686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07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0244958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           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0244958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3037361"/>
                  </p:ext>
                </p:extLst>
              </p:nvPr>
            </p:nvGraphicFramePr>
            <p:xfrm>
              <a:off x="1567447" y="3268406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3037361"/>
                  </p:ext>
                </p:extLst>
              </p:nvPr>
            </p:nvGraphicFramePr>
            <p:xfrm>
              <a:off x="1567447" y="3268406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2617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35234202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35234202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8981" t="-4902" r="-503822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629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629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8981" t="-4902" r="-503822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8981" t="-101905" r="-503822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028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5004640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5004640"/>
                  </p:ext>
                </p:extLst>
              </p:nvPr>
            </p:nvGraphicFramePr>
            <p:xfrm>
              <a:off x="1567447" y="3268407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8981" t="-4902" r="-503822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8981" t="-101905" r="-503822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4245033"/>
                  </p:ext>
                </p:extLst>
              </p:nvPr>
            </p:nvGraphicFramePr>
            <p:xfrm>
              <a:off x="1567447" y="3268406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4245033"/>
                  </p:ext>
                </p:extLst>
              </p:nvPr>
            </p:nvGraphicFramePr>
            <p:xfrm>
              <a:off x="1567447" y="3268406"/>
              <a:ext cx="937670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4902" r="-501587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8981" t="-4902" r="-503822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475949" t="-4902" r="-400633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75316" t="-4902" r="-20126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80255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74684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4815" t="-101905" r="-50158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8981" t="-101905" r="-503822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475949" t="-101905" r="-400633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36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7894366"/>
                  </p:ext>
                </p:extLst>
              </p:nvPr>
            </p:nvGraphicFramePr>
            <p:xfrm>
              <a:off x="1567447" y="3262835"/>
              <a:ext cx="975158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1204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41033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76544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7666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58788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7894366"/>
                  </p:ext>
                </p:extLst>
              </p:nvPr>
            </p:nvGraphicFramePr>
            <p:xfrm>
              <a:off x="1567447" y="3262835"/>
              <a:ext cx="9751582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1204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41033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76544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7666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58788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4902" r="-537234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4902" r="-539241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4954" t="-4902" r="-29082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03125" t="-4902" r="-199375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08176" t="-4902" r="-100629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919745" t="-4902" r="-1911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101905" r="-537234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101905" r="-539241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478838"/>
                  </p:ext>
                </p:extLst>
              </p:nvPr>
            </p:nvGraphicFramePr>
            <p:xfrm>
              <a:off x="1567447" y="3262834"/>
              <a:ext cx="9752036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1204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4991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74432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478838"/>
                  </p:ext>
                </p:extLst>
              </p:nvPr>
            </p:nvGraphicFramePr>
            <p:xfrm>
              <a:off x="1567447" y="3262834"/>
              <a:ext cx="9752036" cy="1259297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1204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4991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74432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4902" r="-537234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4902" r="-539241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4954" t="-4902" r="-290826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03750" t="-4902" r="-198750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4902" r="-102548" b="-11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4902" r="-1899" b="-11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101905" r="-537234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101905" r="-539241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4954" t="-101905" r="-290826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3419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5088288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5088288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8803795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b="1" i="0" baseline="0" dirty="0"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8803795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207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287777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287777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959078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9590781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124762" r="-201266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1249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50F0FA-1359-4481-BD09-C2315BFD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004E9C-D6AE-4D43-8104-5439A06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Što su recipročni brojevi?</a:t>
            </a:r>
          </a:p>
          <a:p>
            <a:r>
              <a:rPr lang="hr-HR" dirty="0">
                <a:solidFill>
                  <a:schemeClr val="tx1"/>
                </a:solidFill>
              </a:rPr>
              <a:t>Zadatak: Dopuni tablicu.</a:t>
            </a:r>
          </a:p>
          <a:p>
            <a:pPr marL="0" indent="0">
              <a:buNone/>
            </a:pP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3965032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ica 6">
                <a:extLst>
                  <a:ext uri="{FF2B5EF4-FFF2-40B4-BE49-F238E27FC236}">
                    <a16:creationId xmlns:a16="http://schemas.microsoft.com/office/drawing/2014/main" id="{E60EE59B-6DF6-4489-A0CE-49AD50E9C3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3965032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713924" t="-124762" r="-201266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089616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619217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15=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/>
                            <a:t>1.6=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hr-HR" dirty="0"/>
                                <m:t> </m:t>
                              </m:r>
                            </m:oMath>
                          </a14:m>
                          <a:r>
                            <a:rPr lang="hr-HR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hr-HR" dirty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hr-H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hr-H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hr-HR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hr-HR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6">
                <a:extLst>
                  <a:ext uri="{FF2B5EF4-FFF2-40B4-BE49-F238E27FC236}">
                    <a16:creationId xmlns:a16="http://schemas.microsoft.com/office/drawing/2014/main" id="{07172467-48B4-45D9-AD98-CF855F0CA2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089616"/>
                  </p:ext>
                </p:extLst>
              </p:nvPr>
            </p:nvGraphicFramePr>
            <p:xfrm>
              <a:off x="1567447" y="3268407"/>
              <a:ext cx="9752036" cy="1402080"/>
            </p:xfrm>
            <a:graphic>
              <a:graphicData uri="http://schemas.openxmlformats.org/drawingml/2006/table">
                <a:tbl>
                  <a:tblPr firstRow="1" bandRow="1">
                    <a:tableStyleId>{8799B23B-EC83-4686-B30A-512413B5E67A}</a:tableStyleId>
                  </a:tblPr>
                  <a:tblGrid>
                    <a:gridCol w="2467992">
                      <a:extLst>
                        <a:ext uri="{9D8B030D-6E8A-4147-A177-3AD203B41FA5}">
                          <a16:colId xmlns:a16="http://schemas.microsoft.com/office/drawing/2014/main" val="1653163532"/>
                        </a:ext>
                      </a:extLst>
                    </a:gridCol>
                    <a:gridCol w="1148284">
                      <a:extLst>
                        <a:ext uri="{9D8B030D-6E8A-4147-A177-3AD203B41FA5}">
                          <a16:colId xmlns:a16="http://schemas.microsoft.com/office/drawing/2014/main" val="10492098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785006214"/>
                        </a:ext>
                      </a:extLst>
                    </a:gridCol>
                    <a:gridCol w="1335405">
                      <a:extLst>
                        <a:ext uri="{9D8B030D-6E8A-4147-A177-3AD203B41FA5}">
                          <a16:colId xmlns:a16="http://schemas.microsoft.com/office/drawing/2014/main" val="2572946953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745046092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950928948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1837666846"/>
                        </a:ext>
                      </a:extLst>
                    </a:gridCol>
                    <a:gridCol w="960071">
                      <a:extLst>
                        <a:ext uri="{9D8B030D-6E8A-4147-A177-3AD203B41FA5}">
                          <a16:colId xmlns:a16="http://schemas.microsoft.com/office/drawing/2014/main" val="3294091398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Broj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3968" r="-537234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3968" r="-5392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3968" r="-289041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3968" r="-303185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3968" r="-201266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3968" r="-102548" b="-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913291" t="-3968" r="-1899" b="-95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635983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hr-HR" dirty="0"/>
                            <a:t>Recipročna vrijednost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215957" t="-124762" r="-537234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75949" t="-124762" r="-5392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343379" t="-124762" r="-289041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618471" t="-124762" r="-303185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713924" t="-124762" r="-201266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3"/>
                          <a:stretch>
                            <a:fillRect l="-819108" t="-124762" r="-102548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r-H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10223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463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376</TotalTime>
  <Words>1337</Words>
  <Application>Microsoft Office PowerPoint</Application>
  <PresentationFormat>Široki zaslon</PresentationFormat>
  <Paragraphs>427</Paragraphs>
  <Slides>22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Cambria Math</vt:lpstr>
      <vt:lpstr>Century Gothic</vt:lpstr>
      <vt:lpstr>Wingdings 3</vt:lpstr>
      <vt:lpstr>Pramen</vt:lpstr>
      <vt:lpstr>Dijeljenje racionalnih brojeva</vt:lpstr>
      <vt:lpstr>Uvod</vt:lpstr>
      <vt:lpstr>Uvod</vt:lpstr>
      <vt:lpstr>Uvod</vt:lpstr>
      <vt:lpstr>Uvod</vt:lpstr>
      <vt:lpstr>Uvod</vt:lpstr>
      <vt:lpstr>Uvod</vt:lpstr>
      <vt:lpstr>Uvod</vt:lpstr>
      <vt:lpstr>Uvod</vt:lpstr>
      <vt:lpstr>Uvod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Plan ploče</vt:lpstr>
      <vt:lpstr>Plan ploče</vt:lpstr>
      <vt:lpstr>Plan ploče</vt:lpstr>
      <vt:lpstr>Plan ploče</vt:lpstr>
      <vt:lpstr>Plan ploče</vt:lpstr>
      <vt:lpstr>Plan ploče</vt:lpstr>
      <vt:lpstr>Plan ploče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Dijeljenje racionalnih brojeva</dc:title>
  <dc:creator>ANA GRAŠA</dc:creator>
  <cp:lastModifiedBy>ANA GRAŠA</cp:lastModifiedBy>
  <cp:revision>52</cp:revision>
  <dcterms:created xsi:type="dcterms:W3CDTF">2020-03-27T17:01:59Z</dcterms:created>
  <dcterms:modified xsi:type="dcterms:W3CDTF">2020-04-01T14:29:09Z</dcterms:modified>
</cp:coreProperties>
</file>