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Caveat"/>
      <p:regular r:id="rId17"/>
      <p:bold r:id="rId18"/>
    </p:embeddedFont>
    <p:embeddedFont>
      <p:font typeface="Playfair Displ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E40691-85E1-4E6F-A1DD-8E73083D52F8}">
  <a:tblStyle styleId="{F7E40691-85E1-4E6F-A1DD-8E73083D52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Caveat-regular.fntdata"/><Relationship Id="rId16" Type="http://schemas.openxmlformats.org/officeDocument/2006/relationships/slide" Target="slides/slide10.xml"/><Relationship Id="rId19" Type="http://schemas.openxmlformats.org/officeDocument/2006/relationships/font" Target="fonts/PlayfairDisplay-regular.fntdata"/><Relationship Id="rId18" Type="http://schemas.openxmlformats.org/officeDocument/2006/relationships/font" Target="fonts/Cave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eadddf22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eadddf22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eadddf22b_0_1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eadddf22b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eadddf22b_0_1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eadddf22b_0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eadddf22b_0_1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eadddf22b_0_1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eadddf22b_0_1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eadddf22b_0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eadddf22b_0_1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eadddf22b_0_1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eadddf22b_0_1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eadddf22b_0_1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eadddf22b_0_1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eadddf22b_0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eb48b9d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eb48b9d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upload.wikimedia.org/wikipedia/commons/9/91/FINN_-_Es_tut_mir_leid_%28von_Liebe%2C_Hoffnung_und_Realit%C3%A4t%29_-_Cover.jpg" TargetMode="External"/><Relationship Id="rId10" Type="http://schemas.openxmlformats.org/officeDocument/2006/relationships/hyperlink" Target="https://upload.wikimedia.org/wikipedia/commons/9/91/FINN_-_Es_tut_mir_leid_%28von_Liebe%2C_Hoffnung_und_Realit%C3%A4t%29_-_Cover.jpg" TargetMode="External"/><Relationship Id="rId13" Type="http://schemas.openxmlformats.org/officeDocument/2006/relationships/hyperlink" Target="https://learningapps.org/8137989" TargetMode="External"/><Relationship Id="rId12" Type="http://schemas.openxmlformats.org/officeDocument/2006/relationships/hyperlink" Target="https://learningapps.org/8269095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hyperlink" Target="https://upload.wikimedia.org/wikipedia/commons/9/91/FINN_-_Es_tut_mir_leid_%28von_Liebe%2C_Hoffnung_und_Realit%C3%A4t%29_-_Cover.jpg" TargetMode="External"/><Relationship Id="rId9" Type="http://schemas.openxmlformats.org/officeDocument/2006/relationships/hyperlink" Target="https://upload.wikimedia.org/wikipedia/commons/9/91/FINN_-_Es_tut_mir_leid_%28von_Liebe%2C_Hoffnung_und_Realit%C3%A4t%29_-_Cover.jpg" TargetMode="External"/><Relationship Id="rId14" Type="http://schemas.openxmlformats.org/officeDocument/2006/relationships/hyperlink" Target="https://learningapps.org/2045438" TargetMode="External"/><Relationship Id="rId5" Type="http://schemas.openxmlformats.org/officeDocument/2006/relationships/hyperlink" Target="https://upload.wikimedia.org/wikipedia/commons/9/91/FINN_-_Es_tut_mir_leid_%28von_Liebe%2C_Hoffnung_und_Realit%C3%A4t%29_-_Cover.jpg" TargetMode="External"/><Relationship Id="rId6" Type="http://schemas.openxmlformats.org/officeDocument/2006/relationships/hyperlink" Target="https://upload.wikimedia.org/wikipedia/commons/9/91/FINN_-_Es_tut_mir_leid_%28von_Liebe%2C_Hoffnung_und_Realit%C3%A4t%29_-_Cover.jpg" TargetMode="External"/><Relationship Id="rId7" Type="http://schemas.openxmlformats.org/officeDocument/2006/relationships/hyperlink" Target="https://upload.wikimedia.org/wikipedia/commons/9/91/FINN_-_Es_tut_mir_leid_%28von_Liebe%2C_Hoffnung_und_Realit%C3%A4t%29_-_Cover.jpg" TargetMode="External"/><Relationship Id="rId8" Type="http://schemas.openxmlformats.org/officeDocument/2006/relationships/hyperlink" Target="https://upload.wikimedia.org/wikipedia/commons/9/91/FINN_-_Es_tut_mir_leid_%28von_Liebe%2C_Hoffnung_und_Realit%C3%A4t%29_-_Cover.jp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pi.creativecommons.engineering/v1/thumbs/469454b6-f647-415b-96cf-65b43eec6264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api.creativecommons.engineering/v1/thumbs/469454b6-f647-415b-96cf-65b43eec6264" TargetMode="External"/><Relationship Id="rId10" Type="http://schemas.openxmlformats.org/officeDocument/2006/relationships/hyperlink" Target="https://upload.wikimedia.org/wikipedia/commons/9/91/FINN_-_Es_tut_mir_leid_%28von_Liebe%2C_Hoffnung_und_Realit%C3%A4t%29_-_Cover.jpg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qGPXq3nps9xPvbrT6vq7LSLr-keEXkXF/view" TargetMode="External"/><Relationship Id="rId9" Type="http://schemas.openxmlformats.org/officeDocument/2006/relationships/hyperlink" Target="https://upload.wikimedia.org/wikipedia/commons/9/91/FINN_-_Es_tut_mir_leid_%28von_Liebe%2C_Hoffnung_und_Realit%C3%A4t%29_-_Cover.jpg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hyperlink" Target="https://www.xwords-generator.de/de/solve/u94g5" TargetMode="External"/><Relationship Id="rId8" Type="http://schemas.openxmlformats.org/officeDocument/2006/relationships/hyperlink" Target="https://learningapps.org/2690020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Wo ist der Schlüssel?</a:t>
            </a:r>
            <a:endParaRPr/>
          </a:p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11700" y="1152475"/>
            <a:ext cx="3706500" cy="22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hr">
                <a:latin typeface="Caveat"/>
                <a:ea typeface="Caveat"/>
                <a:cs typeface="Caveat"/>
                <a:sym typeface="Caveat"/>
              </a:rPr>
              <a:t>Hilf mir, bitte!</a:t>
            </a:r>
            <a:endParaRPr b="1" i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hr">
                <a:latin typeface="Caveat"/>
                <a:ea typeface="Caveat"/>
                <a:cs typeface="Caveat"/>
                <a:sym typeface="Caveat"/>
              </a:rPr>
              <a:t>Meine Oma hat den Schlüssel verloren. </a:t>
            </a:r>
            <a:endParaRPr b="1" i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hr">
                <a:latin typeface="Caveat"/>
                <a:ea typeface="Caveat"/>
                <a:cs typeface="Caveat"/>
                <a:sym typeface="Caveat"/>
              </a:rPr>
              <a:t>Wir sollen ihn finden.</a:t>
            </a:r>
            <a:endParaRPr b="1" i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hr">
                <a:latin typeface="Caveat"/>
                <a:ea typeface="Caveat"/>
                <a:cs typeface="Caveat"/>
                <a:sym typeface="Caveat"/>
              </a:rPr>
              <a:t>			Max</a:t>
            </a:r>
            <a:endParaRPr b="1" i="1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600" y="1170125"/>
            <a:ext cx="4820999" cy="2336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/>
        </p:nvSpPr>
        <p:spPr>
          <a:xfrm>
            <a:off x="685800" y="289325"/>
            <a:ext cx="337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Evaluation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51" name="Google Shape;151;p22"/>
          <p:cNvGraphicFramePr/>
          <p:nvPr/>
        </p:nvGraphicFramePr>
        <p:xfrm>
          <a:off x="1149425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{F7E40691-85E1-4E6F-A1DD-8E73083D52F8}</a:tableStyleId>
              </a:tblPr>
              <a:tblGrid>
                <a:gridCol w="572375"/>
                <a:gridCol w="840275"/>
                <a:gridCol w="1078025"/>
                <a:gridCol w="1517125"/>
                <a:gridCol w="1517125"/>
                <a:gridCol w="1517125"/>
              </a:tblGrid>
              <a:tr h="609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chemeClr val="dk1"/>
                          </a:solidFill>
                        </a:rPr>
                        <a:t>Nr.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chemeClr val="dk1"/>
                          </a:solidFill>
                        </a:rPr>
                        <a:t>wo?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chemeClr val="dk1"/>
                          </a:solidFill>
                        </a:rPr>
                        <a:t>     </a:t>
                      </a:r>
                      <a:r>
                        <a:rPr lang="hr">
                          <a:solidFill>
                            <a:schemeClr val="dk1"/>
                          </a:solidFill>
                        </a:rPr>
                        <a:t>wohin?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chemeClr val="dk1"/>
                          </a:solidFill>
                        </a:rPr>
                        <a:t>Orte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chemeClr val="dk1"/>
                          </a:solidFill>
                        </a:rPr>
                        <a:t>Räume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chemeClr val="dk1"/>
                          </a:solidFill>
                        </a:rPr>
                        <a:t>Möbel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0</a:t>
                      </a:r>
                      <a:r>
                        <a:rPr lang="hr">
                          <a:solidFill>
                            <a:srgbClr val="FFFFFF"/>
                          </a:solidFill>
                        </a:rPr>
                        <a:t>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a) </a:t>
                      </a:r>
                      <a:r>
                        <a:rPr lang="hr">
                          <a:solidFill>
                            <a:srgbClr val="FFFFFF"/>
                          </a:solidFill>
                        </a:rPr>
                        <a:t>in der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b)auf der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a)in die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b)auf die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a)Bäckerei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a)Küche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b) Couch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1</a:t>
                      </a:r>
                      <a:r>
                        <a:rPr lang="hr">
                          <a:solidFill>
                            <a:srgbClr val="FFFFFF"/>
                          </a:solidFill>
                        </a:rPr>
                        <a:t>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2</a:t>
                      </a:r>
                      <a:r>
                        <a:rPr lang="hr">
                          <a:solidFill>
                            <a:srgbClr val="FFFFFF"/>
                          </a:solidFill>
                        </a:rPr>
                        <a:t>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3</a:t>
                      </a:r>
                      <a:r>
                        <a:rPr lang="hr">
                          <a:solidFill>
                            <a:srgbClr val="FFFFFF"/>
                          </a:solidFill>
                        </a:rPr>
                        <a:t>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">
                          <a:solidFill>
                            <a:srgbClr val="FFFFFF"/>
                          </a:solidFill>
                        </a:rPr>
                        <a:t>4.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Wo war meine Oma heute Morgen?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417800"/>
            <a:ext cx="85206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hr"/>
              <a:t>1. </a:t>
            </a:r>
            <a:r>
              <a:rPr b="1" lang="hr"/>
              <a:t>Hinweise: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Wir sollen den Ort finden, wo meine Oma heute Morgen war.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Frag, bitte, die Passanten! Sie können uns helfen.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/>
              <a:t>Es gibt drei Orte, wo meine Oma heute Morgen war.</a:t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1214" y="608474"/>
            <a:ext cx="3006086" cy="30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990"/>
              <a:buNone/>
            </a:pPr>
            <a:r>
              <a:rPr b="0" lang="hr" sz="3420">
                <a:latin typeface="Impact"/>
                <a:ea typeface="Impact"/>
                <a:cs typeface="Impact"/>
                <a:sym typeface="Impact"/>
              </a:rPr>
              <a:t>Frag, bitte so:</a:t>
            </a:r>
            <a:endParaRPr sz="468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1" marL="914400" rtl="0" algn="l">
              <a:spcBef>
                <a:spcPts val="1200"/>
              </a:spcBef>
              <a:spcAft>
                <a:spcPts val="0"/>
              </a:spcAft>
              <a:buSzPts val="2000"/>
              <a:buChar char="○"/>
            </a:pPr>
            <a:r>
              <a:rPr b="1" lang="hr" sz="2000"/>
              <a:t>Du: “ Entschuldigung, wo war meine Oma heute Morgen?”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hr" sz="2000"/>
              <a:t>Der Passant antwortet :“ Sie war dort, wo  man Brot kauft.”</a:t>
            </a:r>
            <a:endParaRPr b="1" sz="20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hr" sz="2000"/>
              <a:t>Du: “ Aha in der Bäckerei.</a:t>
            </a:r>
            <a:r>
              <a:rPr lang="hr"/>
              <a:t>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Wenn du den richtigen Ort sagst, bekommst du eine Aufgabe zu lösen.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Wenn du die Aufgabe löst, sollst du wieder fragen und wieder eine Aufgabe lösen.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>
            <a:hlinkClick r:id="rId4"/>
          </p:cNvPr>
          <p:cNvSpPr/>
          <p:nvPr/>
        </p:nvSpPr>
        <p:spPr>
          <a:xfrm>
            <a:off x="235750" y="1243025"/>
            <a:ext cx="18324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>
            <a:hlinkClick r:id="rId5"/>
          </p:cNvPr>
          <p:cNvSpPr/>
          <p:nvPr/>
        </p:nvSpPr>
        <p:spPr>
          <a:xfrm>
            <a:off x="3729050" y="246450"/>
            <a:ext cx="1210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>
            <a:hlinkClick r:id="rId6"/>
          </p:cNvPr>
          <p:cNvSpPr/>
          <p:nvPr/>
        </p:nvSpPr>
        <p:spPr>
          <a:xfrm>
            <a:off x="6557975" y="1275150"/>
            <a:ext cx="8895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>
            <a:hlinkClick r:id="rId7"/>
          </p:cNvPr>
          <p:cNvSpPr/>
          <p:nvPr/>
        </p:nvSpPr>
        <p:spPr>
          <a:xfrm>
            <a:off x="5915025" y="128600"/>
            <a:ext cx="12858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>
            <a:hlinkClick r:id="rId8"/>
          </p:cNvPr>
          <p:cNvSpPr/>
          <p:nvPr/>
        </p:nvSpPr>
        <p:spPr>
          <a:xfrm>
            <a:off x="7951000" y="535775"/>
            <a:ext cx="6645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>
            <a:hlinkClick r:id="rId9"/>
          </p:cNvPr>
          <p:cNvSpPr/>
          <p:nvPr/>
        </p:nvSpPr>
        <p:spPr>
          <a:xfrm>
            <a:off x="3857625" y="2775350"/>
            <a:ext cx="9645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>
            <a:hlinkClick r:id="rId10"/>
          </p:cNvPr>
          <p:cNvSpPr/>
          <p:nvPr/>
        </p:nvSpPr>
        <p:spPr>
          <a:xfrm>
            <a:off x="5668575" y="3064800"/>
            <a:ext cx="964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>
            <a:hlinkClick r:id="rId11"/>
          </p:cNvPr>
          <p:cNvSpPr/>
          <p:nvPr/>
        </p:nvSpPr>
        <p:spPr>
          <a:xfrm>
            <a:off x="6836575" y="4714875"/>
            <a:ext cx="9645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>
            <a:hlinkClick r:id="rId12"/>
          </p:cNvPr>
          <p:cNvSpPr/>
          <p:nvPr/>
        </p:nvSpPr>
        <p:spPr>
          <a:xfrm>
            <a:off x="1393025" y="2968225"/>
            <a:ext cx="846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>
            <a:hlinkClick r:id="rId13"/>
          </p:cNvPr>
          <p:cNvSpPr/>
          <p:nvPr/>
        </p:nvSpPr>
        <p:spPr>
          <a:xfrm>
            <a:off x="7822400" y="3911200"/>
            <a:ext cx="750000" cy="2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>
            <a:hlinkClick r:id="rId14"/>
          </p:cNvPr>
          <p:cNvSpPr/>
          <p:nvPr/>
        </p:nvSpPr>
        <p:spPr>
          <a:xfrm>
            <a:off x="8293900" y="1435900"/>
            <a:ext cx="621600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ctrTitle"/>
          </p:nvPr>
        </p:nvSpPr>
        <p:spPr>
          <a:xfrm>
            <a:off x="555600" y="192875"/>
            <a:ext cx="7968000" cy="204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2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2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92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hr" sz="18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hr" sz="1800">
                <a:latin typeface="Lato"/>
                <a:ea typeface="Lato"/>
                <a:cs typeface="Lato"/>
                <a:sym typeface="Lato"/>
              </a:rPr>
              <a:t>. Hinweise: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990"/>
              <a:buNone/>
            </a:pPr>
            <a:r>
              <a:rPr lang="hr" sz="3020"/>
              <a:t>Wenn du alle drei Aufgaben richtig gelöst hast,   beantworte die Frage und </a:t>
            </a:r>
            <a:r>
              <a:rPr lang="hr" sz="3020"/>
              <a:t>rate mal den Code!</a:t>
            </a:r>
            <a:endParaRPr sz="1920"/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448425" y="3825475"/>
            <a:ext cx="6506100" cy="7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hr"/>
              <a:t>___  ___ ___              ____   ____  ___   ____  ____  ___  ___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135150" y="2796775"/>
            <a:ext cx="39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293150" y="271105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993100" y="2443175"/>
            <a:ext cx="36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Woher kommt meine Oma zu Hause?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7">
            <a:hlinkClick r:id="rId3"/>
          </p:cNvPr>
          <p:cNvSpPr/>
          <p:nvPr/>
        </p:nvSpPr>
        <p:spPr>
          <a:xfrm>
            <a:off x="6868725" y="3525450"/>
            <a:ext cx="15216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hr"/>
              <a:t>Wir haben aber den Schlüssel nicht gefunden.</a:t>
            </a:r>
            <a:endParaRPr/>
          </a:p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hr"/>
              <a:t>Wir waren in --- Bank, -- Restaurant und ---- Friseur, aber der Schlüssel war nicht da.  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425" y="1326400"/>
            <a:ext cx="2317274" cy="23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589350" y="428625"/>
            <a:ext cx="7072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3. Hinweise: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Der Schlüssel ist sicher in der Wohnung. 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Aber in welchem Raum?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2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Suche ihn mit mir, bitte!</a:t>
            </a:r>
            <a:endParaRPr sz="2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225" y="1613525"/>
            <a:ext cx="3132521" cy="316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375050" y="2121700"/>
            <a:ext cx="2657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Sag mir zuerst: 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Wohin gehst du?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Ich gehe </a:t>
            </a:r>
            <a:r>
              <a:rPr b="1" i="1" lang="hr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zuerst</a:t>
            </a:r>
            <a:r>
              <a:rPr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 ins Wohnzimmer, </a:t>
            </a:r>
            <a:r>
              <a:rPr b="1" i="1" lang="hr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dann</a:t>
            </a:r>
            <a:r>
              <a:rPr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gehe ich…., </a:t>
            </a:r>
            <a:r>
              <a:rPr b="1" i="1" lang="hr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danach</a:t>
            </a:r>
            <a:r>
              <a:rPr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gehe ich.., </a:t>
            </a:r>
            <a:r>
              <a:rPr b="1" i="1" lang="hr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zum Schluß</a:t>
            </a:r>
            <a:r>
              <a:rPr lang="hr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gehe ich...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 title="CD2_Track_036_KlasseA1_KB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4900" y="396717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192875" y="3879075"/>
            <a:ext cx="2582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latin typeface="Caveat"/>
                <a:ea typeface="Caveat"/>
                <a:cs typeface="Caveat"/>
                <a:sym typeface="Caveat"/>
              </a:rPr>
              <a:t>Hör, bitte und notiere: In welcher Reihenfolge zeigt Mia die Räume?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latin typeface="Caveat"/>
                <a:ea typeface="Caveat"/>
                <a:cs typeface="Caveat"/>
                <a:sym typeface="Caveat"/>
              </a:rPr>
              <a:t>Zuerst… Dann… Danach… Zum Schluß… 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latin typeface="Caveat"/>
                <a:ea typeface="Caveat"/>
                <a:cs typeface="Caveat"/>
                <a:sym typeface="Caveat"/>
              </a:rPr>
              <a:t>Da sind die richtigen Spuren.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06925" y="3836200"/>
            <a:ext cx="1249827" cy="126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>
            <a:hlinkClick r:id="rId7"/>
          </p:cNvPr>
          <p:cNvSpPr/>
          <p:nvPr/>
        </p:nvSpPr>
        <p:spPr>
          <a:xfrm>
            <a:off x="3686175" y="3621875"/>
            <a:ext cx="6108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>
            <a:hlinkClick r:id="rId8"/>
          </p:cNvPr>
          <p:cNvSpPr/>
          <p:nvPr/>
        </p:nvSpPr>
        <p:spPr>
          <a:xfrm>
            <a:off x="6557975" y="9858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>
            <a:hlinkClick r:id="rId9"/>
          </p:cNvPr>
          <p:cNvSpPr/>
          <p:nvPr/>
        </p:nvSpPr>
        <p:spPr>
          <a:xfrm>
            <a:off x="5036350" y="3086100"/>
            <a:ext cx="782100" cy="3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0">
            <a:hlinkClick r:id="rId10"/>
          </p:cNvPr>
          <p:cNvSpPr/>
          <p:nvPr/>
        </p:nvSpPr>
        <p:spPr>
          <a:xfrm>
            <a:off x="7190175" y="3203975"/>
            <a:ext cx="782100" cy="2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0">
            <a:hlinkClick r:id="rId11"/>
          </p:cNvPr>
          <p:cNvSpPr/>
          <p:nvPr/>
        </p:nvSpPr>
        <p:spPr>
          <a:xfrm>
            <a:off x="6450800" y="4618425"/>
            <a:ext cx="13074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5314850" y="4519050"/>
            <a:ext cx="14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latin typeface="Lato"/>
                <a:ea typeface="Lato"/>
                <a:cs typeface="Lato"/>
                <a:sym typeface="Lato"/>
              </a:rPr>
              <a:t>4. Hinweise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2432450" y="4605450"/>
            <a:ext cx="2882400" cy="227400"/>
          </a:xfrm>
          <a:prstGeom prst="leftArrow">
            <a:avLst>
              <a:gd fmla="val 33372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1007275" y="1296625"/>
            <a:ext cx="316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Schreibe  deiner Oma </a:t>
            </a:r>
            <a:r>
              <a:rPr lang="hr">
                <a:latin typeface="Lato"/>
                <a:ea typeface="Lato"/>
                <a:cs typeface="Lato"/>
                <a:sym typeface="Lato"/>
              </a:rPr>
              <a:t>eine kurze SMS!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722150" y="1296625"/>
            <a:ext cx="225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Hast du den Schlüssel?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407200" y="2003825"/>
            <a:ext cx="376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Soll sie noch um den Schlüssel Sorge machen?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5154225" y="2025250"/>
            <a:ext cx="19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Wo war der Schlüssel?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42900" y="139300"/>
            <a:ext cx="233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Lato"/>
                <a:ea typeface="Lato"/>
                <a:cs typeface="Lato"/>
                <a:sym typeface="Lato"/>
              </a:rPr>
              <a:t>5. Hinweise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