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9" r:id="rId4"/>
    <p:sldId id="261" r:id="rId5"/>
    <p:sldId id="265" r:id="rId6"/>
    <p:sldId id="263" r:id="rId7"/>
    <p:sldId id="266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1890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9A2ED-D409-4DB7-A7A7-79485DD2C491}" type="datetimeFigureOut">
              <a:rPr lang="sr-Latn-CS" smtClean="0"/>
              <a:t>5.11.2013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F81ECD-2AB7-4477-9685-183FFBF1BBA9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 smtClean="0"/>
              <a:t>1. pisana provjera znanja iz fizike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66800"/>
            <a:ext cx="8610600" cy="659352"/>
          </a:xfrm>
        </p:spPr>
        <p:txBody>
          <a:bodyPr numCol="2"/>
          <a:lstStyle/>
          <a:p>
            <a:r>
              <a:rPr lang="hr-HR" dirty="0" smtClean="0"/>
              <a:t>Grupa A</a:t>
            </a:r>
          </a:p>
          <a:p>
            <a:endParaRPr lang="hr-HR" dirty="0" smtClean="0"/>
          </a:p>
          <a:p>
            <a:r>
              <a:rPr lang="hr-HR" dirty="0" smtClean="0"/>
              <a:t>  Grupa </a:t>
            </a:r>
            <a:r>
              <a:rPr lang="hr-HR" dirty="0" smtClean="0"/>
              <a:t>B</a:t>
            </a:r>
          </a:p>
          <a:p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52400" y="1752600"/>
            <a:ext cx="8991600" cy="2743200"/>
          </a:xfrm>
        </p:spPr>
        <p:txBody>
          <a:bodyPr numCol="2">
            <a:normAutofit lnSpcReduction="10000"/>
          </a:bodyPr>
          <a:lstStyle/>
          <a:p>
            <a:pPr>
              <a:buNone/>
            </a:pPr>
            <a:r>
              <a:rPr lang="hr-HR" sz="24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Tijela koja poprimaju oblik posude u kojoj se nalaze jesu ____________ ili ________________.</a:t>
            </a:r>
          </a:p>
          <a:p>
            <a:pPr>
              <a:buNone/>
            </a:pPr>
            <a:endParaRPr lang="hr-HR" sz="2400" dirty="0" smtClean="0"/>
          </a:p>
          <a:p>
            <a:pPr>
              <a:buNone/>
            </a:pPr>
            <a:endParaRPr lang="hr-HR" sz="2400" dirty="0" smtClean="0"/>
          </a:p>
          <a:p>
            <a:pPr>
              <a:buNone/>
            </a:pPr>
            <a:endParaRPr lang="hr-H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r-HR" sz="24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Voda je tijelo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u ____________ agregacijskom stanju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. Zagrijavanjem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voda može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prijeći u _______________ agregacijsko stanje, a hlađenjem u ______________ agregacijsko stanje.</a:t>
            </a:r>
            <a:endParaRPr lang="hr-HR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2400" y="4800600"/>
            <a:ext cx="8305800" cy="1676400"/>
          </a:xfrm>
        </p:spPr>
        <p:txBody>
          <a:bodyPr numCol="2"/>
          <a:lstStyle/>
          <a:p>
            <a:pPr>
              <a:buNone/>
            </a:pPr>
            <a:r>
              <a:rPr lang="hr-HR" sz="2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Navedite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obilježja čvrstih tijela.</a:t>
            </a:r>
            <a:endParaRPr lang="hr-HR" sz="2400" dirty="0" smtClean="0"/>
          </a:p>
          <a:p>
            <a:pPr>
              <a:buNone/>
            </a:pPr>
            <a:endParaRPr lang="hr-H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r-H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r-HR" sz="2400" b="1" dirty="0" smtClean="0">
                <a:latin typeface="Times New Roman" pitchFamily="18" charset="0"/>
                <a:cs typeface="Times New Roman" pitchFamily="18" charset="0"/>
              </a:rPr>
              <a:t>     2.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Navedite obilježja plinova.</a:t>
            </a:r>
            <a:endParaRPr lang="hr-HR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14400"/>
            <a:ext cx="8915400" cy="1676400"/>
          </a:xfrm>
        </p:spPr>
        <p:txBody>
          <a:bodyPr numCol="2"/>
          <a:lstStyle/>
          <a:p>
            <a:r>
              <a:rPr lang="hr-HR" dirty="0" smtClean="0"/>
              <a:t>Grupa A</a:t>
            </a:r>
          </a:p>
          <a:p>
            <a:endParaRPr lang="hr-H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3. </a:t>
            </a:r>
            <a:r>
              <a:rPr lang="hr-HR" b="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Čime iskazujemo fizičku veličinu</a:t>
            </a:r>
            <a:r>
              <a:rPr lang="hr-HR" b="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?</a:t>
            </a:r>
          </a:p>
          <a:p>
            <a:r>
              <a:rPr lang="hr-HR" dirty="0" smtClean="0"/>
              <a:t>Grupa B</a:t>
            </a:r>
          </a:p>
          <a:p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hr-H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r-HR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Što je fizička veličina</a:t>
            </a:r>
            <a:r>
              <a:rPr lang="hr-HR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hr-HR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28600" y="3429000"/>
            <a:ext cx="6934200" cy="1219200"/>
          </a:xfrm>
        </p:spPr>
        <p:txBody>
          <a:bodyPr numCol="2">
            <a:normAutofit fontScale="32500" lnSpcReduction="20000"/>
          </a:bodyPr>
          <a:lstStyle/>
          <a:p>
            <a:pPr>
              <a:buNone/>
            </a:pPr>
            <a:r>
              <a:rPr lang="hr-HR" sz="74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hr-HR" sz="7400" dirty="0" smtClean="0">
                <a:latin typeface="Times New Roman" pitchFamily="18" charset="0"/>
                <a:cs typeface="Times New Roman" pitchFamily="18" charset="0"/>
              </a:rPr>
              <a:t>Što je ploština?</a:t>
            </a:r>
          </a:p>
          <a:p>
            <a:pPr>
              <a:buNone/>
            </a:pPr>
            <a:endParaRPr lang="hr-HR" sz="7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r-HR" sz="7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r-HR" sz="7400" b="1" dirty="0" smtClean="0">
                <a:latin typeface="Times New Roman" pitchFamily="18" charset="0"/>
                <a:cs typeface="Times New Roman" pitchFamily="18" charset="0"/>
              </a:rPr>
              <a:t>             4</a:t>
            </a:r>
            <a:r>
              <a:rPr lang="hr-HR" sz="7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hr-HR" sz="7400" dirty="0" smtClean="0">
                <a:latin typeface="Times New Roman" pitchFamily="18" charset="0"/>
                <a:cs typeface="Times New Roman" pitchFamily="18" charset="0"/>
              </a:rPr>
              <a:t> Što je obujam?</a:t>
            </a:r>
          </a:p>
          <a:p>
            <a:pPr>
              <a:buNone/>
            </a:pPr>
            <a:endParaRPr lang="hr-HR" sz="7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r-HR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8600" y="4724400"/>
            <a:ext cx="7620000" cy="1219200"/>
          </a:xfrm>
        </p:spPr>
        <p:txBody>
          <a:bodyPr numCol="2">
            <a:normAutofit lnSpcReduction="10000"/>
          </a:bodyPr>
          <a:lstStyle/>
          <a:p>
            <a:pPr>
              <a:buNone/>
            </a:pPr>
            <a:r>
              <a:rPr lang="hr-HR" sz="2400" b="1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Što je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masa?</a:t>
            </a:r>
          </a:p>
          <a:p>
            <a:pPr>
              <a:buNone/>
            </a:pPr>
            <a:endParaRPr lang="hr-H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r-H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r-HR" sz="2400" b="1" dirty="0" smtClean="0">
                <a:latin typeface="Times New Roman" pitchFamily="18" charset="0"/>
                <a:cs typeface="Times New Roman" pitchFamily="18" charset="0"/>
              </a:rPr>
              <a:t>         5</a:t>
            </a:r>
            <a:r>
              <a:rPr lang="hr-HR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Što je tromost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hr-H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r-HR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4040188" cy="659352"/>
          </a:xfrm>
        </p:spPr>
        <p:txBody>
          <a:bodyPr/>
          <a:lstStyle/>
          <a:p>
            <a:r>
              <a:rPr lang="hr-HR" dirty="0" smtClean="0"/>
              <a:t>Grupa A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838200"/>
            <a:ext cx="4041775" cy="654843"/>
          </a:xfrm>
        </p:spPr>
        <p:txBody>
          <a:bodyPr/>
          <a:lstStyle/>
          <a:p>
            <a:r>
              <a:rPr lang="hr-HR" dirty="0" smtClean="0"/>
              <a:t> Grupa B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52400" y="1676400"/>
            <a:ext cx="4344988" cy="4683920"/>
          </a:xfrm>
        </p:spPr>
        <p:txBody>
          <a:bodyPr/>
          <a:lstStyle/>
          <a:p>
            <a:pPr>
              <a:buNone/>
            </a:pPr>
            <a:r>
              <a:rPr lang="hr-HR" sz="2400" b="1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6. </a:t>
            </a:r>
            <a:r>
              <a:rPr lang="hr-HR" sz="2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Izmjerite izravno ploštinu lika na slici i opišite kako ste to učinili.</a:t>
            </a:r>
          </a:p>
          <a:p>
            <a:pPr>
              <a:buNone/>
            </a:pPr>
            <a:endParaRPr lang="hr-HR" sz="32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346575" cy="4683920"/>
          </a:xfrm>
        </p:spPr>
        <p:txBody>
          <a:bodyPr/>
          <a:lstStyle/>
          <a:p>
            <a:pPr>
              <a:buNone/>
            </a:pPr>
            <a:r>
              <a:rPr lang="hr-HR" sz="2400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Opišite kako možemo izmjeriti obujam tijela nepravilnog oblika.</a:t>
            </a:r>
          </a:p>
          <a:p>
            <a:pPr>
              <a:buNone/>
            </a:pPr>
            <a:endParaRPr lang="hr-HR" sz="2400" dirty="0" smtClean="0"/>
          </a:p>
          <a:p>
            <a:pPr>
              <a:buNone/>
            </a:pPr>
            <a:endParaRPr lang="hr-HR" sz="2400" dirty="0" smtClean="0"/>
          </a:p>
        </p:txBody>
      </p:sp>
      <p:pic>
        <p:nvPicPr>
          <p:cNvPr id="7" name="Content Placeholder 6" descr="ploština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740" y="2895600"/>
            <a:ext cx="4176680" cy="3124200"/>
          </a:xfrm>
          <a:prstGeom prst="rect">
            <a:avLst/>
          </a:prstGeom>
        </p:spPr>
      </p:pic>
      <p:pic>
        <p:nvPicPr>
          <p:cNvPr id="8" name="Content Placeholder 7" descr="obujam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0" y="3048000"/>
            <a:ext cx="2476499" cy="29717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52400" y="1066800"/>
            <a:ext cx="8839200" cy="2362200"/>
          </a:xfrm>
        </p:spPr>
        <p:txBody>
          <a:bodyPr numCol="2">
            <a:noAutofit/>
          </a:bodyPr>
          <a:lstStyle/>
          <a:p>
            <a:pPr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Grupa A</a:t>
            </a:r>
          </a:p>
          <a:p>
            <a:pPr>
              <a:buNone/>
            </a:pPr>
            <a:endParaRPr lang="hr-H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r-HR" sz="2400" b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Gustoću tvari iskazujemo količnikom _____________ i _____________ tijela.</a:t>
            </a:r>
          </a:p>
          <a:p>
            <a:pPr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  Grupa </a:t>
            </a: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B</a:t>
            </a: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endParaRPr lang="hr-H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r-HR" sz="2400" b="1" dirty="0" smtClean="0">
                <a:latin typeface="Times New Roman" pitchFamily="18" charset="0"/>
                <a:cs typeface="Times New Roman" pitchFamily="18" charset="0"/>
              </a:rPr>
              <a:t>  7</a:t>
            </a:r>
            <a:r>
              <a:rPr lang="hr-HR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Tvari se sastoje od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sićušnih  _____________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koje se gibaju, a između njih su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___________.</a:t>
            </a:r>
            <a:endParaRPr lang="hr-H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8600" y="4267200"/>
            <a:ext cx="8915400" cy="1905000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hr-HR" sz="24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hr-HR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Osnovna jedinica mase je _____________. </a:t>
            </a:r>
          </a:p>
          <a:p>
            <a:pPr>
              <a:buNone/>
            </a:pP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Masu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mjerimo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____________.</a:t>
            </a:r>
            <a:endParaRPr lang="hr-HR" sz="2400" dirty="0" smtClean="0"/>
          </a:p>
          <a:p>
            <a:pPr>
              <a:buNone/>
            </a:pPr>
            <a:endParaRPr lang="hr-HR" sz="2400" dirty="0" smtClean="0"/>
          </a:p>
          <a:p>
            <a:pPr>
              <a:buNone/>
            </a:pPr>
            <a:r>
              <a:rPr lang="hr-HR" sz="2400" b="1" dirty="0" smtClean="0">
                <a:latin typeface="Times New Roman" pitchFamily="18" charset="0"/>
                <a:cs typeface="Times New Roman" pitchFamily="18" charset="0"/>
              </a:rPr>
              <a:t> 8.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Gustoću označavamo s _____. Mjerna jedinica gustoće je  </a:t>
            </a:r>
          </a:p>
          <a:p>
            <a:pPr>
              <a:buNone/>
            </a:pP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   ______________________.</a:t>
            </a:r>
            <a:endParaRPr lang="hr-HR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52400" y="1066800"/>
            <a:ext cx="8763000" cy="2971800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Grupa A</a:t>
            </a:r>
          </a:p>
          <a:p>
            <a:pPr>
              <a:buNone/>
            </a:pPr>
            <a:endParaRPr lang="hr-HR" sz="1800" b="1" u="sng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buNone/>
            </a:pPr>
            <a:r>
              <a:rPr lang="hr-HR" sz="2400" b="1" u="sng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Zadatak 1:</a:t>
            </a:r>
            <a:endParaRPr lang="hr-HR" sz="2400" b="1" u="sng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buNone/>
            </a:pPr>
            <a:r>
              <a:rPr lang="hr-HR" sz="2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Kuglica ima masu 2,7 g i obujam 1</a:t>
            </a:r>
            <a:r>
              <a:rPr lang="hr-HR" sz="2400" dirty="0" smtClean="0"/>
              <a:t> </a:t>
            </a:r>
            <a:r>
              <a:rPr lang="hr-HR" sz="2400" dirty="0" smtClean="0"/>
              <a:t>cm </a:t>
            </a:r>
            <a:r>
              <a:rPr lang="hr-HR" sz="2400" baseline="30000" dirty="0" smtClean="0"/>
              <a:t>3 </a:t>
            </a:r>
            <a:r>
              <a:rPr lang="hr-HR" sz="2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Kolika je gustoća kuglice?</a:t>
            </a:r>
          </a:p>
          <a:p>
            <a:pPr>
              <a:buNone/>
            </a:pPr>
            <a:endParaRPr lang="hr-HR" sz="2400" b="1" u="sng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buNone/>
            </a:pPr>
            <a:r>
              <a:rPr lang="hr-HR" sz="2400" b="1" dirty="0" smtClean="0">
                <a:solidFill>
                  <a:schemeClr val="accent2">
                    <a:lumMod val="50000"/>
                  </a:schemeClr>
                </a:solidFill>
              </a:rPr>
              <a:t>Grupa B</a:t>
            </a:r>
          </a:p>
          <a:p>
            <a:pPr>
              <a:buNone/>
            </a:pPr>
            <a:endParaRPr lang="hr-HR" sz="1800" b="1" u="sng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buNone/>
            </a:pPr>
            <a:r>
              <a:rPr lang="hr-HR" sz="2400" b="1" u="sng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Zadatak </a:t>
            </a:r>
            <a:r>
              <a:rPr lang="hr-HR" sz="2400" b="1" u="sng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1:</a:t>
            </a:r>
          </a:p>
          <a:p>
            <a:pPr>
              <a:buNone/>
            </a:pPr>
            <a:r>
              <a:rPr lang="hr-HR" sz="2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U posudi je tekućina obujma 500 </a:t>
            </a:r>
            <a:r>
              <a:rPr lang="hr-HR" sz="2400" dirty="0" smtClean="0"/>
              <a:t>cm </a:t>
            </a:r>
            <a:r>
              <a:rPr lang="hr-HR" sz="2400" baseline="30000" dirty="0" smtClean="0"/>
              <a:t>3 </a:t>
            </a:r>
            <a:r>
              <a:rPr lang="hr-HR" sz="2400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 mase 500 g. Kolika je gustoća tekućine?</a:t>
            </a:r>
          </a:p>
          <a:p>
            <a:pPr>
              <a:buNone/>
            </a:pPr>
            <a:endParaRPr lang="hr-HR" sz="2400" b="1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2400" y="4114800"/>
            <a:ext cx="8763000" cy="2514600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hr-HR" sz="2400" b="1" u="sng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Zadatak 2:</a:t>
            </a:r>
          </a:p>
          <a:p>
            <a:pPr>
              <a:buNone/>
            </a:pP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   Akvarij je širok 30 cm,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 dugačak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1 m i dubok 40 cm.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         Kolika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je masa vode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u  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akvariju?</a:t>
            </a:r>
          </a:p>
          <a:p>
            <a:pPr>
              <a:buNone/>
            </a:pPr>
            <a:endParaRPr lang="hr-HR" sz="2400" b="1" dirty="0" smtClean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buNone/>
            </a:pPr>
            <a:r>
              <a:rPr lang="hr-HR" sz="2400" b="1" u="sng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Zadatak </a:t>
            </a:r>
            <a:r>
              <a:rPr lang="hr-HR" sz="2400" b="1" u="sng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2:</a:t>
            </a:r>
          </a:p>
          <a:p>
            <a:pPr>
              <a:buNone/>
            </a:pP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   Akvarij je širok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40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cm,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 dugačak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1 m i dubok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cm. Kolika je masa vode u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  akvariju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hr-HR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 smtClean="0"/>
              <a:t>Ispit je završio. </a:t>
            </a:r>
            <a:r>
              <a:rPr lang="hr-HR" dirty="0" smtClean="0">
                <a:sym typeface="Wingdings" pitchFamily="2" charset="2"/>
              </a:rPr>
              <a:t>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Odložite olovke.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170</TotalTime>
  <Words>301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1. pisana provjera znanja iz fizike</vt:lpstr>
      <vt:lpstr>Slide 2</vt:lpstr>
      <vt:lpstr>Slide 3</vt:lpstr>
      <vt:lpstr>Slide 4</vt:lpstr>
      <vt:lpstr>Slide 5</vt:lpstr>
      <vt:lpstr>Slide 6</vt:lpstr>
      <vt:lpstr>Slide 7</vt:lpstr>
      <vt:lpstr>Ispit je završio.  Odložite olovke.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pisana provjera znanja iz fizike</dc:title>
  <dc:creator/>
  <cp:lastModifiedBy>DiA</cp:lastModifiedBy>
  <cp:revision>20</cp:revision>
  <dcterms:created xsi:type="dcterms:W3CDTF">2006-08-16T00:00:00Z</dcterms:created>
  <dcterms:modified xsi:type="dcterms:W3CDTF">2013-11-05T10:49:26Z</dcterms:modified>
</cp:coreProperties>
</file>