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82" r:id="rId2"/>
    <p:sldId id="256" r:id="rId3"/>
    <p:sldId id="278" r:id="rId4"/>
    <p:sldId id="259" r:id="rId5"/>
    <p:sldId id="264" r:id="rId6"/>
    <p:sldId id="283" r:id="rId7"/>
    <p:sldId id="285" r:id="rId8"/>
    <p:sldId id="286" r:id="rId9"/>
    <p:sldId id="297" r:id="rId10"/>
    <p:sldId id="287" r:id="rId11"/>
    <p:sldId id="288" r:id="rId12"/>
    <p:sldId id="289" r:id="rId13"/>
    <p:sldId id="291" r:id="rId14"/>
    <p:sldId id="292" r:id="rId15"/>
    <p:sldId id="293" r:id="rId16"/>
    <p:sldId id="294" r:id="rId17"/>
    <p:sldId id="295" r:id="rId18"/>
    <p:sldId id="296" r:id="rId19"/>
    <p:sldId id="305" r:id="rId20"/>
    <p:sldId id="306" r:id="rId21"/>
    <p:sldId id="265" r:id="rId22"/>
    <p:sldId id="298" r:id="rId23"/>
    <p:sldId id="301" r:id="rId24"/>
    <p:sldId id="299" r:id="rId25"/>
    <p:sldId id="300" r:id="rId26"/>
    <p:sldId id="302" r:id="rId27"/>
    <p:sldId id="303" r:id="rId28"/>
    <p:sldId id="266" r:id="rId29"/>
    <p:sldId id="267" r:id="rId30"/>
    <p:sldId id="268" r:id="rId31"/>
    <p:sldId id="260" r:id="rId32"/>
    <p:sldId id="269" r:id="rId33"/>
    <p:sldId id="270" r:id="rId34"/>
    <p:sldId id="307" r:id="rId35"/>
    <p:sldId id="271" r:id="rId36"/>
    <p:sldId id="272" r:id="rId37"/>
    <p:sldId id="273" r:id="rId38"/>
    <p:sldId id="275" r:id="rId39"/>
    <p:sldId id="276" r:id="rId40"/>
    <p:sldId id="30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minka Viljevac" initials="JV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1F3CEF-DF61-43FE-B9F0-B72E8C1B2F37}" type="doc">
      <dgm:prSet loTypeId="urn:microsoft.com/office/officeart/2005/8/layout/target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6138D2EB-9D7A-4EEC-8BAC-E25FD7A05968}">
      <dgm:prSet/>
      <dgm:spPr/>
      <dgm:t>
        <a:bodyPr/>
        <a:lstStyle/>
        <a:p>
          <a:pPr rtl="0"/>
          <a:r>
            <a:rPr lang="hr-HR" dirty="0" smtClean="0"/>
            <a:t>ISPITI</a:t>
          </a:r>
          <a:endParaRPr lang="hr-HR" dirty="0"/>
        </a:p>
      </dgm:t>
    </dgm:pt>
    <dgm:pt modelId="{8B006DBA-34AB-49DA-A2F8-842CC8469A51}" type="parTrans" cxnId="{EB699FC2-8E82-4FA0-A3D4-EC12A13B5AFE}">
      <dgm:prSet/>
      <dgm:spPr/>
      <dgm:t>
        <a:bodyPr/>
        <a:lstStyle/>
        <a:p>
          <a:endParaRPr lang="hr-HR"/>
        </a:p>
      </dgm:t>
    </dgm:pt>
    <dgm:pt modelId="{2A614563-934E-4A9E-954C-FBB165587A99}" type="sibTrans" cxnId="{EB699FC2-8E82-4FA0-A3D4-EC12A13B5AFE}">
      <dgm:prSet/>
      <dgm:spPr/>
      <dgm:t>
        <a:bodyPr/>
        <a:lstStyle/>
        <a:p>
          <a:endParaRPr lang="hr-HR"/>
        </a:p>
      </dgm:t>
    </dgm:pt>
    <dgm:pt modelId="{C5AEF649-EE30-44C3-902B-1C6A76D0E8A2}">
      <dgm:prSet/>
      <dgm:spPr/>
      <dgm:t>
        <a:bodyPr/>
        <a:lstStyle/>
        <a:p>
          <a:pPr rtl="0"/>
          <a:r>
            <a:rPr lang="hr-HR" dirty="0" smtClean="0"/>
            <a:t>ISPITNI KATALOZI</a:t>
          </a:r>
          <a:endParaRPr lang="hr-HR" dirty="0"/>
        </a:p>
      </dgm:t>
    </dgm:pt>
    <dgm:pt modelId="{7F2D3FCA-FE2D-4EED-A96A-DF0896C34570}" type="parTrans" cxnId="{20B4AB9A-96A5-43D6-AD7C-F3EC419F72FD}">
      <dgm:prSet/>
      <dgm:spPr/>
      <dgm:t>
        <a:bodyPr/>
        <a:lstStyle/>
        <a:p>
          <a:endParaRPr lang="hr-HR"/>
        </a:p>
      </dgm:t>
    </dgm:pt>
    <dgm:pt modelId="{470D2457-ADA9-470B-9F67-D03A2254CB3E}" type="sibTrans" cxnId="{20B4AB9A-96A5-43D6-AD7C-F3EC419F72FD}">
      <dgm:prSet/>
      <dgm:spPr/>
      <dgm:t>
        <a:bodyPr/>
        <a:lstStyle/>
        <a:p>
          <a:endParaRPr lang="hr-HR"/>
        </a:p>
      </dgm:t>
    </dgm:pt>
    <dgm:pt modelId="{E416CFEE-5A95-4A67-9E2D-1C182BAAA6D9}">
      <dgm:prSet/>
      <dgm:spPr/>
      <dgm:t>
        <a:bodyPr/>
        <a:lstStyle/>
        <a:p>
          <a:pPr rtl="0"/>
          <a:r>
            <a:rPr lang="hr-HR" dirty="0" smtClean="0"/>
            <a:t>NASTAVNI PLAN I PROGRAM </a:t>
          </a:r>
          <a:endParaRPr lang="hr-HR" dirty="0"/>
        </a:p>
      </dgm:t>
    </dgm:pt>
    <dgm:pt modelId="{9DCBD413-506A-4E70-BAE9-8BE81E8FE087}" type="parTrans" cxnId="{E20B83FC-7F33-420A-8259-851F3A601621}">
      <dgm:prSet/>
      <dgm:spPr/>
      <dgm:t>
        <a:bodyPr/>
        <a:lstStyle/>
        <a:p>
          <a:endParaRPr lang="hr-HR"/>
        </a:p>
      </dgm:t>
    </dgm:pt>
    <dgm:pt modelId="{A6890219-3A2E-47B6-B005-EC4B99EFCBA7}" type="sibTrans" cxnId="{E20B83FC-7F33-420A-8259-851F3A601621}">
      <dgm:prSet/>
      <dgm:spPr/>
      <dgm:t>
        <a:bodyPr/>
        <a:lstStyle/>
        <a:p>
          <a:endParaRPr lang="hr-HR"/>
        </a:p>
      </dgm:t>
    </dgm:pt>
    <dgm:pt modelId="{2C761C64-2234-40E8-B622-4098F335B0E2}" type="pres">
      <dgm:prSet presAssocID="{0D1F3CEF-DF61-43FE-B9F0-B72E8C1B2F37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DDA39279-C8DC-4BD3-AA9F-C98B5706E7F5}" type="pres">
      <dgm:prSet presAssocID="{6138D2EB-9D7A-4EEC-8BAC-E25FD7A05968}" presName="circle1" presStyleLbl="lnNode1" presStyleIdx="0" presStyleCnt="3" custLinFactNeighborX="-66946" custLinFactNeighborY="-39947"/>
      <dgm:spPr>
        <a:solidFill>
          <a:srgbClr val="FF0000"/>
        </a:solidFill>
      </dgm:spPr>
    </dgm:pt>
    <dgm:pt modelId="{4D8744CC-9099-4057-B63C-445F4E0FCF53}" type="pres">
      <dgm:prSet presAssocID="{6138D2EB-9D7A-4EEC-8BAC-E25FD7A05968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141D29E-F88F-4DE1-9A6A-3F240943D0CE}" type="pres">
      <dgm:prSet presAssocID="{6138D2EB-9D7A-4EEC-8BAC-E25FD7A05968}" presName="line1" presStyleLbl="callout" presStyleIdx="0" presStyleCnt="6" custLinFactNeighborX="-3449" custLinFactNeighborY="-87689"/>
      <dgm:spPr/>
    </dgm:pt>
    <dgm:pt modelId="{90A4E49F-D687-4070-8662-5DB090FF0446}" type="pres">
      <dgm:prSet presAssocID="{6138D2EB-9D7A-4EEC-8BAC-E25FD7A05968}" presName="d1" presStyleLbl="callout" presStyleIdx="1" presStyleCnt="6" custScaleX="119984" custScaleY="89995" custLinFactNeighborX="-10222" custLinFactNeighborY="-6230"/>
      <dgm:spPr/>
    </dgm:pt>
    <dgm:pt modelId="{AAFD3E94-2D98-49C6-A99E-D1368B1595DB}" type="pres">
      <dgm:prSet presAssocID="{C5AEF649-EE30-44C3-902B-1C6A76D0E8A2}" presName="circle2" presStyleLbl="lnNode1" presStyleIdx="1" presStyleCnt="3" custLinFactNeighborX="-21202" custLinFactNeighborY="-13539"/>
      <dgm:spPr>
        <a:solidFill>
          <a:srgbClr val="FFFF00"/>
        </a:solidFill>
      </dgm:spPr>
    </dgm:pt>
    <dgm:pt modelId="{63C238E0-EC9A-4459-8507-8071EB5CA9AB}" type="pres">
      <dgm:prSet presAssocID="{C5AEF649-EE30-44C3-902B-1C6A76D0E8A2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2F6317D-15D0-48AC-A44D-9AFA2C5A56C5}" type="pres">
      <dgm:prSet presAssocID="{C5AEF649-EE30-44C3-902B-1C6A76D0E8A2}" presName="line2" presStyleLbl="callout" presStyleIdx="2" presStyleCnt="6"/>
      <dgm:spPr/>
    </dgm:pt>
    <dgm:pt modelId="{9BDA83E5-9384-493D-A320-8633363405DB}" type="pres">
      <dgm:prSet presAssocID="{C5AEF649-EE30-44C3-902B-1C6A76D0E8A2}" presName="d2" presStyleLbl="callout" presStyleIdx="3" presStyleCnt="6" custScaleX="119445" custScaleY="55547" custLinFactNeighborX="-10035" custLinFactNeighborY="-22625"/>
      <dgm:spPr/>
    </dgm:pt>
    <dgm:pt modelId="{27C151D7-D746-4F38-8F4D-43E4523180EF}" type="pres">
      <dgm:prSet presAssocID="{E416CFEE-5A95-4A67-9E2D-1C182BAAA6D9}" presName="circle3" presStyleLbl="lnNode1" presStyleIdx="2" presStyleCnt="3" custScaleX="147715" custScaleY="133333" custLinFactNeighborX="-5088" custLinFactNeighborY="-8863"/>
      <dgm:spPr>
        <a:solidFill>
          <a:srgbClr val="92D050"/>
        </a:solidFill>
      </dgm:spPr>
    </dgm:pt>
    <dgm:pt modelId="{34B1D10C-1CA6-4944-8037-98777878A2F5}" type="pres">
      <dgm:prSet presAssocID="{E416CFEE-5A95-4A67-9E2D-1C182BAAA6D9}" presName="text3" presStyleLbl="revTx" presStyleIdx="2" presStyleCnt="3" custLinFactY="66894" custLinFactNeighborX="6397" custLinFactNeighborY="100000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59D7EDA-1D39-421F-8CF6-0002AC0B38A5}" type="pres">
      <dgm:prSet presAssocID="{E416CFEE-5A95-4A67-9E2D-1C182BAAA6D9}" presName="line3" presStyleLbl="callout" presStyleIdx="4" presStyleCnt="6" custLinFactY="3036695" custLinFactNeighborX="-3449" custLinFactNeighborY="3100000"/>
      <dgm:spPr>
        <a:ln>
          <a:solidFill>
            <a:schemeClr val="bg1"/>
          </a:solidFill>
        </a:ln>
      </dgm:spPr>
      <dgm:t>
        <a:bodyPr/>
        <a:lstStyle/>
        <a:p>
          <a:endParaRPr lang="hr-HR"/>
        </a:p>
      </dgm:t>
    </dgm:pt>
    <dgm:pt modelId="{1DCD1964-94FB-40BF-9212-172EF852AC33}" type="pres">
      <dgm:prSet presAssocID="{E416CFEE-5A95-4A67-9E2D-1C182BAAA6D9}" presName="d3" presStyleLbl="callout" presStyleIdx="5" presStyleCnt="6" custFlipHor="1" custScaleX="212131" custScaleY="37291" custLinFactNeighborX="12214" custLinFactNeighborY="54472"/>
      <dgm:spPr/>
    </dgm:pt>
  </dgm:ptLst>
  <dgm:cxnLst>
    <dgm:cxn modelId="{59CC8E89-58D8-4A93-B0F3-CF2BE7173610}" type="presOf" srcId="{C5AEF649-EE30-44C3-902B-1C6A76D0E8A2}" destId="{63C238E0-EC9A-4459-8507-8071EB5CA9AB}" srcOrd="0" destOrd="0" presId="urn:microsoft.com/office/officeart/2005/8/layout/target1"/>
    <dgm:cxn modelId="{9DF73BE7-3876-4E38-A999-E85520175ECE}" type="presOf" srcId="{6138D2EB-9D7A-4EEC-8BAC-E25FD7A05968}" destId="{4D8744CC-9099-4057-B63C-445F4E0FCF53}" srcOrd="0" destOrd="0" presId="urn:microsoft.com/office/officeart/2005/8/layout/target1"/>
    <dgm:cxn modelId="{AD038531-5CF5-439E-B5D8-3F7CBA5C6F65}" type="presOf" srcId="{0D1F3CEF-DF61-43FE-B9F0-B72E8C1B2F37}" destId="{2C761C64-2234-40E8-B622-4098F335B0E2}" srcOrd="0" destOrd="0" presId="urn:microsoft.com/office/officeart/2005/8/layout/target1"/>
    <dgm:cxn modelId="{F0803A9F-10E6-4FE9-85BD-7E61059D3209}" type="presOf" srcId="{E416CFEE-5A95-4A67-9E2D-1C182BAAA6D9}" destId="{34B1D10C-1CA6-4944-8037-98777878A2F5}" srcOrd="0" destOrd="0" presId="urn:microsoft.com/office/officeart/2005/8/layout/target1"/>
    <dgm:cxn modelId="{E20B83FC-7F33-420A-8259-851F3A601621}" srcId="{0D1F3CEF-DF61-43FE-B9F0-B72E8C1B2F37}" destId="{E416CFEE-5A95-4A67-9E2D-1C182BAAA6D9}" srcOrd="2" destOrd="0" parTransId="{9DCBD413-506A-4E70-BAE9-8BE81E8FE087}" sibTransId="{A6890219-3A2E-47B6-B005-EC4B99EFCBA7}"/>
    <dgm:cxn modelId="{EB699FC2-8E82-4FA0-A3D4-EC12A13B5AFE}" srcId="{0D1F3CEF-DF61-43FE-B9F0-B72E8C1B2F37}" destId="{6138D2EB-9D7A-4EEC-8BAC-E25FD7A05968}" srcOrd="0" destOrd="0" parTransId="{8B006DBA-34AB-49DA-A2F8-842CC8469A51}" sibTransId="{2A614563-934E-4A9E-954C-FBB165587A99}"/>
    <dgm:cxn modelId="{20B4AB9A-96A5-43D6-AD7C-F3EC419F72FD}" srcId="{0D1F3CEF-DF61-43FE-B9F0-B72E8C1B2F37}" destId="{C5AEF649-EE30-44C3-902B-1C6A76D0E8A2}" srcOrd="1" destOrd="0" parTransId="{7F2D3FCA-FE2D-4EED-A96A-DF0896C34570}" sibTransId="{470D2457-ADA9-470B-9F67-D03A2254CB3E}"/>
    <dgm:cxn modelId="{F7E8CCDF-4FD4-46F9-BA5D-5E54B69F63E4}" type="presParOf" srcId="{2C761C64-2234-40E8-B622-4098F335B0E2}" destId="{DDA39279-C8DC-4BD3-AA9F-C98B5706E7F5}" srcOrd="0" destOrd="0" presId="urn:microsoft.com/office/officeart/2005/8/layout/target1"/>
    <dgm:cxn modelId="{58CEDC94-6352-412C-BDF6-2903C5CD81A6}" type="presParOf" srcId="{2C761C64-2234-40E8-B622-4098F335B0E2}" destId="{4D8744CC-9099-4057-B63C-445F4E0FCF53}" srcOrd="1" destOrd="0" presId="urn:microsoft.com/office/officeart/2005/8/layout/target1"/>
    <dgm:cxn modelId="{8162686D-5020-4BCC-A072-CFCDAF193072}" type="presParOf" srcId="{2C761C64-2234-40E8-B622-4098F335B0E2}" destId="{D141D29E-F88F-4DE1-9A6A-3F240943D0CE}" srcOrd="2" destOrd="0" presId="urn:microsoft.com/office/officeart/2005/8/layout/target1"/>
    <dgm:cxn modelId="{E4C781C8-1E4C-4018-A835-C11B0CA7650C}" type="presParOf" srcId="{2C761C64-2234-40E8-B622-4098F335B0E2}" destId="{90A4E49F-D687-4070-8662-5DB090FF0446}" srcOrd="3" destOrd="0" presId="urn:microsoft.com/office/officeart/2005/8/layout/target1"/>
    <dgm:cxn modelId="{B108790E-DD8A-4861-823A-7762834AA852}" type="presParOf" srcId="{2C761C64-2234-40E8-B622-4098F335B0E2}" destId="{AAFD3E94-2D98-49C6-A99E-D1368B1595DB}" srcOrd="4" destOrd="0" presId="urn:microsoft.com/office/officeart/2005/8/layout/target1"/>
    <dgm:cxn modelId="{0303A545-8F85-4D75-9E34-F5F357FC91DD}" type="presParOf" srcId="{2C761C64-2234-40E8-B622-4098F335B0E2}" destId="{63C238E0-EC9A-4459-8507-8071EB5CA9AB}" srcOrd="5" destOrd="0" presId="urn:microsoft.com/office/officeart/2005/8/layout/target1"/>
    <dgm:cxn modelId="{1A177BAA-5F77-4291-BEA0-4F87F06B7300}" type="presParOf" srcId="{2C761C64-2234-40E8-B622-4098F335B0E2}" destId="{E2F6317D-15D0-48AC-A44D-9AFA2C5A56C5}" srcOrd="6" destOrd="0" presId="urn:microsoft.com/office/officeart/2005/8/layout/target1"/>
    <dgm:cxn modelId="{98888F07-84F2-4A46-93A2-776BC6591361}" type="presParOf" srcId="{2C761C64-2234-40E8-B622-4098F335B0E2}" destId="{9BDA83E5-9384-493D-A320-8633363405DB}" srcOrd="7" destOrd="0" presId="urn:microsoft.com/office/officeart/2005/8/layout/target1"/>
    <dgm:cxn modelId="{9CDB34E9-832B-415E-B34B-05E02BE9DB24}" type="presParOf" srcId="{2C761C64-2234-40E8-B622-4098F335B0E2}" destId="{27C151D7-D746-4F38-8F4D-43E4523180EF}" srcOrd="8" destOrd="0" presId="urn:microsoft.com/office/officeart/2005/8/layout/target1"/>
    <dgm:cxn modelId="{E3858FC2-8106-4C00-87BA-1FAE473F861D}" type="presParOf" srcId="{2C761C64-2234-40E8-B622-4098F335B0E2}" destId="{34B1D10C-1CA6-4944-8037-98777878A2F5}" srcOrd="9" destOrd="0" presId="urn:microsoft.com/office/officeart/2005/8/layout/target1"/>
    <dgm:cxn modelId="{ACF70B5D-775A-4553-90D6-F36D2AC6A5B6}" type="presParOf" srcId="{2C761C64-2234-40E8-B622-4098F335B0E2}" destId="{059D7EDA-1D39-421F-8CF6-0002AC0B38A5}" srcOrd="10" destOrd="0" presId="urn:microsoft.com/office/officeart/2005/8/layout/target1"/>
    <dgm:cxn modelId="{DB56E17C-ACD0-4602-AA4E-0FEC83A5E76A}" type="presParOf" srcId="{2C761C64-2234-40E8-B622-4098F335B0E2}" destId="{1DCD1964-94FB-40BF-9212-172EF852AC33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151D7-D746-4F38-8F4D-43E4523180EF}">
      <dsp:nvSpPr>
        <dsp:cNvPr id="0" name=""/>
        <dsp:cNvSpPr/>
      </dsp:nvSpPr>
      <dsp:spPr>
        <a:xfrm>
          <a:off x="1365584" y="0"/>
          <a:ext cx="4783868" cy="4318096"/>
        </a:xfrm>
        <a:prstGeom prst="ellipse">
          <a:avLst/>
        </a:prstGeom>
        <a:solidFill>
          <a:srgbClr val="92D05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D3E94-2D98-49C6-A99E-D1368B1595DB}">
      <dsp:nvSpPr>
        <dsp:cNvPr id="0" name=""/>
        <dsp:cNvSpPr/>
      </dsp:nvSpPr>
      <dsp:spPr>
        <a:xfrm>
          <a:off x="2538737" y="1194280"/>
          <a:ext cx="1943148" cy="1943148"/>
        </a:xfrm>
        <a:prstGeom prst="ellipse">
          <a:avLst/>
        </a:prstGeom>
        <a:solidFill>
          <a:srgbClr val="FFFF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39279-C8DC-4BD3-AA9F-C98B5706E7F5}">
      <dsp:nvSpPr>
        <dsp:cNvPr id="0" name=""/>
        <dsp:cNvSpPr/>
      </dsp:nvSpPr>
      <dsp:spPr>
        <a:xfrm>
          <a:off x="3164819" y="1846336"/>
          <a:ext cx="647716" cy="647716"/>
        </a:xfrm>
        <a:prstGeom prst="ellipse">
          <a:avLst/>
        </a:prstGeom>
        <a:solidFill>
          <a:srgbClr val="FF0000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744CC-9099-4057-B63C-445F4E0FCF53}">
      <dsp:nvSpPr>
        <dsp:cNvPr id="0" name=""/>
        <dsp:cNvSpPr/>
      </dsp:nvSpPr>
      <dsp:spPr>
        <a:xfrm>
          <a:off x="6081351" y="-269878"/>
          <a:ext cx="1619290" cy="94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24130" bIns="2413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ISPITI</a:t>
          </a:r>
          <a:endParaRPr lang="hr-HR" sz="1900" kern="1200" dirty="0"/>
        </a:p>
      </dsp:txBody>
      <dsp:txXfrm>
        <a:off x="6081351" y="-269878"/>
        <a:ext cx="1619290" cy="944585"/>
      </dsp:txXfrm>
    </dsp:sp>
    <dsp:sp modelId="{D141D29E-F88F-4DE1-9A6A-3F240943D0CE}">
      <dsp:nvSpPr>
        <dsp:cNvPr id="0" name=""/>
        <dsp:cNvSpPr/>
      </dsp:nvSpPr>
      <dsp:spPr>
        <a:xfrm>
          <a:off x="5662566" y="170845"/>
          <a:ext cx="4048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4E49F-D687-4070-8662-5DB090FF0446}">
      <dsp:nvSpPr>
        <dsp:cNvPr id="0" name=""/>
        <dsp:cNvSpPr/>
      </dsp:nvSpPr>
      <dsp:spPr>
        <a:xfrm rot="5400000">
          <a:off x="3617814" y="125840"/>
          <a:ext cx="2003274" cy="210285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238E0-EC9A-4459-8507-8071EB5CA9AB}">
      <dsp:nvSpPr>
        <dsp:cNvPr id="0" name=""/>
        <dsp:cNvSpPr/>
      </dsp:nvSpPr>
      <dsp:spPr>
        <a:xfrm>
          <a:off x="6081351" y="674706"/>
          <a:ext cx="1619290" cy="94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24130" bIns="2413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ISPITNI KATALOZI</a:t>
          </a:r>
          <a:endParaRPr lang="hr-HR" sz="1900" kern="1200" dirty="0"/>
        </a:p>
      </dsp:txBody>
      <dsp:txXfrm>
        <a:off x="6081351" y="674706"/>
        <a:ext cx="1619290" cy="944585"/>
      </dsp:txXfrm>
    </dsp:sp>
    <dsp:sp modelId="{E2F6317D-15D0-48AC-A44D-9AFA2C5A56C5}">
      <dsp:nvSpPr>
        <dsp:cNvPr id="0" name=""/>
        <dsp:cNvSpPr/>
      </dsp:nvSpPr>
      <dsp:spPr>
        <a:xfrm>
          <a:off x="5676528" y="1146999"/>
          <a:ext cx="4048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DA83E5-9384-493D-A320-8633363405DB}">
      <dsp:nvSpPr>
        <dsp:cNvPr id="0" name=""/>
        <dsp:cNvSpPr/>
      </dsp:nvSpPr>
      <dsp:spPr>
        <a:xfrm rot="5400000">
          <a:off x="4419654" y="851774"/>
          <a:ext cx="963509" cy="1538947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1D10C-1CA6-4944-8037-98777878A2F5}">
      <dsp:nvSpPr>
        <dsp:cNvPr id="0" name=""/>
        <dsp:cNvSpPr/>
      </dsp:nvSpPr>
      <dsp:spPr>
        <a:xfrm>
          <a:off x="6184937" y="3195750"/>
          <a:ext cx="1619290" cy="9445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24130" bIns="2413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900" kern="1200" dirty="0" smtClean="0"/>
            <a:t>NASTAVNI PLAN I PROGRAM </a:t>
          </a:r>
          <a:endParaRPr lang="hr-HR" sz="1900" kern="1200" dirty="0"/>
        </a:p>
      </dsp:txBody>
      <dsp:txXfrm>
        <a:off x="6184937" y="3195750"/>
        <a:ext cx="1619290" cy="944585"/>
      </dsp:txXfrm>
    </dsp:sp>
    <dsp:sp modelId="{059D7EDA-1D39-421F-8CF6-0002AC0B38A5}">
      <dsp:nvSpPr>
        <dsp:cNvPr id="0" name=""/>
        <dsp:cNvSpPr/>
      </dsp:nvSpPr>
      <dsp:spPr>
        <a:xfrm>
          <a:off x="5662566" y="4300795"/>
          <a:ext cx="4048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D1964-94FB-40BF-9212-172EF852AC33}">
      <dsp:nvSpPr>
        <dsp:cNvPr id="0" name=""/>
        <dsp:cNvSpPr/>
      </dsp:nvSpPr>
      <dsp:spPr>
        <a:xfrm rot="16200000" flipH="1">
          <a:off x="5131047" y="2511552"/>
          <a:ext cx="462146" cy="174842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1CF1133-3259-4C45-BABA-5B62D9C6F78D}" type="datetimeFigureOut">
              <a:rPr lang="en-US" smtClean="0"/>
              <a:t>11/6/2017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vvo.hr/drzavnamatura/web/public/dokumenti" TargetMode="External"/><Relationship Id="rId2" Type="http://schemas.openxmlformats.org/officeDocument/2006/relationships/hyperlink" Target="http://www.ncvvo.hr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ncvvo.hr/drzavnamatura/web/public/katalozi1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11" Type="http://schemas.openxmlformats.org/officeDocument/2006/relationships/image" Target="../media/image21.jpeg"/><Relationship Id="rId5" Type="http://schemas.openxmlformats.org/officeDocument/2006/relationships/image" Target="../media/image7.png"/><Relationship Id="rId10" Type="http://schemas.openxmlformats.org/officeDocument/2006/relationships/image" Target="../media/image20.jpeg"/><Relationship Id="rId4" Type="http://schemas.openxmlformats.org/officeDocument/2006/relationships/image" Target="../media/image6.png"/><Relationship Id="rId9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pn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7.png"/><Relationship Id="rId10" Type="http://schemas.openxmlformats.org/officeDocument/2006/relationships/image" Target="../media/image26.jpeg"/><Relationship Id="rId4" Type="http://schemas.openxmlformats.org/officeDocument/2006/relationships/image" Target="../media/image6.png"/><Relationship Id="rId9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5.pn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7.png"/><Relationship Id="rId10" Type="http://schemas.openxmlformats.org/officeDocument/2006/relationships/image" Target="../media/image32.jpeg"/><Relationship Id="rId4" Type="http://schemas.openxmlformats.org/officeDocument/2006/relationships/image" Target="../media/image6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5.png"/><Relationship Id="rId7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g"/><Relationship Id="rId5" Type="http://schemas.openxmlformats.org/officeDocument/2006/relationships/image" Target="../media/image7.png"/><Relationship Id="rId10" Type="http://schemas.openxmlformats.org/officeDocument/2006/relationships/image" Target="../media/image41.jpeg"/><Relationship Id="rId4" Type="http://schemas.openxmlformats.org/officeDocument/2006/relationships/image" Target="../media/image6.png"/><Relationship Id="rId9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5.png"/><Relationship Id="rId7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7.png"/><Relationship Id="rId10" Type="http://schemas.openxmlformats.org/officeDocument/2006/relationships/image" Target="../media/image47.jpeg"/><Relationship Id="rId4" Type="http://schemas.openxmlformats.org/officeDocument/2006/relationships/image" Target="../media/image6.png"/><Relationship Id="rId9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5.png"/><Relationship Id="rId7" Type="http://schemas.openxmlformats.org/officeDocument/2006/relationships/image" Target="../media/image4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7.png"/><Relationship Id="rId10" Type="http://schemas.openxmlformats.org/officeDocument/2006/relationships/image" Target="../media/image52.jpeg"/><Relationship Id="rId4" Type="http://schemas.openxmlformats.org/officeDocument/2006/relationships/image" Target="../media/image6.png"/><Relationship Id="rId9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.png"/><Relationship Id="rId7" Type="http://schemas.openxmlformats.org/officeDocument/2006/relationships/image" Target="../media/image5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7.png"/><Relationship Id="rId10" Type="http://schemas.openxmlformats.org/officeDocument/2006/relationships/image" Target="../media/image56.jpeg"/><Relationship Id="rId4" Type="http://schemas.openxmlformats.org/officeDocument/2006/relationships/image" Target="../media/image6.png"/><Relationship Id="rId9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.png"/><Relationship Id="rId7" Type="http://schemas.openxmlformats.org/officeDocument/2006/relationships/image" Target="../media/image5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.png"/><Relationship Id="rId7" Type="http://schemas.openxmlformats.org/officeDocument/2006/relationships/image" Target="../media/image6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7.png"/><Relationship Id="rId10" Type="http://schemas.openxmlformats.org/officeDocument/2006/relationships/image" Target="../media/image65.jpeg"/><Relationship Id="rId4" Type="http://schemas.openxmlformats.org/officeDocument/2006/relationships/image" Target="../media/image6.png"/><Relationship Id="rId9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5.png"/><Relationship Id="rId7" Type="http://schemas.openxmlformats.org/officeDocument/2006/relationships/image" Target="../media/image6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2.jpg"/><Relationship Id="rId5" Type="http://schemas.openxmlformats.org/officeDocument/2006/relationships/image" Target="../media/image7.png"/><Relationship Id="rId10" Type="http://schemas.openxmlformats.org/officeDocument/2006/relationships/image" Target="../media/image71.jpg"/><Relationship Id="rId4" Type="http://schemas.openxmlformats.org/officeDocument/2006/relationships/image" Target="../media/image6.png"/><Relationship Id="rId9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5.png"/><Relationship Id="rId7" Type="http://schemas.openxmlformats.org/officeDocument/2006/relationships/image" Target="../media/image7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.png"/><Relationship Id="rId10" Type="http://schemas.openxmlformats.org/officeDocument/2006/relationships/image" Target="../media/image77.jpeg"/><Relationship Id="rId4" Type="http://schemas.openxmlformats.org/officeDocument/2006/relationships/image" Target="../media/image6.png"/><Relationship Id="rId9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5.png"/><Relationship Id="rId7" Type="http://schemas.openxmlformats.org/officeDocument/2006/relationships/image" Target="../media/image7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.png"/><Relationship Id="rId10" Type="http://schemas.openxmlformats.org/officeDocument/2006/relationships/image" Target="../media/image82.jpeg"/><Relationship Id="rId4" Type="http://schemas.openxmlformats.org/officeDocument/2006/relationships/image" Target="../media/image6.png"/><Relationship Id="rId9" Type="http://schemas.openxmlformats.org/officeDocument/2006/relationships/image" Target="../media/image8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25058" y="1521536"/>
            <a:ext cx="9700847" cy="2522925"/>
          </a:xfrm>
        </p:spPr>
        <p:txBody>
          <a:bodyPr>
            <a:normAutofit fontScale="90000"/>
          </a:bodyPr>
          <a:lstStyle/>
          <a:p>
            <a:pPr algn="ctr"/>
            <a:r>
              <a:rPr lang="hr-HR" sz="5300" dirty="0"/>
              <a:t>Prvi roditeljski </a:t>
            </a:r>
            <a:r>
              <a:rPr lang="hr-HR" sz="5300" dirty="0" smtClean="0"/>
              <a:t> sastanak </a:t>
            </a:r>
            <a:r>
              <a:rPr lang="hr-HR" sz="5300" dirty="0"/>
              <a:t/>
            </a:r>
            <a:br>
              <a:rPr lang="hr-HR" sz="5300" dirty="0"/>
            </a:br>
            <a:r>
              <a:rPr lang="hr-HR" sz="5300" dirty="0" smtClean="0"/>
              <a:t>u  </a:t>
            </a:r>
            <a:r>
              <a:rPr lang="hr-HR" sz="5300" dirty="0"/>
              <a:t>Gimnaziji </a:t>
            </a:r>
            <a:r>
              <a:rPr lang="hr-HR" sz="5300" dirty="0" smtClean="0"/>
              <a:t> Petra  Preradovića</a:t>
            </a:r>
            <a:r>
              <a:rPr lang="hr-HR" sz="5300" dirty="0"/>
              <a:t/>
            </a:r>
            <a:br>
              <a:rPr lang="hr-HR" sz="5300" dirty="0"/>
            </a:br>
            <a:r>
              <a:rPr lang="hr-HR" sz="5300" dirty="0"/>
              <a:t>      šk. god. 2017./2018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488831" y="4548553"/>
            <a:ext cx="10105292" cy="1101970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>
                <a:solidFill>
                  <a:schemeClr val="tx1"/>
                </a:solidFill>
              </a:rPr>
              <a:t>Ravnateljica: Jasminka </a:t>
            </a:r>
            <a:r>
              <a:rPr lang="hr-HR" dirty="0" err="1" smtClean="0">
                <a:solidFill>
                  <a:schemeClr val="tx1"/>
                </a:solidFill>
              </a:rPr>
              <a:t>Viljevac</a:t>
            </a:r>
            <a:r>
              <a:rPr lang="hr-HR" dirty="0" smtClean="0">
                <a:solidFill>
                  <a:schemeClr val="tx1"/>
                </a:solidFill>
              </a:rPr>
              <a:t>, prof. matematike i fizike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 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Virovitica, 14. 9. 2017.</a:t>
            </a: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295401" y="2133600"/>
            <a:ext cx="9599084" cy="3240088"/>
          </a:xfrm>
        </p:spPr>
        <p:txBody>
          <a:bodyPr/>
          <a:lstStyle/>
          <a:p>
            <a:pPr eaLnBrk="1" hangingPunct="1"/>
            <a:r>
              <a:rPr lang="hr-HR" altLang="sr-Latn-RS" i="1" dirty="0" smtClean="0">
                <a:hlinkClick r:id="rId2"/>
              </a:rPr>
              <a:t>Nacionalni centar</a:t>
            </a:r>
            <a:r>
              <a:rPr lang="hr-HR" altLang="sr-Latn-RS" i="1" dirty="0" smtClean="0"/>
              <a:t> </a:t>
            </a:r>
            <a:br>
              <a:rPr lang="hr-HR" altLang="sr-Latn-RS" i="1" dirty="0" smtClean="0"/>
            </a:br>
            <a:r>
              <a:rPr lang="hr-HR" altLang="sr-Latn-RS" i="1" dirty="0" smtClean="0">
                <a:hlinkClick r:id="rId2"/>
              </a:rPr>
              <a:t>za vanjsko vrednovanje obrazovanja</a:t>
            </a:r>
            <a:r>
              <a:rPr lang="hr-HR" altLang="sr-Latn-RS" dirty="0" smtClean="0"/>
              <a:t>  </a:t>
            </a:r>
          </a:p>
          <a:p>
            <a:pPr eaLnBrk="1" hangingPunct="1"/>
            <a:r>
              <a:rPr lang="hr-HR" altLang="sr-Latn-RS" b="1" dirty="0" smtClean="0">
                <a:hlinkClick r:id="rId3"/>
              </a:rPr>
              <a:t>Nastavni planovi i programi za gimnazije i strukovne škole</a:t>
            </a:r>
            <a:endParaRPr lang="hr-HR" altLang="sr-Latn-RS" b="1" dirty="0" smtClean="0"/>
          </a:p>
          <a:p>
            <a:pPr eaLnBrk="1" hangingPunct="1"/>
            <a:r>
              <a:rPr lang="hr-HR" altLang="sr-Latn-RS" b="1" dirty="0" smtClean="0">
                <a:hlinkClick r:id="rId4"/>
              </a:rPr>
              <a:t>Ispitni katalozi za državnu maturu</a:t>
            </a:r>
            <a:endParaRPr lang="hr-HR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147179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 idx="4294967295"/>
          </p:nvPr>
        </p:nvSpPr>
        <p:spPr>
          <a:xfrm>
            <a:off x="702733" y="1035050"/>
            <a:ext cx="10972800" cy="750888"/>
          </a:xfrm>
        </p:spPr>
        <p:txBody>
          <a:bodyPr/>
          <a:lstStyle/>
          <a:p>
            <a:pPr eaLnBrk="1" hangingPunct="1"/>
            <a:r>
              <a:rPr lang="hr-HR" altLang="sr-Latn-RS" smtClean="0">
                <a:solidFill>
                  <a:srgbClr val="000000"/>
                </a:solidFill>
              </a:rPr>
              <a:t>ŠTO ĆE SE ISPITIVATI?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</p:nvPr>
        </p:nvGraphicFramePr>
        <p:xfrm>
          <a:off x="1685944" y="1830744"/>
          <a:ext cx="9231005" cy="4318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58708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/>
              <a:t>NCVVO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9595" y="2384386"/>
            <a:ext cx="10322662" cy="2615878"/>
          </a:xfrm>
        </p:spPr>
        <p:txBody>
          <a:bodyPr/>
          <a:lstStyle/>
          <a:p>
            <a:pPr eaLnBrk="1" hangingPunct="1"/>
            <a:r>
              <a:rPr lang="hr-HR" altLang="sr-Latn-RS" dirty="0" smtClean="0"/>
              <a:t>Ispite provodi Nacionalni centar za vanjsko vrednovanje obrazovanja u suradnji sa školama. </a:t>
            </a:r>
          </a:p>
          <a:p>
            <a:pPr>
              <a:lnSpc>
                <a:spcPct val="80000"/>
              </a:lnSpc>
            </a:pPr>
            <a:r>
              <a:rPr lang="hr-HR" altLang="sr-Latn-RS" dirty="0"/>
              <a:t>Državna se matura sastoji od </a:t>
            </a:r>
            <a:r>
              <a:rPr lang="hr-HR" altLang="sr-Latn-RS" b="1" dirty="0"/>
              <a:t>obveznoga i izbornoga </a:t>
            </a:r>
            <a:r>
              <a:rPr lang="hr-HR" altLang="sr-Latn-RS" dirty="0"/>
              <a:t>dijela. </a:t>
            </a:r>
          </a:p>
          <a:p>
            <a:pPr>
              <a:lnSpc>
                <a:spcPct val="80000"/>
              </a:lnSpc>
            </a:pPr>
            <a:r>
              <a:rPr lang="hr-HR" altLang="sr-Latn-RS" dirty="0"/>
              <a:t>Obvezni se dio državne mature sastoji od ispita iz :  </a:t>
            </a:r>
            <a:r>
              <a:rPr lang="hr-HR" altLang="sr-Latn-RS" b="1" dirty="0"/>
              <a:t>hrvatskoga jezika, matematike i stranoga jezika</a:t>
            </a:r>
            <a:r>
              <a:rPr lang="hr-HR" altLang="sr-Latn-RS" b="1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hr-HR" altLang="sr-Latn-RS" dirty="0" smtClean="0"/>
              <a:t>Izborni predmet bilo koji predmet iz gimnazijskog programa </a:t>
            </a:r>
            <a:endParaRPr lang="hr-HR" altLang="sr-Latn-RS" dirty="0"/>
          </a:p>
          <a:p>
            <a:pPr eaLnBrk="1" hangingPunct="1"/>
            <a:endParaRPr lang="hr-HR" altLang="sr-Latn-RS" dirty="0" smtClean="0"/>
          </a:p>
          <a:p>
            <a:pPr eaLnBrk="1" hangingPunct="1"/>
            <a:endParaRPr lang="hr-HR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9366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44" y="860266"/>
            <a:ext cx="10079220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90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549275"/>
            <a:ext cx="11330517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8784167" y="3141663"/>
            <a:ext cx="1729317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r-HR" altLang="sr-Latn-RS"/>
              <a:t>6 izbornih </a:t>
            </a:r>
          </a:p>
          <a:p>
            <a:pPr eaLnBrk="1" hangingPunct="1">
              <a:spcBef>
                <a:spcPct val="50000"/>
              </a:spcBef>
            </a:pPr>
            <a:r>
              <a:rPr lang="hr-HR" altLang="sr-Latn-RS"/>
              <a:t>predmeta</a:t>
            </a:r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8784167" y="3429000"/>
            <a:ext cx="1631951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sr-Latn-RS" altLang="sr-Latn-RS"/>
          </a:p>
        </p:txBody>
      </p:sp>
    </p:spTree>
    <p:extLst>
      <p:ext uri="{BB962C8B-B14F-4D97-AF65-F5344CB8AC3E}">
        <p14:creationId xmlns:p14="http://schemas.microsoft.com/office/powerpoint/2010/main" val="413174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/>
              <a:t>Državna matura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2784" y="2205038"/>
            <a:ext cx="102616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sr-Latn-RS" sz="2800" smtClean="0"/>
              <a:t>Ispite kojima pristupa u sklopu obveznoga dijela državne mature pristupnik može polagati na jednoj od dviju razina i to: A – višoj razini i B – osnovnoj razini.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800" smtClean="0"/>
              <a:t>Iz izbornoga dijela državne mature pristupnik bira predmete koje će polagati, a u jednome roku može birati najviše šest izbornih predmeta. </a:t>
            </a:r>
          </a:p>
        </p:txBody>
      </p:sp>
    </p:spTree>
    <p:extLst>
      <p:ext uri="{BB962C8B-B14F-4D97-AF65-F5344CB8AC3E}">
        <p14:creationId xmlns:p14="http://schemas.microsoft.com/office/powerpoint/2010/main" val="4208851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/>
              <a:t>Državna matura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02784" y="2492375"/>
            <a:ext cx="10261600" cy="4038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hr-HR" altLang="sr-Latn-RS" sz="2800" dirty="0" smtClean="0"/>
              <a:t>Ispiti državne mature polažu se u ljetnome i jesenskome ispitnom roku. </a:t>
            </a:r>
          </a:p>
          <a:p>
            <a:pPr eaLnBrk="1" hangingPunct="1">
              <a:lnSpc>
                <a:spcPct val="90000"/>
              </a:lnSpc>
            </a:pPr>
            <a:r>
              <a:rPr lang="hr-HR" altLang="sr-Latn-RS" sz="2800" dirty="0" smtClean="0"/>
              <a:t>Učenici nakon položenih obveznih ispita dobivaju </a:t>
            </a:r>
            <a:r>
              <a:rPr lang="hr-HR" altLang="sr-Latn-RS" sz="2800" b="1" dirty="0" smtClean="0"/>
              <a:t>Svjedodžbu o položenoj državnoj maturi</a:t>
            </a:r>
            <a:r>
              <a:rPr lang="hr-HR" altLang="sr-Latn-RS" sz="2800" dirty="0" smtClean="0"/>
              <a:t>, a za položene ispite iz izbornog dijela </a:t>
            </a:r>
            <a:r>
              <a:rPr lang="hr-HR" altLang="sr-Latn-RS" sz="2800" b="1" dirty="0" smtClean="0"/>
              <a:t>Potvrdu o položenim ispitima državne mature </a:t>
            </a:r>
          </a:p>
        </p:txBody>
      </p:sp>
    </p:spTree>
    <p:extLst>
      <p:ext uri="{BB962C8B-B14F-4D97-AF65-F5344CB8AC3E}">
        <p14:creationId xmlns:p14="http://schemas.microsoft.com/office/powerpoint/2010/main" val="28538363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919" y="0"/>
            <a:ext cx="6242843" cy="668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704" y="0"/>
            <a:ext cx="645325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82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"/>
            <a:ext cx="1257300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188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640373" y="497069"/>
            <a:ext cx="1043035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r-HR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Osvrt </a:t>
            </a:r>
            <a:r>
              <a:rPr lang="hr-HR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upise 2016./17., ljetni rok</a:t>
            </a:r>
          </a:p>
          <a:p>
            <a:pPr algn="just">
              <a:spcAft>
                <a:spcPts val="0"/>
              </a:spcAft>
            </a:pPr>
            <a:endParaRPr lang="hr-H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Većina učenika upisala je svoj prvi izbor.</a:t>
            </a:r>
          </a:p>
          <a:p>
            <a:pPr algn="just"/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Upisali su Sveučilišta u Zagrebu, Osijeku, Rijeci, Splitu i Zadru.</a:t>
            </a:r>
          </a:p>
          <a:p>
            <a:pPr algn="just"/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studija, tu </a:t>
            </a:r>
            <a:r>
              <a:rPr lang="hr-HR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su: </a:t>
            </a:r>
          </a:p>
          <a:p>
            <a:pPr algn="just"/>
            <a:r>
              <a:rPr lang="hr-HR" dirty="0" smtClean="0"/>
              <a:t>Informacijski </a:t>
            </a:r>
            <a:r>
              <a:rPr lang="hr-HR" dirty="0"/>
              <a:t>sustavi i Poslovni sustavi (6 učenika), </a:t>
            </a:r>
            <a:endParaRPr lang="hr-HR" dirty="0" smtClean="0"/>
          </a:p>
          <a:p>
            <a:pPr algn="just"/>
            <a:r>
              <a:rPr lang="hr-HR" dirty="0" smtClean="0"/>
              <a:t>Elektrotehnika </a:t>
            </a:r>
            <a:r>
              <a:rPr lang="hr-HR" dirty="0"/>
              <a:t>i informacijska tehnologija i Računarstvo i Elektrotehnika (10 učenika), </a:t>
            </a:r>
            <a:endParaRPr lang="hr-HR" dirty="0" smtClean="0"/>
          </a:p>
          <a:p>
            <a:pPr algn="just"/>
            <a:r>
              <a:rPr lang="hr-HR" dirty="0" smtClean="0"/>
              <a:t>Medicina </a:t>
            </a:r>
            <a:r>
              <a:rPr lang="hr-HR" dirty="0"/>
              <a:t>(5 </a:t>
            </a:r>
            <a:r>
              <a:rPr lang="hr-HR" dirty="0" smtClean="0"/>
              <a:t>učenika</a:t>
            </a:r>
            <a:r>
              <a:rPr lang="hr-HR" dirty="0"/>
              <a:t>), Medicinsko laboratorijska </a:t>
            </a:r>
            <a:r>
              <a:rPr lang="hr-HR" dirty="0" smtClean="0"/>
              <a:t>dijagnostika, Fizioterapija, </a:t>
            </a:r>
          </a:p>
          <a:p>
            <a:pPr algn="just"/>
            <a:r>
              <a:rPr lang="hr-HR" dirty="0" smtClean="0"/>
              <a:t>Matematika </a:t>
            </a:r>
            <a:r>
              <a:rPr lang="hr-HR" dirty="0"/>
              <a:t>(6 učenika), </a:t>
            </a:r>
            <a:endParaRPr lang="hr-HR" dirty="0" smtClean="0"/>
          </a:p>
          <a:p>
            <a:pPr algn="just"/>
            <a:r>
              <a:rPr lang="hr-HR" dirty="0" smtClean="0"/>
              <a:t>Strojarstvo </a:t>
            </a:r>
            <a:r>
              <a:rPr lang="hr-HR" dirty="0"/>
              <a:t>(5 učenika), Građevinarstvo (4 učenika), </a:t>
            </a:r>
            <a:endParaRPr lang="hr-HR" dirty="0" smtClean="0"/>
          </a:p>
          <a:p>
            <a:pPr algn="just"/>
            <a:r>
              <a:rPr lang="hr-HR" dirty="0" smtClean="0"/>
              <a:t>Učiteljski </a:t>
            </a:r>
            <a:r>
              <a:rPr lang="hr-HR" dirty="0"/>
              <a:t>studij i predškolski odgoj (8 učenika), </a:t>
            </a:r>
            <a:endParaRPr lang="hr-HR" dirty="0" smtClean="0"/>
          </a:p>
          <a:p>
            <a:pPr algn="just"/>
            <a:r>
              <a:rPr lang="hr-HR" dirty="0" smtClean="0"/>
              <a:t>Glumačka </a:t>
            </a:r>
            <a:r>
              <a:rPr lang="hr-HR" dirty="0"/>
              <a:t>akademija (2 učenika), </a:t>
            </a:r>
            <a:endParaRPr lang="hr-HR" dirty="0" smtClean="0"/>
          </a:p>
          <a:p>
            <a:pPr algn="just"/>
            <a:r>
              <a:rPr lang="hr-HR" sz="1600" dirty="0" smtClean="0"/>
              <a:t>Hrvatski </a:t>
            </a:r>
            <a:r>
              <a:rPr lang="hr-HR" sz="1600" dirty="0"/>
              <a:t>jezik i književnost i Pedagogija, Njemački jezik i književnost, </a:t>
            </a:r>
            <a:r>
              <a:rPr lang="hr-HR" sz="1600" b="1" dirty="0"/>
              <a:t>Arhitektura i urbanizam</a:t>
            </a:r>
            <a:r>
              <a:rPr lang="hr-HR" sz="1600" dirty="0"/>
              <a:t>, Pravo, Poslovna ekonomija, Promet, Kroatistika, </a:t>
            </a:r>
            <a:r>
              <a:rPr lang="hr-HR" sz="1600" b="1" dirty="0"/>
              <a:t>Engleski jezik i književnost i Njemački jezik </a:t>
            </a:r>
            <a:r>
              <a:rPr lang="hr-HR" sz="1600" dirty="0"/>
              <a:t>i književnost, Hrvatski jezik i književnost, Japanski jezik i kultura i Povijest, Upravni studij, Poslovna ekonomija: Financije i računovodstvo, Poduzetništvo, Menadžment, Marketing, Međunarodno poslovanje; Engleski jezik i književnost, Filozofija, Anglistika, Francuski jezik i književnost, Španjolski jezik i književnost, Njemački jezik i književnost, Kemija i inženjerstvo materijala, Politologija, Vojno vođenje i upravljanje, Aeronautika - modul vojni pilot, Farmacija, Antropologija, Germanistika, Informacijske znanosti, Povijest, Sociologija, Geodezija i </a:t>
            </a:r>
            <a:r>
              <a:rPr lang="hr-HR" sz="1600" dirty="0" err="1"/>
              <a:t>geoinformatika</a:t>
            </a:r>
            <a:r>
              <a:rPr lang="hr-HR" sz="1600" dirty="0"/>
              <a:t>, Grafička tehnologija, Nutricionizam, Fizika, Geologija, Menadžment.</a:t>
            </a:r>
          </a:p>
          <a:p>
            <a:pPr algn="just"/>
            <a:r>
              <a:rPr lang="hr-HR" sz="1600" dirty="0" smtClean="0"/>
              <a:t> 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FC97B8-8A9B-48F7-9813-082428D98C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A65C39F-601F-4AFF-93EB-C8952A97EE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708792D-4A79-4B76-9CE6-EB1A5696CC82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83781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774915" y="821409"/>
            <a:ext cx="106783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hr-HR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hr-HR" sz="2800" b="1" dirty="0"/>
              <a:t>Jedan dio učenika je među 3 posto najboljih u Republici Hrvatskoj po rezultatima državne mature i po rang listama upisa na fakultete.</a:t>
            </a:r>
          </a:p>
          <a:p>
            <a:endParaRPr lang="hr-HR" sz="2800" b="1" dirty="0"/>
          </a:p>
          <a:p>
            <a:r>
              <a:rPr lang="hr-HR" sz="2800" b="1" dirty="0"/>
              <a:t>Učenica Lucija </a:t>
            </a:r>
            <a:r>
              <a:rPr lang="hr-HR" sz="2800" b="1" dirty="0" err="1"/>
              <a:t>Relić</a:t>
            </a:r>
            <a:r>
              <a:rPr lang="hr-HR" sz="2800" b="1" dirty="0"/>
              <a:t>, 4.d, je među 20 najboljih u državi po riješenosti ispita (Fizika 100%, Matematika 99</a:t>
            </a:r>
            <a:r>
              <a:rPr lang="hr-HR" sz="2800" b="1" dirty="0" smtClean="0"/>
              <a:t>%, svečani </a:t>
            </a:r>
            <a:r>
              <a:rPr lang="hr-HR" sz="2800" b="1" dirty="0"/>
              <a:t>prijem kod </a:t>
            </a:r>
            <a:r>
              <a:rPr lang="hr-HR" sz="2800" b="1" dirty="0" smtClean="0"/>
              <a:t>ministrice) 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10011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02B86D1-2ED3-4635-9780-26FAA21350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sr-Latn-RS" dirty="0"/>
              <a:t>Rad s </a:t>
            </a:r>
            <a:r>
              <a:rPr lang="hr-HR" altLang="sr-Latn-RS" dirty="0" err="1"/>
              <a:t>učenicma</a:t>
            </a:r>
            <a:endParaRPr lang="hr-HR" altLang="sr-Latn-RS" dirty="0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0FB4BAD0-D89B-4D4A-B730-CC82D68561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r-HR" altLang="sr-Latn-RS" dirty="0"/>
              <a:t>Redovna nastava u petodnevnom radnom tjednu sa sedam nastavnih sati</a:t>
            </a:r>
          </a:p>
          <a:p>
            <a:r>
              <a:rPr lang="hr-HR" altLang="sr-Latn-RS" dirty="0"/>
              <a:t>Izborna nastava u općoj gimnaziji</a:t>
            </a:r>
          </a:p>
          <a:p>
            <a:r>
              <a:rPr lang="hr-HR" altLang="sr-Latn-RS" dirty="0"/>
              <a:t>Fakultativna nastava poslije redovne (</a:t>
            </a:r>
            <a:r>
              <a:rPr lang="hr-HR" altLang="sr-Latn-RS" dirty="0" smtClean="0"/>
              <a:t>sedmi, </a:t>
            </a:r>
            <a:r>
              <a:rPr lang="hr-HR" altLang="sr-Latn-RS" dirty="0"/>
              <a:t>osmi </a:t>
            </a:r>
            <a:r>
              <a:rPr lang="hr-HR" altLang="sr-Latn-RS" dirty="0" smtClean="0"/>
              <a:t>i deveti sat</a:t>
            </a:r>
            <a:r>
              <a:rPr lang="hr-HR" altLang="sr-Latn-RS" dirty="0"/>
              <a:t>)</a:t>
            </a:r>
          </a:p>
          <a:p>
            <a:r>
              <a:rPr lang="hr-HR" altLang="sr-Latn-RS" dirty="0"/>
              <a:t>Izvannastavne aktivnosti</a:t>
            </a:r>
          </a:p>
          <a:p>
            <a:r>
              <a:rPr lang="hr-HR" altLang="sr-Latn-RS" dirty="0" err="1"/>
              <a:t>Izvanučionične</a:t>
            </a:r>
            <a:r>
              <a:rPr lang="hr-HR" altLang="sr-Latn-RS" dirty="0"/>
              <a:t> </a:t>
            </a:r>
            <a:r>
              <a:rPr lang="hr-HR" altLang="sr-Latn-RS" dirty="0" err="1"/>
              <a:t>nastve</a:t>
            </a:r>
            <a:endParaRPr lang="hr-HR" altLang="sr-Latn-RS" dirty="0"/>
          </a:p>
          <a:p>
            <a:r>
              <a:rPr lang="hr-HR" altLang="sr-Latn-RS" dirty="0"/>
              <a:t>Projekti</a:t>
            </a:r>
          </a:p>
        </p:txBody>
      </p:sp>
    </p:spTree>
    <p:extLst>
      <p:ext uri="{BB962C8B-B14F-4D97-AF65-F5344CB8AC3E}">
        <p14:creationId xmlns:p14="http://schemas.microsoft.com/office/powerpoint/2010/main" val="40611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Fakultativne nastave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hr-HR" b="1" dirty="0" smtClean="0"/>
              <a:t>Talijanski jezik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b="1" dirty="0" smtClean="0"/>
              <a:t>Likovna umjetnost</a:t>
            </a:r>
          </a:p>
          <a:p>
            <a:pPr marL="457200" lvl="0" indent="-457200">
              <a:buFont typeface="+mj-lt"/>
              <a:buAutoNum type="arabicPeriod"/>
            </a:pPr>
            <a:r>
              <a:rPr lang="hr-HR" b="1" dirty="0" smtClean="0"/>
              <a:t>Geografija </a:t>
            </a:r>
            <a:r>
              <a:rPr lang="hr-HR" b="1" dirty="0"/>
              <a:t>rizika i klimatske promjene</a:t>
            </a:r>
            <a:endParaRPr lang="hr-HR" dirty="0"/>
          </a:p>
          <a:p>
            <a:pPr marL="457200" lvl="0" indent="-457200">
              <a:buFont typeface="+mj-lt"/>
              <a:buAutoNum type="arabicPeriod"/>
            </a:pPr>
            <a:r>
              <a:rPr lang="hr-HR" b="1" dirty="0"/>
              <a:t>Linearna funkcija i vektori u eksperimentima</a:t>
            </a:r>
            <a:endParaRPr lang="hr-HR" dirty="0"/>
          </a:p>
          <a:p>
            <a:pPr marL="457200" lvl="0" indent="-457200">
              <a:buFont typeface="+mj-lt"/>
              <a:buAutoNum type="arabicPeriod"/>
            </a:pPr>
            <a:r>
              <a:rPr lang="hr-HR" b="1" dirty="0"/>
              <a:t>Funkcije u prirodoslovlju</a:t>
            </a:r>
            <a:endParaRPr lang="hr-HR" dirty="0"/>
          </a:p>
          <a:p>
            <a:pPr marL="457200" lvl="0" indent="-457200">
              <a:buFont typeface="+mj-lt"/>
              <a:buAutoNum type="arabicPeriod"/>
            </a:pPr>
            <a:r>
              <a:rPr lang="hr-HR" b="1" dirty="0"/>
              <a:t>Biološki sustavi i matematika</a:t>
            </a:r>
            <a:endParaRPr lang="hr-HR" dirty="0"/>
          </a:p>
          <a:p>
            <a:pPr marL="457200" lvl="0" indent="-457200">
              <a:buFont typeface="+mj-lt"/>
              <a:buAutoNum type="arabicPeriod"/>
            </a:pPr>
            <a:r>
              <a:rPr lang="hr-HR" b="1" dirty="0"/>
              <a:t>Biologija s kemijom u životnim procesima</a:t>
            </a:r>
            <a:endParaRPr lang="hr-HR" dirty="0"/>
          </a:p>
          <a:p>
            <a:pPr marL="457200" lvl="0" indent="-457200">
              <a:buFont typeface="+mj-lt"/>
              <a:buAutoNum type="arabicPeriod"/>
            </a:pPr>
            <a:r>
              <a:rPr lang="hr-HR" b="1" dirty="0"/>
              <a:t>Fizikalna kemija</a:t>
            </a:r>
            <a:endParaRPr lang="hr-HR" dirty="0"/>
          </a:p>
          <a:p>
            <a:pPr marL="457200" lvl="0" indent="-457200">
              <a:buFont typeface="+mj-lt"/>
              <a:buAutoNum type="arabicPeriod"/>
            </a:pPr>
            <a:r>
              <a:rPr lang="hr-HR" b="1" dirty="0"/>
              <a:t>Fizikalni eksperimenti</a:t>
            </a:r>
            <a:endParaRPr lang="hr-HR" dirty="0"/>
          </a:p>
          <a:p>
            <a:pPr marL="457200" lvl="0" indent="-457200">
              <a:buFont typeface="+mj-lt"/>
              <a:buAutoNum type="arabicPeriod"/>
            </a:pPr>
            <a:r>
              <a:rPr lang="hr-HR" b="1" dirty="0"/>
              <a:t>Informatika u multimediji i dizajnu 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2625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Zajedno kroz prirodoslovlje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 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gimnazija-ppreradovica-vt.skole.hr/upload/gimnazija-ppreradovica-vt/images/static3/2197/Image/output_PZFblm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5" y="252283"/>
            <a:ext cx="3541302" cy="499154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otografija Gimnazija Petra Preradovića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07" y="173357"/>
            <a:ext cx="2083325" cy="156249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Fotografija Gimnazija Petra Preradovića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037" y="618054"/>
            <a:ext cx="2758829" cy="166710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Fotografija Gimnazija Petra Preradovića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963" y="3075730"/>
            <a:ext cx="3159880" cy="177743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Fotografija Gimnazija Petra Preradovića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196" y="2026508"/>
            <a:ext cx="4362238" cy="327167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otografija Gimnazija Petra Preradovića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72" y="173357"/>
            <a:ext cx="2083325" cy="156249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98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Izvanučionične</a:t>
            </a:r>
            <a:r>
              <a:rPr lang="hr-HR" dirty="0" smtClean="0"/>
              <a:t> i terenske nastave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98025" y="1843270"/>
            <a:ext cx="10972800" cy="4036669"/>
          </a:xfrm>
        </p:spPr>
        <p:txBody>
          <a:bodyPr/>
          <a:lstStyle/>
          <a:p>
            <a:r>
              <a:rPr lang="hr-HR" b="1" dirty="0" smtClean="0"/>
              <a:t>29. rujna svi učenici prvih razreda </a:t>
            </a:r>
            <a:r>
              <a:rPr lang="hr-HR" dirty="0" smtClean="0"/>
              <a:t>odlaze na cjelodnevnu terensku nastavu u Park prirode Papuk (oko 80 kuna)</a:t>
            </a:r>
          </a:p>
          <a:p>
            <a:r>
              <a:rPr lang="hr-HR" b="1" dirty="0" smtClean="0"/>
              <a:t>11. 11. (subota)</a:t>
            </a:r>
            <a:r>
              <a:rPr lang="hr-HR" dirty="0" smtClean="0"/>
              <a:t> organiziramo odlazak na </a:t>
            </a:r>
            <a:r>
              <a:rPr lang="hr-HR" b="1" dirty="0" err="1" smtClean="0"/>
              <a:t>Interliber</a:t>
            </a:r>
            <a:r>
              <a:rPr lang="hr-HR" dirty="0" smtClean="0"/>
              <a:t> i posjet </a:t>
            </a:r>
            <a:r>
              <a:rPr lang="hr-HR" b="1" dirty="0" smtClean="0"/>
              <a:t>Muzeju suvremene umjetnosti</a:t>
            </a:r>
            <a:r>
              <a:rPr lang="hr-HR" dirty="0" smtClean="0"/>
              <a:t> (oko 110 kn)</a:t>
            </a:r>
          </a:p>
          <a:p>
            <a:r>
              <a:rPr lang="hr-HR" dirty="0" smtClean="0"/>
              <a:t>Ostale projektne i </a:t>
            </a:r>
            <a:r>
              <a:rPr lang="hr-HR" dirty="0" err="1" smtClean="0"/>
              <a:t>izvanučionične</a:t>
            </a:r>
            <a:r>
              <a:rPr lang="hr-HR" dirty="0" smtClean="0"/>
              <a:t> nastave  učenici dogovaraju s nastavnicima koji će ih organizirati, napraviti plan i program rada, zadaće za učenike i predložiti Nastavničkom vijeću i Školskom odboru u </a:t>
            </a:r>
            <a:r>
              <a:rPr lang="hr-HR" b="1" dirty="0" smtClean="0"/>
              <a:t>Kurikulumu</a:t>
            </a:r>
            <a:r>
              <a:rPr lang="hr-HR" dirty="0" smtClean="0"/>
              <a:t> škole i </a:t>
            </a:r>
            <a:r>
              <a:rPr lang="hr-HR" b="1" dirty="0" smtClean="0"/>
              <a:t>GPP 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134247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Izvanučioničke</a:t>
            </a:r>
            <a:r>
              <a:rPr kumimoji="0" lang="hr-HR" altLang="sr-Latn-RS" sz="2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nastave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 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Fotografija Gimnazija Petra Preradovića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762" y="268869"/>
            <a:ext cx="3100923" cy="232569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otografija Gimnazija Petra Preradovića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7" b="13302"/>
          <a:stretch/>
        </p:blipFill>
        <p:spPr bwMode="auto">
          <a:xfrm>
            <a:off x="221900" y="3027845"/>
            <a:ext cx="4002894" cy="184667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otografija Gimnazija Petra Preradovića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315" y="268870"/>
            <a:ext cx="4234249" cy="317568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Fotografija Gimnazija Petra Preradovića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78" y="268870"/>
            <a:ext cx="3784456" cy="251482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45" y="3027845"/>
            <a:ext cx="2917375" cy="193874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180" name="Picture 12" descr="Fotografija Gimnazija Petra Preradovića.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0"/>
          <a:stretch/>
        </p:blipFill>
        <p:spPr bwMode="auto">
          <a:xfrm>
            <a:off x="4553906" y="3654678"/>
            <a:ext cx="4104927" cy="168905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26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Projekti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e – Škola</a:t>
            </a:r>
          </a:p>
          <a:p>
            <a:r>
              <a:rPr lang="hr-HR" dirty="0" smtClean="0"/>
              <a:t>Darujmo vrijeme za dobra djela</a:t>
            </a:r>
          </a:p>
          <a:p>
            <a:r>
              <a:rPr lang="hr-HR" dirty="0" smtClean="0"/>
              <a:t>Eko škola</a:t>
            </a:r>
          </a:p>
          <a:p>
            <a:r>
              <a:rPr lang="hr-HR" dirty="0" err="1" smtClean="0"/>
              <a:t>Pasch</a:t>
            </a:r>
            <a:r>
              <a:rPr lang="hr-HR" dirty="0" smtClean="0"/>
              <a:t> inicijativa</a:t>
            </a:r>
          </a:p>
          <a:p>
            <a:r>
              <a:rPr lang="hr-HR" dirty="0" smtClean="0"/>
              <a:t>Budi </a:t>
            </a:r>
            <a:r>
              <a:rPr lang="hr-HR" dirty="0" err="1" smtClean="0"/>
              <a:t>Stempatičan</a:t>
            </a:r>
            <a:endParaRPr lang="hr-HR" dirty="0" smtClean="0"/>
          </a:p>
          <a:p>
            <a:r>
              <a:rPr lang="hr-HR" dirty="0" smtClean="0"/>
              <a:t>Projekti energetske učinkovitosti </a:t>
            </a:r>
          </a:p>
          <a:p>
            <a:r>
              <a:rPr lang="hr-HR" dirty="0" smtClean="0"/>
              <a:t>Projekti osnivača Virovitičko-podravske županije</a:t>
            </a:r>
          </a:p>
          <a:p>
            <a:r>
              <a:rPr lang="hr-HR" dirty="0" smtClean="0"/>
              <a:t>Projekti škole</a:t>
            </a:r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7116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Školski projekti</a:t>
            </a:r>
            <a:endParaRPr lang="hr-HR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76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Tjedan darovitih učenika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 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otografija Gimnazija Petra Preradovića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619" y="2412881"/>
            <a:ext cx="1956991" cy="2795702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cv.hr/wp-content/uploads/2017/03/IMG_0251-Custo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675" y="225215"/>
            <a:ext cx="2802462" cy="1869242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grafija Gimnazija Petra Preradovića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62" y="3967308"/>
            <a:ext cx="2006994" cy="1337583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otografija Gimnazija Petra Preradovića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566" y="2463395"/>
            <a:ext cx="4149980" cy="2768815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tografija Gimnazija Petra Preradovića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443"/>
            <a:ext cx="2791996" cy="1862785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otografija Gimnazija Petra Preradovića.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501" y="172638"/>
            <a:ext cx="2557416" cy="1918062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otografija Gimnazija Petra Preradovića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636" y="2463395"/>
            <a:ext cx="2263857" cy="1273419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tografija Gimnazija Petra Preradovića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9" r="16516" b="15676"/>
          <a:stretch/>
        </p:blipFill>
        <p:spPr bwMode="auto">
          <a:xfrm>
            <a:off x="296351" y="3340681"/>
            <a:ext cx="2085777" cy="1733146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78" y="302344"/>
            <a:ext cx="1973992" cy="263198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1042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Dan škole u prirodi – šk. god. 2016./2017.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 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Fotografija Gimnazija Petra Preradović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506" y="188716"/>
            <a:ext cx="3728505" cy="209728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Fotografija Gimnazija Petra Preradovića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67" y="2748477"/>
            <a:ext cx="3610868" cy="240912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Fotografija Gimnazija Petra Preradovića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85" y="3126259"/>
            <a:ext cx="3023499" cy="201724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Fotografija Gimnazija Petra Preradovića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15" y="175411"/>
            <a:ext cx="4521083" cy="318562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Fotografija Gimnazija Petra Preradovića.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9" b="-3115"/>
          <a:stretch/>
        </p:blipFill>
        <p:spPr bwMode="auto">
          <a:xfrm>
            <a:off x="215152" y="3594453"/>
            <a:ext cx="4774021" cy="161381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Fotografija Gimnazija Petra Preradovića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186" y="3140362"/>
            <a:ext cx="3023499" cy="201724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Slika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823" y="622865"/>
            <a:ext cx="2886950" cy="192613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592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avnateljica\Desktop\gimnazija iz zrak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 rot="16200000">
            <a:off x="8140197" y="3027455"/>
            <a:ext cx="6588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 http://virovitica.info/gimnazija-petra-preradovica-virovitica-2</a:t>
            </a:r>
          </a:p>
        </p:txBody>
      </p:sp>
    </p:spTree>
    <p:extLst>
      <p:ext uri="{BB962C8B-B14F-4D97-AF65-F5344CB8AC3E}">
        <p14:creationId xmlns:p14="http://schemas.microsoft.com/office/powerpoint/2010/main" val="428233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Masterclass</a:t>
            </a:r>
            <a:endParaRPr kumimoji="0" lang="hr-HR" altLang="sr-Latn-RS" sz="23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://www.icv.hr/wp-content/uploads/2017/03/DSC_0657-Cust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29" y="2412393"/>
            <a:ext cx="5259855" cy="296129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icv.hr/wp-content/uploads/2017/03/IMG_0777-Custo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113" y="274036"/>
            <a:ext cx="2882125" cy="192237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icv.hr/wp-content/uploads/2017/03/DSC_0643-Custom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6" y="2789077"/>
            <a:ext cx="4177002" cy="235165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icv.hr/wp-content/uploads/2017/03/DSC_0660-Custom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72" y="196725"/>
            <a:ext cx="4188193" cy="235795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icv.hr/wp-content/uploads/2017/03/IMG_0759-Custom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557" y="274036"/>
            <a:ext cx="2882124" cy="192237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0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36D6CB-E16B-42F8-ABD4-671BEA85D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5219FE5-2DEE-42F4-8F27-BA1BD75D7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Picture 2" descr="http://www.icv.hr/wp-content/uploads/2017/03/DSC_0657-Custom.jpg">
            <a:extLst>
              <a:ext uri="{FF2B5EF4-FFF2-40B4-BE49-F238E27FC236}">
                <a16:creationId xmlns:a16="http://schemas.microsoft.com/office/drawing/2014/main" id="{6B8B6666-ED3E-443D-BB5E-8B6714E26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90" y="0"/>
            <a:ext cx="12309690" cy="693035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86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Matematička natjecanja</a:t>
            </a:r>
            <a:endParaRPr kumimoji="0" lang="hr-HR" altLang="sr-Latn-RS" sz="23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Fotografija Gimnazija Petra Preradovića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06" y="214911"/>
            <a:ext cx="4225146" cy="237664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otografija Gimnazija Petra Preradovića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06" y="2822177"/>
            <a:ext cx="3741994" cy="249389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455" y="2897371"/>
            <a:ext cx="3448510" cy="2298446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1032" name="Picture 8" descr="Fotografija Gimnazija Petra Preradovića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79" y="177841"/>
            <a:ext cx="4225147" cy="237664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otografija Gimnazija Petra Preradovića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10" y="2814266"/>
            <a:ext cx="3719439" cy="247886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7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Likovna družina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 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otografija Gimnazija Petra Preradović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2" y="247135"/>
            <a:ext cx="3445665" cy="492237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tografija Gimnazija Petra Preradovića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23" y="163175"/>
            <a:ext cx="4101910" cy="2734607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Čudnovati cvijet / Sara Vujić.: 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74" y="287416"/>
            <a:ext cx="2236684" cy="277206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otografija Gimnazija Petra Preradovića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05" y="3288160"/>
            <a:ext cx="2759206" cy="2067968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Fotografija Gimnazija Petra Preradovića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76" y="3158332"/>
            <a:ext cx="3277280" cy="218417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6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Oskar znanja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62360" y="2572476"/>
            <a:ext cx="5976395" cy="1015677"/>
          </a:xfrm>
        </p:spPr>
        <p:txBody>
          <a:bodyPr/>
          <a:lstStyle/>
          <a:p>
            <a:r>
              <a:rPr lang="hr-HR" dirty="0" smtClean="0"/>
              <a:t>Davor </a:t>
            </a:r>
            <a:r>
              <a:rPr lang="hr-HR" dirty="0" err="1" smtClean="0"/>
              <a:t>Tarbuk</a:t>
            </a:r>
            <a:r>
              <a:rPr lang="hr-HR" dirty="0" smtClean="0"/>
              <a:t>, učenik 4. b razreda, mentorica prof. Dubravka </a:t>
            </a:r>
            <a:r>
              <a:rPr lang="hr-HR" dirty="0" err="1" smtClean="0"/>
              <a:t>Sikora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33" y="1782502"/>
            <a:ext cx="3268166" cy="436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1339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Parlaonica – Otići ili ostati u Hrvatskoj?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3" y="280336"/>
            <a:ext cx="3066663" cy="229999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43" y="2848633"/>
            <a:ext cx="3066663" cy="2299997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027" y="352814"/>
            <a:ext cx="6394421" cy="479581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2549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defRPr/>
            </a:pPr>
            <a:r>
              <a:rPr lang="hr-HR" altLang="sr-Latn-RS" sz="23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Sport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hr-HR" sz="16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  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otografija Gimnazija Petra Preradovića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27" y="148281"/>
            <a:ext cx="3644245" cy="2051223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tografija Gimnazija Petra Preradovića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269" y="2905479"/>
            <a:ext cx="4368700" cy="245899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otografija Gimnazija Petra Preradovića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269" y="172026"/>
            <a:ext cx="4350784" cy="245996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tografija Gimnazija Petra Preradovića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913" y="2769552"/>
            <a:ext cx="4349593" cy="244664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otografija Gimnazija Petra Preradovića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54" y="389085"/>
            <a:ext cx="3039706" cy="202584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icv.hr/wp-content/uploads/2017/01/asdf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7" r="31009" b="22671"/>
          <a:stretch/>
        </p:blipFill>
        <p:spPr bwMode="auto">
          <a:xfrm>
            <a:off x="425539" y="2462099"/>
            <a:ext cx="2104262" cy="291619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94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Školske priredbe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Fotografija Gimnazija Petra Preradovića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32" y="386406"/>
            <a:ext cx="3278314" cy="491747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otografija Gimnazija Petra Preradovića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400" y="427127"/>
            <a:ext cx="3190092" cy="212539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Fotografija Gimnazija Petra Preradovića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846" y="2986128"/>
            <a:ext cx="3356161" cy="223604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Fotografija Gimnazija Petra Preradovića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7" b="27619"/>
          <a:stretch/>
        </p:blipFill>
        <p:spPr bwMode="auto">
          <a:xfrm>
            <a:off x="7398362" y="3737243"/>
            <a:ext cx="4496318" cy="1535519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Slika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005" y="637601"/>
            <a:ext cx="2044190" cy="255523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28" name="Slika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30" y="262839"/>
            <a:ext cx="2071370" cy="3107055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7451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Eko-škola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  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otografija Gimnazija Petra Preradovića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43" y="3027955"/>
            <a:ext cx="4173838" cy="234778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otografija Gimnazija Petra Preradovića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95" y="163208"/>
            <a:ext cx="4646141" cy="261103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-vie1-1.xx.fbcdn.net/v/t1.0-0/p552x414/15027756_1792886677626980_5990133599691025027_n.jpg?oh=15316af922d515d65f24689738c9b251&amp;oe=598338F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906" y="686129"/>
            <a:ext cx="2185224" cy="202687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otografija Gimnazija Petra Preradovića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314" y="3423983"/>
            <a:ext cx="3447024" cy="1938951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otografija Gimnazija Petra Preradovića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237349"/>
            <a:ext cx="3800389" cy="2850292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84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9" name="Pravokutnik 18"/>
          <p:cNvSpPr/>
          <p:nvPr/>
        </p:nvSpPr>
        <p:spPr>
          <a:xfrm>
            <a:off x="108488" y="5535385"/>
            <a:ext cx="11918197" cy="49134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altLang="sr-Latn-RS" sz="23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PASCH projekt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 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otografija Gimnazija Petra Preradovića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181" y="409518"/>
            <a:ext cx="3840000" cy="2880000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269" y="3011915"/>
            <a:ext cx="3673671" cy="206032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38" y="3540970"/>
            <a:ext cx="3295759" cy="1852255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04" y="410702"/>
            <a:ext cx="3804319" cy="2138072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4" name="Picture 10" descr="IMAGE0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409518"/>
            <a:ext cx="3346816" cy="4706294"/>
          </a:xfrm>
          <a:prstGeom prst="rect">
            <a:avLst/>
          </a:prstGeom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801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7" name="Pravokutnik 16"/>
          <p:cNvSpPr/>
          <p:nvPr/>
        </p:nvSpPr>
        <p:spPr>
          <a:xfrm>
            <a:off x="3936569" y="185980"/>
            <a:ext cx="8090116" cy="4600888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lang="hr-HR" sz="3000" b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Gimnazija Petra Preradovića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hr-HR" sz="3000" b="1" i="0" u="none" strike="noStrike" kern="1200" cap="none" spc="0" normalizeH="0" baseline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Trg</a:t>
            </a:r>
            <a:r>
              <a:rPr kumimoji="0" lang="hr-HR" sz="3000" b="1" i="0" u="none" strike="noStrike" kern="1200" cap="none" spc="0" normalizeH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bana Josipa Jelačića 16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lang="hr-HR" sz="3000" b="1" baseline="0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33000</a:t>
            </a:r>
            <a:r>
              <a:rPr lang="hr-HR" sz="3000" b="1" noProof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Virovitica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endParaRPr kumimoji="0" lang="hr-HR" sz="3000" b="1" i="0" u="none" strike="noStrike" kern="1200" cap="none" spc="0" normalizeH="0" baseline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lang="hr-HR" sz="3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+385 33 722 711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r>
              <a:rPr kumimoji="0" lang="hr-HR" sz="3000" b="1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www.gimnazija-ppreradovica-vt.skole.hr</a:t>
            </a: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endParaRPr lang="hr-HR" sz="3000" b="1" noProof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1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tabLst/>
              <a:defRPr/>
            </a:pPr>
            <a:endParaRPr kumimoji="0" lang="hr-HR" sz="3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ravokutnik 18"/>
          <p:cNvSpPr/>
          <p:nvPr/>
        </p:nvSpPr>
        <p:spPr>
          <a:xfrm>
            <a:off x="108488" y="4943959"/>
            <a:ext cx="11918197" cy="108277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ZAJEDNO I KVALITETNO = ZADOVOLJNI I USPJEŠNI!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121392" y="185980"/>
            <a:ext cx="3657599" cy="4600888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Za VIŠE INFORMACIJA…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3200" b="1" cap="all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3200" b="1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hr-HR" sz="16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  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gimnazija-ppreradovica-vt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skole.hr	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2" name="Slika 11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6" name="Slika 15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8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584" y="2778579"/>
            <a:ext cx="1551214" cy="1551214"/>
          </a:xfrm>
          <a:prstGeom prst="rect">
            <a:avLst/>
          </a:prstGeom>
        </p:spPr>
      </p:pic>
      <p:pic>
        <p:nvPicPr>
          <p:cNvPr id="20" name="Slika 1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82" y="3703244"/>
            <a:ext cx="720000" cy="720000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138" y="3703244"/>
            <a:ext cx="720000" cy="720000"/>
          </a:xfrm>
          <a:prstGeom prst="rect">
            <a:avLst/>
          </a:prstGeom>
        </p:spPr>
      </p:pic>
      <p:pic>
        <p:nvPicPr>
          <p:cNvPr id="22" name="Slika 2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60" y="3703244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12111" y="3831220"/>
            <a:ext cx="10039109" cy="2816509"/>
          </a:xfrm>
        </p:spPr>
        <p:txBody>
          <a:bodyPr/>
          <a:lstStyle/>
          <a:p>
            <a:r>
              <a:rPr lang="hr-HR" sz="6000" dirty="0" smtClean="0"/>
              <a:t/>
            </a:r>
            <a:br>
              <a:rPr lang="hr-HR" sz="6000" dirty="0" smtClean="0"/>
            </a:br>
            <a:r>
              <a:rPr lang="hr-HR" sz="6000" dirty="0"/>
              <a:t/>
            </a:r>
            <a:br>
              <a:rPr lang="hr-HR" sz="6000" dirty="0"/>
            </a:br>
            <a:r>
              <a:rPr lang="hr-HR" sz="6000" dirty="0" smtClean="0"/>
              <a:t/>
            </a:r>
            <a:br>
              <a:rPr lang="hr-HR" sz="6000" dirty="0" smtClean="0"/>
            </a:br>
            <a:r>
              <a:rPr lang="hr-HR" sz="3600" dirty="0" smtClean="0"/>
              <a:t>Zahvaljujem vam na strpljenu </a:t>
            </a:r>
            <a:r>
              <a:rPr lang="hr-HR" sz="6000" dirty="0" smtClean="0"/>
              <a:t/>
            </a:r>
            <a:br>
              <a:rPr lang="hr-HR" sz="6000" dirty="0" smtClean="0"/>
            </a:br>
            <a:endParaRPr lang="hr-HR" sz="6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50065" y="1526893"/>
            <a:ext cx="9734309" cy="1644569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hr-H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ZAJEDNO I KVALITETNO </a:t>
            </a:r>
            <a:endParaRPr lang="hr-HR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/>
            <a:r>
              <a:rPr lang="hr-H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= </a:t>
            </a:r>
          </a:p>
          <a:p>
            <a:pPr lvl="0"/>
            <a:r>
              <a:rPr lang="hr-H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ZADOVOLJNI </a:t>
            </a:r>
            <a:r>
              <a:rPr lang="hr-HR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 USPJEŠNI</a:t>
            </a:r>
            <a:r>
              <a:rPr lang="hr-H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!</a:t>
            </a:r>
          </a:p>
          <a:p>
            <a:pPr lvl="0"/>
            <a:endParaRPr lang="hr-HR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9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6" name="Pravokutnik 15"/>
          <p:cNvSpPr/>
          <p:nvPr/>
        </p:nvSpPr>
        <p:spPr>
          <a:xfrm>
            <a:off x="121392" y="185980"/>
            <a:ext cx="3657599" cy="4600888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GIMNAZIJA PETRA PRERADOVIĆA IZVODI NASTAVNI PLAN I PROGRAM…</a:t>
            </a:r>
          </a:p>
        </p:txBody>
      </p:sp>
      <p:sp>
        <p:nvSpPr>
          <p:cNvPr id="17" name="Pravokutnik 16"/>
          <p:cNvSpPr/>
          <p:nvPr/>
        </p:nvSpPr>
        <p:spPr>
          <a:xfrm>
            <a:off x="3936569" y="185980"/>
            <a:ext cx="8090116" cy="4600888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1" indent="-457200"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hr-HR" altLang="sr-Latn-R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opće gimnazije</a:t>
            </a:r>
          </a:p>
          <a:p>
            <a:pPr marL="914400" lvl="1" indent="-457200"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hr-H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jezične gimnazije</a:t>
            </a:r>
          </a:p>
          <a:p>
            <a:pPr marL="914400" lvl="1" indent="-457200"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r>
              <a:rPr lang="hr-HR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prirodoslovno-matematičke gimnazije</a:t>
            </a:r>
          </a:p>
        </p:txBody>
      </p:sp>
      <p:sp>
        <p:nvSpPr>
          <p:cNvPr id="19" name="Pravokutnik 18"/>
          <p:cNvSpPr/>
          <p:nvPr/>
        </p:nvSpPr>
        <p:spPr>
          <a:xfrm>
            <a:off x="108488" y="4943959"/>
            <a:ext cx="11918197" cy="1082774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hr-H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OBRAZOVANJE U SVIM PROGRAMIMA TRAJE 4 GODINE I ZAVRŠAVA POLAGANJEM DRŽAVNE MATURE</a:t>
            </a:r>
          </a:p>
        </p:txBody>
      </p:sp>
      <p:sp>
        <p:nvSpPr>
          <p:cNvPr id="9" name="Pravokutnik 8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hr-HR" sz="16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  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0" name="Slika 9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2" name="Slika 11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4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93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/>
              <a:t>Državna matura</a:t>
            </a:r>
          </a:p>
        </p:txBody>
      </p:sp>
      <p:sp>
        <p:nvSpPr>
          <p:cNvPr id="51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912284" y="2205039"/>
            <a:ext cx="10464800" cy="367188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hr-HR" altLang="sr-Latn-RS" dirty="0" smtClean="0"/>
          </a:p>
          <a:p>
            <a:pPr eaLnBrk="1" hangingPunct="1"/>
            <a:r>
              <a:rPr lang="hr-HR" altLang="sr-Latn-RS" dirty="0" smtClean="0"/>
              <a:t>Srednje obrazovanje učenika gimnazijskih programa obrazovanja završava polaganjem državne mature.</a:t>
            </a:r>
          </a:p>
          <a:p>
            <a:r>
              <a:rPr lang="hr-HR" altLang="sr-Latn-RS" dirty="0"/>
              <a:t>Državna matura ima uporište u Zakonu o odgoju i obrazovanju  i Pravilniku o polaganju državne mature         </a:t>
            </a:r>
          </a:p>
          <a:p>
            <a:r>
              <a:rPr lang="hr-HR" altLang="sr-Latn-RS" dirty="0"/>
              <a:t>Dodatno se ispiti još reguliraju pravilima o provođenju ispita</a:t>
            </a:r>
          </a:p>
          <a:p>
            <a:pPr eaLnBrk="1" hangingPunct="1"/>
            <a:endParaRPr lang="hr-HR" altLang="sr-Latn-RS" dirty="0" smtClean="0"/>
          </a:p>
          <a:p>
            <a:pPr eaLnBrk="1" hangingPunct="1"/>
            <a:endParaRPr lang="hr-HR" alt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36251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59" y="1111171"/>
            <a:ext cx="6659076" cy="487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34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r-HR" altLang="sr-Latn-RS" smtClean="0"/>
              <a:t>Državna matura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71133" y="1989138"/>
            <a:ext cx="9017000" cy="4038600"/>
          </a:xfrm>
        </p:spPr>
        <p:txBody>
          <a:bodyPr/>
          <a:lstStyle/>
          <a:p>
            <a:pPr eaLnBrk="1" hangingPunct="1"/>
            <a:r>
              <a:rPr lang="hr-HR" altLang="sr-Latn-RS" smtClean="0"/>
              <a:t>Cilj državne mature je provjera i vrjednovanje postignutih znanja i sposobnosti učenika, stečenih obrazovanjem prema propisanim općeobrazovnim nastavnim planovima i programima </a:t>
            </a:r>
          </a:p>
        </p:txBody>
      </p:sp>
    </p:spTree>
    <p:extLst>
      <p:ext uri="{BB962C8B-B14F-4D97-AF65-F5344CB8AC3E}">
        <p14:creationId xmlns:p14="http://schemas.microsoft.com/office/powerpoint/2010/main" val="316589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gimnazija-ppreradovica-vt.skole.hr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	</a:t>
            </a:r>
            <a:r>
              <a:rPr kumimoji="0" lang="hr-H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4" name="Slika 3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906" y="6340912"/>
            <a:ext cx="360000" cy="360000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81" y="6340912"/>
            <a:ext cx="360000" cy="360000"/>
          </a:xfrm>
          <a:prstGeom prst="rect">
            <a:avLst/>
          </a:prstGeom>
        </p:spPr>
      </p:pic>
      <p:pic>
        <p:nvPicPr>
          <p:cNvPr id="15" name="Slika 14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362" y="6340912"/>
            <a:ext cx="360000" cy="360000"/>
          </a:xfrm>
          <a:prstGeom prst="rect">
            <a:avLst/>
          </a:prstGeom>
        </p:spPr>
      </p:pic>
      <p:sp>
        <p:nvSpPr>
          <p:cNvPr id="16" name="Pravokutnik 15"/>
          <p:cNvSpPr/>
          <p:nvPr/>
        </p:nvSpPr>
        <p:spPr>
          <a:xfrm>
            <a:off x="121392" y="185979"/>
            <a:ext cx="3657599" cy="578086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NASTAVNI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PLAN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-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SATI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TJEDNO</a:t>
            </a:r>
            <a:endParaRPr kumimoji="0" lang="hr-HR" sz="3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Pravokutnik 16"/>
          <p:cNvSpPr/>
          <p:nvPr/>
        </p:nvSpPr>
        <p:spPr>
          <a:xfrm>
            <a:off x="3936569" y="185978"/>
            <a:ext cx="8090116" cy="5780867"/>
          </a:xfrm>
          <a:prstGeom prst="rect">
            <a:avLst/>
          </a:prstGeom>
          <a:solidFill>
            <a:schemeClr val="tx1">
              <a:lumMod val="65000"/>
              <a:lumOff val="3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endParaRPr kumimoji="0" lang="hr-HR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Group 3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860844"/>
              </p:ext>
            </p:extLst>
          </p:nvPr>
        </p:nvGraphicFramePr>
        <p:xfrm>
          <a:off x="4284165" y="-75384"/>
          <a:ext cx="7722782" cy="6303589"/>
        </p:xfrm>
        <a:graphic>
          <a:graphicData uri="http://schemas.openxmlformats.org/drawingml/2006/table">
            <a:tbl>
              <a:tblPr/>
              <a:tblGrid>
                <a:gridCol w="1610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93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24077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sr-Latn-R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OPĆA GIMNAZIJA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JEZIČNA GIMNAZIJA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PRIRODOSLOVNO-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MATEMATIČKA GIMNAZIJA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Predmet/razred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I.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II.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III.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IV.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I.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II.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III.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IV.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I.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II.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III.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IV.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Hrvatski jezik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Strani jezik - prvi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Strani jezik - drugi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57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Latinski jezik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Glazbena umjetnost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Likovna umjetnost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Psihologija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Logika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Filozofija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Sociologija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Povijest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Zemljopis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Matematika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Fizika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Kemija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Biologija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Informatika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Politika i gospodarstvo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Tjelesna i </a:t>
                      </a:r>
                      <a:r>
                        <a:rPr kumimoji="0" lang="hr-HR" altLang="sr-Latn-RS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zd</a:t>
                      </a: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. kultura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Izborna nastava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-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406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Vjeronauk - Etika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4074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UKUPNO: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</a:t>
                      </a:r>
                      <a:endParaRPr kumimoji="0" lang="hr-HR" altLang="sr-Latn-R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hr-HR" altLang="sr-Latn-R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hr-HR" altLang="sr-Latn-R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hr-HR" altLang="sr-Latn-R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r-HR" altLang="sr-Latn-R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33</a:t>
                      </a:r>
                      <a:endParaRPr kumimoji="0" lang="hr-HR" altLang="sr-Latn-R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1" marB="46801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</a:tbl>
          </a:graphicData>
        </a:graphic>
      </p:graphicFrame>
      <p:sp>
        <p:nvSpPr>
          <p:cNvPr id="10" name="Pravokutnik 9"/>
          <p:cNvSpPr/>
          <p:nvPr/>
        </p:nvSpPr>
        <p:spPr>
          <a:xfrm>
            <a:off x="0" y="6183824"/>
            <a:ext cx="12192000" cy="6741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lang="hr-HR" sz="1600" dirty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   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gimnazija-ppreradovica-vt.skole.hr		                     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gimazija.ppreradovica.vt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r>
              <a:rPr kumimoji="0" lang="hr-HR" sz="1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gimnazijapp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 </a:t>
            </a:r>
          </a:p>
        </p:txBody>
      </p:sp>
      <p:pic>
        <p:nvPicPr>
          <p:cNvPr id="11" name="Slika 10" descr="Slika na kojoj se prikazuje objekt&#10;&#10;Opis je generiran uz visoku pouzdanos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26" y="6336306"/>
            <a:ext cx="360000" cy="36000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19" y="6314732"/>
            <a:ext cx="360000" cy="360000"/>
          </a:xfrm>
          <a:prstGeom prst="rect">
            <a:avLst/>
          </a:prstGeom>
        </p:spPr>
      </p:pic>
      <p:pic>
        <p:nvPicPr>
          <p:cNvPr id="14" name="Slika 13" descr="Slika na kojoj se prikazuje kotač&#10;&#10;Opis je generiran uz visoku pouzdanos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238" y="6336306"/>
            <a:ext cx="360000" cy="360000"/>
          </a:xfrm>
          <a:prstGeom prst="rect">
            <a:avLst/>
          </a:prstGeom>
        </p:spPr>
      </p:pic>
      <p:pic>
        <p:nvPicPr>
          <p:cNvPr id="18" name="Picture 7" descr="skola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52" y="6321397"/>
            <a:ext cx="923676" cy="346671"/>
          </a:xfrm>
          <a:prstGeom prst="rect">
            <a:avLst/>
          </a:prstGeom>
          <a:solidFill>
            <a:srgbClr val="CC9900">
              <a:alpha val="7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4328398" y="6340912"/>
            <a:ext cx="7821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Ukupno            32      </a:t>
            </a:r>
            <a:r>
              <a:rPr lang="hr-HR" dirty="0" err="1" smtClean="0">
                <a:solidFill>
                  <a:schemeClr val="bg1"/>
                </a:solidFill>
              </a:rPr>
              <a:t>33</a:t>
            </a:r>
            <a:r>
              <a:rPr lang="hr-HR" dirty="0" smtClean="0">
                <a:solidFill>
                  <a:schemeClr val="bg1"/>
                </a:solidFill>
              </a:rPr>
              <a:t>    33     </a:t>
            </a:r>
            <a:r>
              <a:rPr lang="hr-HR" dirty="0" err="1" smtClean="0">
                <a:solidFill>
                  <a:schemeClr val="bg1"/>
                </a:solidFill>
              </a:rPr>
              <a:t>33</a:t>
            </a:r>
            <a:r>
              <a:rPr lang="hr-HR" dirty="0" smtClean="0">
                <a:solidFill>
                  <a:schemeClr val="bg1"/>
                </a:solidFill>
              </a:rPr>
              <a:t>     32    </a:t>
            </a:r>
            <a:r>
              <a:rPr lang="hr-HR" dirty="0" err="1" smtClean="0">
                <a:solidFill>
                  <a:schemeClr val="bg1"/>
                </a:solidFill>
              </a:rPr>
              <a:t>33</a:t>
            </a:r>
            <a:r>
              <a:rPr lang="hr-HR" dirty="0" smtClean="0">
                <a:solidFill>
                  <a:schemeClr val="bg1"/>
                </a:solidFill>
              </a:rPr>
              <a:t>      33     </a:t>
            </a:r>
            <a:r>
              <a:rPr lang="hr-HR" dirty="0" err="1" smtClean="0">
                <a:solidFill>
                  <a:schemeClr val="bg1"/>
                </a:solidFill>
              </a:rPr>
              <a:t>32</a:t>
            </a:r>
            <a:r>
              <a:rPr lang="hr-HR" dirty="0" smtClean="0">
                <a:solidFill>
                  <a:schemeClr val="bg1"/>
                </a:solidFill>
              </a:rPr>
              <a:t>    33     </a:t>
            </a:r>
            <a:r>
              <a:rPr lang="hr-HR" dirty="0" err="1" smtClean="0">
                <a:solidFill>
                  <a:schemeClr val="bg1"/>
                </a:solidFill>
              </a:rPr>
              <a:t>33</a:t>
            </a:r>
            <a:r>
              <a:rPr lang="hr-HR" dirty="0" smtClean="0">
                <a:solidFill>
                  <a:schemeClr val="bg1"/>
                </a:solidFill>
              </a:rPr>
              <a:t>     33      </a:t>
            </a:r>
            <a:r>
              <a:rPr lang="hr-HR" dirty="0" err="1" smtClean="0">
                <a:solidFill>
                  <a:schemeClr val="bg1"/>
                </a:solidFill>
              </a:rPr>
              <a:t>33</a:t>
            </a:r>
            <a:r>
              <a:rPr lang="hr-HR" dirty="0" smtClean="0">
                <a:solidFill>
                  <a:schemeClr val="bg1"/>
                </a:solidFill>
              </a:rPr>
              <a:t> 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zvršno">
  <a:themeElements>
    <a:clrScheme name="Izvršn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Izvršn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zvršn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131</TotalTime>
  <Words>1192</Words>
  <Application>Microsoft Office PowerPoint</Application>
  <PresentationFormat>Široki zaslon</PresentationFormat>
  <Paragraphs>455</Paragraphs>
  <Slides>40</Slides>
  <Notes>0</Notes>
  <HiddenSlides>2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40</vt:i4>
      </vt:variant>
    </vt:vector>
  </HeadingPairs>
  <TitlesOfParts>
    <vt:vector size="50" baseType="lpstr">
      <vt:lpstr>Arial</vt:lpstr>
      <vt:lpstr>Arial Black</vt:lpstr>
      <vt:lpstr>Calibri</vt:lpstr>
      <vt:lpstr>Century Gothic</vt:lpstr>
      <vt:lpstr>Courier New</vt:lpstr>
      <vt:lpstr>Palatino Linotype</vt:lpstr>
      <vt:lpstr>Times New Roman</vt:lpstr>
      <vt:lpstr>Verdana</vt:lpstr>
      <vt:lpstr>Wingdings</vt:lpstr>
      <vt:lpstr>Izvršno</vt:lpstr>
      <vt:lpstr>Prvi roditeljski  sastanak  u  Gimnaziji  Petra  Preradovića       šk. god. 2017./2018 </vt:lpstr>
      <vt:lpstr>PowerPoint prezentacija</vt:lpstr>
      <vt:lpstr>PowerPoint prezentacija</vt:lpstr>
      <vt:lpstr>PowerPoint prezentacija</vt:lpstr>
      <vt:lpstr>PowerPoint prezentacija</vt:lpstr>
      <vt:lpstr>Državna matura</vt:lpstr>
      <vt:lpstr>PowerPoint prezentacija</vt:lpstr>
      <vt:lpstr>Državna matura</vt:lpstr>
      <vt:lpstr>PowerPoint prezentacija</vt:lpstr>
      <vt:lpstr>PowerPoint prezentacija</vt:lpstr>
      <vt:lpstr>ŠTO ĆE SE ISPITIVATI?</vt:lpstr>
      <vt:lpstr>NCVVO</vt:lpstr>
      <vt:lpstr>PowerPoint prezentacija</vt:lpstr>
      <vt:lpstr>PowerPoint prezentacija</vt:lpstr>
      <vt:lpstr>Državna matura</vt:lpstr>
      <vt:lpstr>Državna matura</vt:lpstr>
      <vt:lpstr>PowerPoint prezentacija</vt:lpstr>
      <vt:lpstr>PowerPoint prezentacija</vt:lpstr>
      <vt:lpstr>PowerPoint prezentacija</vt:lpstr>
      <vt:lpstr>PowerPoint prezentacija</vt:lpstr>
      <vt:lpstr>Rad s učenicma</vt:lpstr>
      <vt:lpstr>Fakultativne nastave</vt:lpstr>
      <vt:lpstr>PowerPoint prezentacija</vt:lpstr>
      <vt:lpstr>Izvanučionične i terenske nastave</vt:lpstr>
      <vt:lpstr>PowerPoint prezentacija</vt:lpstr>
      <vt:lpstr>Projekti</vt:lpstr>
      <vt:lpstr>Školski projekti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Oskar znanja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   Zahvaljujem vam na strpljenu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Jasminka Viljevac</dc:creator>
  <cp:lastModifiedBy>ucenik1</cp:lastModifiedBy>
  <cp:revision>14</cp:revision>
  <dcterms:created xsi:type="dcterms:W3CDTF">2017-09-03T18:57:27Z</dcterms:created>
  <dcterms:modified xsi:type="dcterms:W3CDTF">2017-11-06T15:18:22Z</dcterms:modified>
</cp:coreProperties>
</file>