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ded9lNTR6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63AB74-03BD-4083-85DD-4F8AC0A5E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E9522E3-9206-4210-8C6E-33A7BA69F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8522918-EC4D-41AA-BE19-AF8E0025E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0649E0C-720B-480A-AEC0-4AFD5B65B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FC31BDF-EE4C-4BB7-B939-40ACD82F1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38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79E1DA-8A61-41DF-85A6-4AB33319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E9E787A-5D6A-4047-895D-C52CAB195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1F14159-CD65-4FC9-9AB9-18C1E3BE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4BCA0F-1C23-4844-A163-AE8FA20B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607CD06-8D36-402E-87F2-8163DCD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27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B706BDD-117E-4638-922F-B3AEC8423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C858680-A518-41D1-B212-97FDD5F91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70BC219-DB7F-446D-8DA0-54B7FB486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C36E79-253E-4A86-A25F-D1CD5AF3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4A8B359-A3C9-42D4-80D4-7782F24AA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45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469747-424A-4EE0-B93E-7E03F596E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20EEC7-63E4-4A45-8E4B-87187E9CE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88D318F-A841-4FD2-AFBB-BE44EE29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A7522C4-F468-4819-86EE-6C3DBC4E5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840592B-9B0E-400F-8710-7DAD3CD88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85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EAD88B-CABD-4EC7-AD74-D6CEB71B8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60FAD86-6241-4205-B093-C36BDEE8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E7C44F1-F49B-493A-A9BA-5607FF5B9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D2161C1-6777-4C19-B1D8-C2AAC2AD0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E7A9FB0-73C1-4BBB-9A63-F6E9BF255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594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4E6EC4-13DF-4EA2-ADB0-B67A0205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A14DF1-380E-496A-A5B0-40FC454A8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ED9A4F2-D0E9-4341-9072-CFA5FADA7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0BE7D1A-6904-4B1B-BC9C-B82B0E984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804075F-3B27-4869-98C9-ABC49BE8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52F5E4F-A3F5-4DB7-9080-85429075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738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7357EA-F0A7-4C98-9163-EE2CF59F0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32CF641-C52A-4177-AF8E-ECFAB14A2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AE07A74-747E-4719-94D8-4C1CA827D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6FE74C1-6D7D-4589-9618-E7EF7B955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F60CB14-3839-450D-B87A-8ED605421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4F12766-641E-4047-BEEC-7C13E6FF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DDA3519-385C-4FF6-A210-3B40D097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41BAFF0-6ED1-4888-9F05-B93E5642D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871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18168E-F86A-4072-AEA1-12178826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D3D07EE-E15E-4049-B1FD-285BAF89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ADAB12F-DBCB-430C-9B97-2BFF0D503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1D33913-4485-4148-A0A8-609065D9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42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D5998DA-5952-4878-86FA-9A9A12521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7EBB79C-D785-4600-BD6C-EFD0F8DA9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684AFAE-4E00-4C3D-98DD-88662A010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948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644E3C-6E57-47B8-8DEF-72190D956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7393FA-9E30-4DBD-8D6D-D4E15EA2B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5B7FA88-B279-48CE-94FE-E4704B7A5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84488FD-BB9D-4427-81FA-3482053D8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A202386-20A0-4752-B629-7EE651BC8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8CBD1B7-8FAC-44C4-A8A3-260832D9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619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197C64-A85C-4B7D-9267-BB24A27F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2F14D86-A9D4-4AC8-AD2B-75837D871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493CDDA-EB83-4E59-A84B-9961BEC2C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12322BA-3C46-438E-8CD3-B8799D534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C81D4DC-A15E-4F8B-AF87-DEBBF4AFA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332B2AD-0700-4893-A4FE-8C52BA8D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606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30F8A3D-7E58-4DE1-9E57-CB1D7AA6A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DA1B518-899A-43CE-9597-1FF8509FE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5FBB1A0-29A7-49B1-9CE7-F3B1F492CD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4718D-D83A-41BA-A8E2-A42BE4A19DC7}" type="datetimeFigureOut">
              <a:rPr lang="hr-HR" smtClean="0"/>
              <a:t>3.11.2017.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B81B4A4-7864-4D02-B048-99307A575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03347D8-BAB4-4570-B0F1-D13EC8B57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D32A9-80FB-4580-978E-FEE4D8BC95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884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Math.jpg" TargetMode="External"/><Relationship Id="rId2" Type="http://schemas.openxmlformats.org/officeDocument/2006/relationships/image" Target="../media/image1.jpg&amp;ehk=ded9lNTR6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4D6C25C8-0041-49D0-A941-8F2EC21D6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endParaRPr lang="hr-HR" dirty="0"/>
          </a:p>
          <a:p>
            <a:pPr algn="r"/>
            <a:endParaRPr lang="hr-HR" dirty="0"/>
          </a:p>
          <a:p>
            <a:pPr algn="r"/>
            <a:r>
              <a:rPr lang="hr-HR" sz="3600" b="1">
                <a:latin typeface="Comic Sans MS" panose="030F0702030302020204" pitchFamily="66" charset="0"/>
              </a:rPr>
              <a:t>Svjetlana </a:t>
            </a:r>
            <a:r>
              <a:rPr lang="hr-HR" sz="3600" b="1" dirty="0" err="1">
                <a:latin typeface="Comic Sans MS" panose="030F0702030302020204" pitchFamily="66" charset="0"/>
              </a:rPr>
              <a:t>Didović</a:t>
            </a:r>
            <a:r>
              <a:rPr lang="hr-HR" sz="3600" b="1" dirty="0">
                <a:latin typeface="Comic Sans MS" panose="030F0702030302020204" pitchFamily="66" charset="0"/>
              </a:rPr>
              <a:t>, prof.</a:t>
            </a:r>
          </a:p>
        </p:txBody>
      </p:sp>
      <p:sp useBgFill="1">
        <p:nvSpPr>
          <p:cNvPr id="4" name="Naslov 3">
            <a:extLst>
              <a:ext uri="{FF2B5EF4-FFF2-40B4-BE49-F238E27FC236}">
                <a16:creationId xmlns:a16="http://schemas.microsoft.com/office/drawing/2014/main" id="{4FAC313C-B538-4D77-B1A0-F506DCAA2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6394"/>
            <a:ext cx="9278319" cy="2836190"/>
          </a:xfrm>
        </p:spPr>
        <p:txBody>
          <a:bodyPr>
            <a:normAutofit/>
          </a:bodyPr>
          <a:lstStyle/>
          <a:p>
            <a:r>
              <a:rPr lang="hr-HR" sz="4900" b="1" dirty="0">
                <a:latin typeface="Comic Sans MS" panose="030F0702030302020204" pitchFamily="66" charset="0"/>
              </a:rPr>
              <a:t>PRIPREME ZA DRŽAVNU MATURU</a:t>
            </a:r>
            <a:br>
              <a:rPr lang="hr-HR" b="1" dirty="0">
                <a:latin typeface="Comic Sans MS" panose="030F0702030302020204" pitchFamily="66" charset="0"/>
              </a:rPr>
            </a:br>
            <a:r>
              <a:rPr lang="hr-HR" b="1" dirty="0">
                <a:latin typeface="Comic Sans MS" panose="030F0702030302020204" pitchFamily="66" charset="0"/>
              </a:rPr>
              <a:t>MATEMATIKA</a:t>
            </a:r>
          </a:p>
        </p:txBody>
      </p:sp>
    </p:spTree>
    <p:extLst>
      <p:ext uri="{BB962C8B-B14F-4D97-AF65-F5344CB8AC3E}">
        <p14:creationId xmlns:p14="http://schemas.microsoft.com/office/powerpoint/2010/main" val="109554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73A3B4-1B34-4272-8973-E05B1B82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Comic Sans MS" panose="030F0702030302020204" pitchFamily="66" charset="0"/>
              </a:rPr>
              <a:t>2. Struktura ispita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B78F373-3654-4B3D-8D37-F588B566F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223" y="150016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>
                <a:latin typeface="Comic Sans MS" panose="030F0702030302020204" pitchFamily="66" charset="0"/>
              </a:rPr>
              <a:t>Ispit iz Matematike na osnovnoj razini sadrži 28 zadataka podijeljenih prema tipovima zadataka u dvije ispitne cjeline –tablica 2</a:t>
            </a:r>
          </a:p>
          <a:p>
            <a:endParaRPr lang="hr-HR" sz="2400" dirty="0">
              <a:latin typeface="Comic Sans MS" panose="030F0702030302020204" pitchFamily="66" charset="0"/>
            </a:endParaRPr>
          </a:p>
          <a:p>
            <a:r>
              <a:rPr lang="hr-HR" sz="2400" dirty="0">
                <a:latin typeface="Comic Sans MS" panose="030F0702030302020204" pitchFamily="66" charset="0"/>
              </a:rPr>
              <a:t>Udio pojedine ispitne cjeline odnosi se na postotak ukupnoga broja bodova. Moguće odstupanje udjela pojedine cjeline iznosi ±5 %. – tablica 1</a:t>
            </a:r>
          </a:p>
          <a:p>
            <a:endParaRPr lang="hr-HR" sz="2400" dirty="0">
              <a:latin typeface="Comic Sans MS" panose="030F0702030302020204" pitchFamily="66" charset="0"/>
            </a:endParaRPr>
          </a:p>
          <a:p>
            <a:r>
              <a:rPr lang="hr-HR" sz="2400" dirty="0">
                <a:latin typeface="Comic Sans MS" panose="030F0702030302020204" pitchFamily="66" charset="0"/>
              </a:rPr>
              <a:t>Ispit iz Matematike je pisani. Ispit se piše bez prekida.</a:t>
            </a:r>
          </a:p>
          <a:p>
            <a:endParaRPr lang="hr-HR" sz="2400" dirty="0">
              <a:latin typeface="Comic Sans MS" panose="030F0702030302020204" pitchFamily="66" charset="0"/>
            </a:endParaRPr>
          </a:p>
          <a:p>
            <a:r>
              <a:rPr lang="hr-HR" sz="2400" dirty="0">
                <a:latin typeface="Comic Sans MS" panose="030F0702030302020204" pitchFamily="66" charset="0"/>
              </a:rPr>
              <a:t>Trajanje ispita iz Matematike:</a:t>
            </a:r>
          </a:p>
          <a:p>
            <a:pPr marL="0" indent="0">
              <a:buNone/>
            </a:pPr>
            <a:r>
              <a:rPr lang="hr-HR" sz="2400" dirty="0">
                <a:latin typeface="Comic Sans MS" panose="030F0702030302020204" pitchFamily="66" charset="0"/>
              </a:rPr>
              <a:t>OSNOVNA RAZINA 150 minuta </a:t>
            </a:r>
          </a:p>
          <a:p>
            <a:pPr marL="0" indent="0" algn="just">
              <a:buNone/>
            </a:pPr>
            <a:r>
              <a:rPr lang="hr-HR" sz="2400" dirty="0">
                <a:latin typeface="Comic Sans MS" panose="030F0702030302020204" pitchFamily="66" charset="0"/>
              </a:rPr>
              <a:t>VIŠA RAZINA 180 minuta.</a:t>
            </a:r>
          </a:p>
        </p:txBody>
      </p:sp>
    </p:spTree>
    <p:extLst>
      <p:ext uri="{BB962C8B-B14F-4D97-AF65-F5344CB8AC3E}">
        <p14:creationId xmlns:p14="http://schemas.microsoft.com/office/powerpoint/2010/main" val="329963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F99FA757-9433-4C1B-ABAF-0A1A7DE651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125" y="1410345"/>
            <a:ext cx="8737743" cy="358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739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64E31143-F1B0-415F-B128-C590A456B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971" y="1131376"/>
            <a:ext cx="9009873" cy="446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4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013890-9135-4CB2-8054-804C9E55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Comic Sans MS" panose="030F0702030302020204" pitchFamily="66" charset="0"/>
              </a:rPr>
              <a:t>3. Izgled ispita i način rješavanja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DC5895-47D1-46B0-B449-D12CBD25D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925" y="1441342"/>
            <a:ext cx="10910807" cy="50524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400" dirty="0">
                <a:latin typeface="Comic Sans MS" panose="030F0702030302020204" pitchFamily="66" charset="0"/>
              </a:rPr>
              <a:t>Pristupnici dobivaju sigurnosnu vrećicu u kojoj je :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ispitna knjižica, 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knjižica s formulama, 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list za odgovore 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list za koncept</a:t>
            </a:r>
          </a:p>
          <a:p>
            <a:pPr marL="0" indent="0">
              <a:buNone/>
            </a:pPr>
            <a:endParaRPr lang="hr-HR" sz="2400" dirty="0">
              <a:latin typeface="Comic Sans MS" panose="030F0702030302020204" pitchFamily="66" charset="0"/>
            </a:endParaRPr>
          </a:p>
          <a:p>
            <a:r>
              <a:rPr lang="hr-HR" sz="2400" dirty="0">
                <a:latin typeface="Comic Sans MS" panose="030F0702030302020204" pitchFamily="66" charset="0"/>
              </a:rPr>
              <a:t>Ispitna knjižica je jedinstvena, obuhvaća sve ispitne cjeline te pristupnici mogu sami odrediti redoslijed rješavanja zadataka. </a:t>
            </a:r>
          </a:p>
          <a:p>
            <a:pPr marL="0" indent="0">
              <a:buNone/>
            </a:pPr>
            <a:endParaRPr lang="hr-HR" sz="2400" dirty="0">
              <a:latin typeface="Comic Sans MS" panose="030F0702030302020204" pitchFamily="66" charset="0"/>
            </a:endParaRPr>
          </a:p>
          <a:p>
            <a:r>
              <a:rPr lang="hr-HR" sz="2400" dirty="0">
                <a:latin typeface="Comic Sans MS" panose="030F0702030302020204" pitchFamily="66" charset="0"/>
              </a:rPr>
              <a:t>Od pristupnika se očekuje da pozorno pročitaju upute koje će slijediti tijekom rješavanja ispita.</a:t>
            </a:r>
          </a:p>
          <a:p>
            <a:pPr marL="0" indent="0">
              <a:buNone/>
            </a:pPr>
            <a:endParaRPr lang="hr-HR" sz="2400" dirty="0">
              <a:latin typeface="Comic Sans MS" panose="030F0702030302020204" pitchFamily="66" charset="0"/>
            </a:endParaRPr>
          </a:p>
          <a:p>
            <a:r>
              <a:rPr lang="hr-HR" sz="2400" dirty="0">
                <a:latin typeface="Comic Sans MS" panose="030F0702030302020204" pitchFamily="66" charset="0"/>
              </a:rPr>
              <a:t>Uz sve vrste zadataka priložena je uputa za rješavanje. Čitanje ovih uputa je bitno jer je u njima naznačen i način obilježavanja točnih odgovora.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6567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8160AD66-73A9-4312-9974-09D3DB72309C}"/>
              </a:ext>
            </a:extLst>
          </p:cNvPr>
          <p:cNvSpPr/>
          <p:nvPr/>
        </p:nvSpPr>
        <p:spPr>
          <a:xfrm>
            <a:off x="945397" y="588936"/>
            <a:ext cx="10252690" cy="5324535"/>
          </a:xfrm>
          <a:prstGeom prst="rect">
            <a:avLst/>
          </a:prstGeom>
          <a:pattFill prst="pct25">
            <a:fgClr>
              <a:srgbClr val="EEBCE8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latin typeface="Comic Sans MS" panose="030F0702030302020204" pitchFamily="66" charset="0"/>
              </a:rPr>
              <a:t>Zadatke višestrukoga izbora pristupnici rješavaju obilježavanjem slova točnoga odgovora između četiriju ponuđenih. Slova točnih odgovora obilježavaju se znakom X. </a:t>
            </a:r>
          </a:p>
          <a:p>
            <a:endParaRPr lang="hr-HR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latin typeface="Comic Sans MS" panose="030F0702030302020204" pitchFamily="66" charset="0"/>
              </a:rPr>
              <a:t>Ako u zadatcima višestrukoga izbora pristupnik obilježi više od jednoga odgovora, zadatak će se bodovati s 0 (nula) bodova bez obzira na to što je među obilježenima i točan odgovor. </a:t>
            </a:r>
          </a:p>
          <a:p>
            <a:endParaRPr lang="hr-HR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latin typeface="Comic Sans MS" panose="030F0702030302020204" pitchFamily="66" charset="0"/>
              </a:rPr>
              <a:t>U zadatcima kratkoga odgovora pristupnici upisuju odgovor na predviđeno mjesto u ispitnoj knjižici. </a:t>
            </a:r>
          </a:p>
          <a:p>
            <a:endParaRPr lang="hr-HR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latin typeface="Comic Sans MS" panose="030F0702030302020204" pitchFamily="66" charset="0"/>
              </a:rPr>
              <a:t>U zadatcima produženoga odgovora, pristupnici trebaju prikazati postupak rješavanja te upisati odgovor i postupak na predviđeno mjesto u ispitnoj knjižici. </a:t>
            </a:r>
          </a:p>
          <a:p>
            <a:endParaRPr lang="hr-HR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latin typeface="Comic Sans MS" panose="030F0702030302020204" pitchFamily="66" charset="0"/>
              </a:rPr>
              <a:t>Za rješavanje zadataka pristupnici mogu upotrebljavati list za koncept, ali moraju, u skladu s navedenim uputama, prepisati ono što se od njih traži na list za odgovore, odnosno u ispitnu knjižicu</a:t>
            </a:r>
          </a:p>
        </p:txBody>
      </p:sp>
    </p:spTree>
    <p:extLst>
      <p:ext uri="{BB962C8B-B14F-4D97-AF65-F5344CB8AC3E}">
        <p14:creationId xmlns:p14="http://schemas.microsoft.com/office/powerpoint/2010/main" val="828840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3BCACF-6329-4155-BF85-C4DB403D7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attFill prst="pct25">
            <a:fgClr>
              <a:srgbClr val="EEBCE8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hr-HR" sz="4000" dirty="0">
                <a:latin typeface="Comic Sans MS" panose="030F0702030302020204" pitchFamily="66" charset="0"/>
              </a:rPr>
              <a:t>4. Pribor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84552C-DEA7-4329-A22E-AC025D58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hr-HR" sz="2400" dirty="0">
                <a:latin typeface="Comic Sans MS" panose="030F0702030302020204" pitchFamily="66" charset="0"/>
              </a:rPr>
              <a:t>Ispit iz matematike piše se kemijskom olovkom kojom se piše plavom ili crnom bojom. 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Na ispitu iz matematike dopušteno je korištenje olovke i gumice za crtanje grafova u ispitnoj knjižici i rješavanje zadataka na listovima za koncept. 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Od geometrijskog pribora dopušteni su trokut, ravnalo i šestar, a nije dopuštena upotreba kutomjera. 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Potrebno je džepno računalo tzv. znanstveni kalkulator3 koji se može upotrebljavati tijekom cijelog ispita.  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Pristupnicima nije dopušteno donijeti niti upotrebljavati nikakve druge listove s formulama osim knjižice s formulama koja je sastavni dio ispita.</a:t>
            </a:r>
          </a:p>
        </p:txBody>
      </p:sp>
    </p:spTree>
    <p:extLst>
      <p:ext uri="{BB962C8B-B14F-4D97-AF65-F5344CB8AC3E}">
        <p14:creationId xmlns:p14="http://schemas.microsoft.com/office/powerpoint/2010/main" val="106742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771068-6357-4E9C-9FC0-DB87EFB82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6217"/>
          </a:xfrm>
        </p:spPr>
        <p:txBody>
          <a:bodyPr>
            <a:normAutofit/>
          </a:bodyPr>
          <a:lstStyle/>
          <a:p>
            <a:r>
              <a:rPr lang="hr-HR" sz="4000" dirty="0">
                <a:latin typeface="Comic Sans MS" panose="030F0702030302020204" pitchFamily="66" charset="0"/>
              </a:rPr>
              <a:t>Uvod</a:t>
            </a:r>
          </a:p>
        </p:txBody>
      </p:sp>
      <p:sp useBgFill="1"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BE4C3C-1A7B-4AD1-9CC9-AD17F0F1F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Comic Sans MS" panose="030F0702030302020204" pitchFamily="66" charset="0"/>
              </a:rPr>
              <a:t>Matematika je na državnoj maturi obvezni predmet. 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Pristupnici mogu birati hoće li polagati Matematiku na višoj ili na osnovnoj razini. 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Ispitni katalog za državnu maturu iz Matematike temeljni je dokument ispita kojim se jasno opisuje što će se i kako ispitivati na državnoj maturi iz ovoga predmeta na višoj i osnovnoj razini u školskoj godini 2017./2018. 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Ispitni katalog sadrži sve potrebne informacije i detaljna pojašnjenja o obliku i sadržaju ispita. </a:t>
            </a:r>
          </a:p>
          <a:p>
            <a:r>
              <a:rPr lang="hr-HR" sz="2400" dirty="0">
                <a:latin typeface="Comic Sans MS" panose="030F0702030302020204" pitchFamily="66" charset="0"/>
              </a:rPr>
              <a:t>Njime se jasno određuje što se od pristupnika očekuje na ispitu na višoj i osnovnoj razini.</a:t>
            </a:r>
          </a:p>
        </p:txBody>
      </p:sp>
    </p:spTree>
    <p:extLst>
      <p:ext uri="{BB962C8B-B14F-4D97-AF65-F5344CB8AC3E}">
        <p14:creationId xmlns:p14="http://schemas.microsoft.com/office/powerpoint/2010/main" val="347337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>
            <a:extLst>
              <a:ext uri="{FF2B5EF4-FFF2-40B4-BE49-F238E27FC236}">
                <a16:creationId xmlns:a16="http://schemas.microsoft.com/office/drawing/2014/main" id="{E60EFD4B-EF45-4ACD-AE4C-561BBFBA06F8}"/>
              </a:ext>
            </a:extLst>
          </p:cNvPr>
          <p:cNvSpPr/>
          <p:nvPr/>
        </p:nvSpPr>
        <p:spPr>
          <a:xfrm>
            <a:off x="945397" y="433952"/>
            <a:ext cx="108953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hr-H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r-H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Viša razina ispita iz Matematike usklađena je s nastavnim planom i programom za Matematiku u gimnazijama 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r-H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Oni pristupnici koji su slušali Matematiku prema ostalim nastavnim programima, ako žele polagati višu razinu, trebaju proširiti stečeno znanje sadržajima koje nisu obradili.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r-H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Osnovna razina ispita odgovara presjeku nastavnih planova i programa s najmanjom satnicom u četverogodišnjim srednjim školama 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r-H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Razlike u sadržaju razina mogu se iščitati u tablicama obrazovnih ishoda</a:t>
            </a:r>
          </a:p>
        </p:txBody>
      </p:sp>
    </p:spTree>
    <p:extLst>
      <p:ext uri="{BB962C8B-B14F-4D97-AF65-F5344CB8AC3E}">
        <p14:creationId xmlns:p14="http://schemas.microsoft.com/office/powerpoint/2010/main" val="73817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752666-F0C6-46D3-BBA1-D43AF3159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Comic Sans MS" panose="030F0702030302020204" pitchFamily="66" charset="0"/>
              </a:rPr>
              <a:t>1. Područja ispitivanja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2E206C-E878-41B9-9BE2-F7BBF6558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346"/>
            <a:ext cx="10515600" cy="4766617"/>
          </a:xfrm>
          <a:pattFill prst="pct25">
            <a:fgClr>
              <a:srgbClr val="EEBCE8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600" dirty="0">
                <a:latin typeface="Comic Sans MS" panose="030F0702030302020204" pitchFamily="66" charset="0"/>
              </a:rPr>
              <a:t>Cilj je ispita provjeriti u kojoj mjeri pristupnici znaju, tj. mogu: </a:t>
            </a:r>
          </a:p>
          <a:p>
            <a:r>
              <a:rPr lang="hr-HR" sz="2600" dirty="0">
                <a:latin typeface="Comic Sans MS" panose="030F0702030302020204" pitchFamily="66" charset="0"/>
              </a:rPr>
              <a:t>upotrebljavati matematički jezik tijekom čitanja, interpretiranja i rješavanja zadataka </a:t>
            </a:r>
          </a:p>
          <a:p>
            <a:r>
              <a:rPr lang="hr-HR" sz="2600" dirty="0">
                <a:latin typeface="Comic Sans MS" panose="030F0702030302020204" pitchFamily="66" charset="0"/>
              </a:rPr>
              <a:t>očitavati i interpretirati podatke zadane u analitičkome, tabličnome i grafičkome obliku ili riječima te u navedenim oblicima jasno, logično i precizno prikazivati dobivene rezultate </a:t>
            </a:r>
          </a:p>
          <a:p>
            <a:r>
              <a:rPr lang="hr-HR" sz="2600" dirty="0">
                <a:latin typeface="Comic Sans MS" panose="030F0702030302020204" pitchFamily="66" charset="0"/>
              </a:rPr>
              <a:t>matematički modelirati problemsku situaciju, naći rješenje te provjeriti ispravnost dobivenoga rezultata </a:t>
            </a:r>
          </a:p>
          <a:p>
            <a:r>
              <a:rPr lang="hr-HR" sz="2600" dirty="0">
                <a:latin typeface="Comic Sans MS" panose="030F0702030302020204" pitchFamily="66" charset="0"/>
              </a:rPr>
              <a:t>prepoznati i upotrebljavati vezu između različitih područja matematike </a:t>
            </a:r>
          </a:p>
          <a:p>
            <a:r>
              <a:rPr lang="hr-HR" sz="2600" dirty="0">
                <a:latin typeface="Comic Sans MS" panose="030F0702030302020204" pitchFamily="66" charset="0"/>
              </a:rPr>
              <a:t>upotrebljavati različite matematičke tehnike tijekom rješavanja zadataka </a:t>
            </a:r>
          </a:p>
          <a:p>
            <a:r>
              <a:rPr lang="hr-HR" sz="2600" dirty="0">
                <a:latin typeface="Comic Sans MS" panose="030F0702030302020204" pitchFamily="66" charset="0"/>
              </a:rPr>
              <a:t>upotrebljavati džepno računalo.</a:t>
            </a:r>
          </a:p>
          <a:p>
            <a:endParaRPr lang="hr-H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4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B2E892E4-9AE9-4F6B-B3E8-66C7AA7FADE6}"/>
              </a:ext>
            </a:extLst>
          </p:cNvPr>
          <p:cNvSpPr/>
          <p:nvPr/>
        </p:nvSpPr>
        <p:spPr>
          <a:xfrm>
            <a:off x="1022888" y="774915"/>
            <a:ext cx="10678332" cy="3863144"/>
          </a:xfrm>
          <a:prstGeom prst="rect">
            <a:avLst/>
          </a:prstGeom>
          <a:pattFill prst="pct25">
            <a:fgClr>
              <a:srgbClr val="EEBCE8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hr-HR" sz="2400" dirty="0">
                <a:latin typeface="Comic Sans MS" panose="030F0702030302020204" pitchFamily="66" charset="0"/>
              </a:rPr>
              <a:t>Dostignuta razina znanja te kompetencija pristupnika provjeravaju se u ovim područjima: </a:t>
            </a:r>
          </a:p>
          <a:p>
            <a:endParaRPr lang="hr-HR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>
                <a:latin typeface="Comic Sans MS" panose="030F0702030302020204" pitchFamily="66" charset="0"/>
              </a:rPr>
              <a:t>Brojevi i algebra </a:t>
            </a:r>
          </a:p>
          <a:p>
            <a:endParaRPr lang="hr-HR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>
                <a:latin typeface="Comic Sans MS" panose="030F0702030302020204" pitchFamily="66" charset="0"/>
              </a:rPr>
              <a:t>Funkcije </a:t>
            </a:r>
          </a:p>
          <a:p>
            <a:endParaRPr lang="hr-HR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>
                <a:latin typeface="Comic Sans MS" panose="030F0702030302020204" pitchFamily="66" charset="0"/>
              </a:rPr>
              <a:t>Jednadžbe i </a:t>
            </a:r>
            <a:r>
              <a:rPr lang="hr-HR" sz="2400" dirty="0" err="1">
                <a:latin typeface="Comic Sans MS" panose="030F0702030302020204" pitchFamily="66" charset="0"/>
              </a:rPr>
              <a:t>nejednadžbe</a:t>
            </a:r>
            <a:r>
              <a:rPr lang="hr-HR" sz="2400" dirty="0">
                <a:latin typeface="Comic Sans MS" panose="030F0702030302020204" pitchFamily="66" charset="0"/>
              </a:rPr>
              <a:t> </a:t>
            </a:r>
          </a:p>
          <a:p>
            <a:endParaRPr lang="hr-HR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>
                <a:latin typeface="Comic Sans MS" panose="030F0702030302020204" pitchFamily="66" charset="0"/>
              </a:rPr>
              <a:t>Geometrija</a:t>
            </a:r>
          </a:p>
        </p:txBody>
      </p:sp>
    </p:spTree>
    <p:extLst>
      <p:ext uri="{BB962C8B-B14F-4D97-AF65-F5344CB8AC3E}">
        <p14:creationId xmlns:p14="http://schemas.microsoft.com/office/powerpoint/2010/main" val="127584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42AB83EA-FCD4-4A2E-B039-4140E3538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62" y="223025"/>
            <a:ext cx="11566544" cy="636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7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DF98049A-4038-4B72-B2C4-7EC885DC6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34" y="354524"/>
            <a:ext cx="11214494" cy="574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25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2AB4222-4686-4A26-9955-AE348D41D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18" y="340964"/>
            <a:ext cx="10713296" cy="579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8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EEBCE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2F0A9378-AB76-40AA-9EF9-19FF7B8BD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73" y="154983"/>
            <a:ext cx="11364414" cy="670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1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662</Words>
  <Application>Microsoft Office PowerPoint</Application>
  <PresentationFormat>Široki zaslon</PresentationFormat>
  <Paragraphs>73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Tema sustava Office</vt:lpstr>
      <vt:lpstr>PRIPREME ZA DRŽAVNU MATURU MATEMATIKA</vt:lpstr>
      <vt:lpstr>Uvod</vt:lpstr>
      <vt:lpstr>PowerPoint prezentacija</vt:lpstr>
      <vt:lpstr>1. Područja ispitivanja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2. Struktura ispita</vt:lpstr>
      <vt:lpstr>PowerPoint prezentacija</vt:lpstr>
      <vt:lpstr>PowerPoint prezentacija</vt:lpstr>
      <vt:lpstr>3. Izgled ispita i način rješavanja</vt:lpstr>
      <vt:lpstr>PowerPoint prezentacija</vt:lpstr>
      <vt:lpstr>4. Pribor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Pripreme za državnu maturu MATEMATIKA</dc:title>
  <dc:creator>svjetlana didović</dc:creator>
  <cp:lastModifiedBy>svjetlana didović</cp:lastModifiedBy>
  <cp:revision>19</cp:revision>
  <dcterms:created xsi:type="dcterms:W3CDTF">2017-11-03T15:15:54Z</dcterms:created>
  <dcterms:modified xsi:type="dcterms:W3CDTF">2017-11-03T16:46:25Z</dcterms:modified>
</cp:coreProperties>
</file>