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h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hyperlink" Target="https://learningapps.org/display?v=p1951m97t21" TargetMode="External"/><Relationship Id="rId5" Type="http://schemas.openxmlformats.org/officeDocument/2006/relationships/hyperlink" Target="https://images.app.goo.gl/cv2f2iidGCUgfrko7" TargetMode="External"/><Relationship Id="rId6" Type="http://schemas.openxmlformats.org/officeDocument/2006/relationships/hyperlink" Target="https://learningapps.org/display?v=pyt7ysxnv21" TargetMode="External"/><Relationship Id="rId7" Type="http://schemas.openxmlformats.org/officeDocument/2006/relationships/hyperlink" Target="https://docs.google.com/presentation/d/1mpuTyFrzzRMXi1me4wqfA8tH5J81OUv1yxD1Y0vqRVI/preview?usp=shar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a:hlinkClick r:id="rId4"/>
          </p:cNvPr>
          <p:cNvSpPr/>
          <p:nvPr/>
        </p:nvSpPr>
        <p:spPr>
          <a:xfrm>
            <a:off x="6503250" y="214325"/>
            <a:ext cx="1479900" cy="291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a:hlinkClick r:id="rId5"/>
          </p:cNvPr>
          <p:cNvSpPr/>
          <p:nvPr/>
        </p:nvSpPr>
        <p:spPr>
          <a:xfrm>
            <a:off x="291150" y="133450"/>
            <a:ext cx="2499000" cy="291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txBox="1"/>
          <p:nvPr/>
        </p:nvSpPr>
        <p:spPr>
          <a:xfrm>
            <a:off x="345150" y="424450"/>
            <a:ext cx="2601600" cy="1647000"/>
          </a:xfrm>
          <a:prstGeom prst="rect">
            <a:avLst/>
          </a:prstGeom>
          <a:noFill/>
          <a:ln>
            <a:noFill/>
          </a:ln>
        </p:spPr>
        <p:txBody>
          <a:bodyPr anchorCtr="0" anchor="t" bIns="91425" lIns="91425" spcFirstLastPara="1" rIns="91425" wrap="square" tIns="91425">
            <a:spAutoFit/>
          </a:bodyPr>
          <a:lstStyle/>
          <a:p>
            <a:pPr indent="0" lvl="0" marL="0" rtl="0" algn="l">
              <a:spcBef>
                <a:spcPts val="1200"/>
              </a:spcBef>
              <a:spcAft>
                <a:spcPts val="0"/>
              </a:spcAft>
              <a:buNone/>
            </a:pPr>
            <a:r>
              <a:rPr b="1" lang="hr" sz="1100">
                <a:solidFill>
                  <a:schemeClr val="dk1"/>
                </a:solidFill>
              </a:rPr>
              <a:t>	</a:t>
            </a:r>
            <a:endParaRPr b="1" sz="1100">
              <a:solidFill>
                <a:schemeClr val="dk1"/>
              </a:solidFill>
            </a:endParaRPr>
          </a:p>
          <a:p>
            <a:pPr indent="0" lvl="0" marL="0" rtl="0" algn="l">
              <a:spcBef>
                <a:spcPts val="1200"/>
              </a:spcBef>
              <a:spcAft>
                <a:spcPts val="0"/>
              </a:spcAft>
              <a:buNone/>
            </a:pPr>
            <a:r>
              <a:rPr b="1" lang="hr" sz="1100">
                <a:solidFill>
                  <a:srgbClr val="FFFFFF"/>
                </a:solidFill>
              </a:rPr>
              <a:t>Am Fenster</a:t>
            </a:r>
            <a:endParaRPr b="1" sz="1100">
              <a:solidFill>
                <a:srgbClr val="FFFFFF"/>
              </a:solidFill>
            </a:endParaRPr>
          </a:p>
          <a:p>
            <a:pPr indent="0" lvl="0" marL="0" rtl="0" algn="l">
              <a:spcBef>
                <a:spcPts val="1200"/>
              </a:spcBef>
              <a:spcAft>
                <a:spcPts val="0"/>
              </a:spcAft>
              <a:buNone/>
            </a:pPr>
            <a:r>
              <a:rPr lang="hr" sz="1100">
                <a:solidFill>
                  <a:srgbClr val="FFFFFF"/>
                </a:solidFill>
              </a:rPr>
              <a:t>stürz ich hinaus?</a:t>
            </a:r>
            <a:endParaRPr sz="1100">
              <a:solidFill>
                <a:srgbClr val="FFFFFF"/>
              </a:solidFill>
            </a:endParaRPr>
          </a:p>
          <a:p>
            <a:pPr indent="0" lvl="0" marL="0" rtl="0" algn="l">
              <a:spcBef>
                <a:spcPts val="1200"/>
              </a:spcBef>
              <a:spcAft>
                <a:spcPts val="0"/>
              </a:spcAft>
              <a:buNone/>
            </a:pPr>
            <a:r>
              <a:rPr lang="hr" sz="1100">
                <a:solidFill>
                  <a:srgbClr val="FFFFFF"/>
                </a:solidFill>
              </a:rPr>
              <a:t>wünsch ich verschwiegen</a:t>
            </a:r>
            <a:endParaRPr sz="1100">
              <a:solidFill>
                <a:srgbClr val="FFFFFF"/>
              </a:solidFill>
            </a:endParaRPr>
          </a:p>
          <a:p>
            <a:pPr indent="0" lvl="0" marL="0" rtl="0" algn="l">
              <a:spcBef>
                <a:spcPts val="1200"/>
              </a:spcBef>
              <a:spcAft>
                <a:spcPts val="0"/>
              </a:spcAft>
              <a:buNone/>
            </a:pPr>
            <a:r>
              <a:rPr lang="hr" sz="1100">
                <a:solidFill>
                  <a:srgbClr val="FFFFFF"/>
                </a:solidFill>
              </a:rPr>
              <a:t>im Winkel?      1912, Paul Klee</a:t>
            </a:r>
            <a:endParaRPr sz="1100">
              <a:solidFill>
                <a:srgbClr val="FFFFFF"/>
              </a:solidFill>
            </a:endParaRPr>
          </a:p>
        </p:txBody>
      </p:sp>
      <p:sp>
        <p:nvSpPr>
          <p:cNvPr id="57" name="Google Shape;57;p13">
            <a:hlinkClick r:id="rId6"/>
          </p:cNvPr>
          <p:cNvSpPr/>
          <p:nvPr/>
        </p:nvSpPr>
        <p:spPr>
          <a:xfrm>
            <a:off x="6954450" y="3289700"/>
            <a:ext cx="1028700"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3"/>
          <p:cNvSpPr txBox="1"/>
          <p:nvPr/>
        </p:nvSpPr>
        <p:spPr>
          <a:xfrm>
            <a:off x="214300" y="3139675"/>
            <a:ext cx="5561400" cy="2277900"/>
          </a:xfrm>
          <a:prstGeom prst="rect">
            <a:avLst/>
          </a:prstGeom>
          <a:noFill/>
          <a:ln>
            <a:noFill/>
          </a:ln>
        </p:spPr>
        <p:txBody>
          <a:bodyPr anchorCtr="0" anchor="t" bIns="91425" lIns="91425" spcFirstLastPara="1" rIns="91425" wrap="square" tIns="91425">
            <a:spAutoFit/>
          </a:bodyPr>
          <a:lstStyle/>
          <a:p>
            <a:pPr indent="0" lvl="0" marL="0" rtl="0" algn="l">
              <a:spcBef>
                <a:spcPts val="1200"/>
              </a:spcBef>
              <a:spcAft>
                <a:spcPts val="0"/>
              </a:spcAft>
              <a:buNone/>
            </a:pPr>
            <a:r>
              <a:rPr lang="hr" sz="1100">
                <a:solidFill>
                  <a:srgbClr val="FFFFFF"/>
                </a:solidFill>
              </a:rPr>
              <a:t> „</a:t>
            </a:r>
            <a:r>
              <a:rPr lang="hr" sz="1200">
                <a:solidFill>
                  <a:srgbClr val="FFFFFF"/>
                </a:solidFill>
              </a:rPr>
              <a:t>Reichtum, Ansehen, alles kann man verlieren. Aber das Glück im eigenen Herzen kann nur verschleiert werden und wird Dich immer, so lange, wie Du lebst, wieder glücklich machen. Versuche auch mal, wenn Du allein und unglücklich oder traurig bist, auf dem Oberboden bei so einem schönen Wetter nach draußen zu schauen. Nicht zu den Häusern und Dächern, sondern zum Himmel. Solange Du furchtlos den Himmel anschauen kannst, so lange weißt Du, dass Du rein bist von innen und dass Du doch wieder glücklich werden kannst.“</a:t>
            </a:r>
            <a:r>
              <a:rPr lang="hr">
                <a:solidFill>
                  <a:srgbClr val="FFFFFF"/>
                </a:solidFill>
              </a:rPr>
              <a:t> </a:t>
            </a:r>
            <a:endParaRPr>
              <a:solidFill>
                <a:srgbClr val="FFFFFF"/>
              </a:solidFill>
            </a:endParaRPr>
          </a:p>
          <a:p>
            <a:pPr indent="0" lvl="0" marL="0" rtl="0" algn="l">
              <a:spcBef>
                <a:spcPts val="1200"/>
              </a:spcBef>
              <a:spcAft>
                <a:spcPts val="0"/>
              </a:spcAft>
              <a:buClr>
                <a:schemeClr val="dk1"/>
              </a:buClr>
              <a:buSzPts val="1100"/>
              <a:buFont typeface="Arial"/>
              <a:buNone/>
            </a:pPr>
            <a:r>
              <a:rPr lang="hr">
                <a:solidFill>
                  <a:srgbClr val="FFFFFF"/>
                </a:solidFill>
              </a:rPr>
              <a:t> </a:t>
            </a:r>
            <a:r>
              <a:rPr lang="hr" sz="1200">
                <a:solidFill>
                  <a:srgbClr val="FFFFFF"/>
                </a:solidFill>
              </a:rPr>
              <a:t>23. Februar 1944 Anne Frank</a:t>
            </a:r>
            <a:endParaRPr sz="1200">
              <a:solidFill>
                <a:srgbClr val="FFFFFF"/>
              </a:solidFill>
            </a:endParaRPr>
          </a:p>
          <a:p>
            <a:pPr indent="0" lvl="0" marL="0" rtl="0" algn="l">
              <a:spcBef>
                <a:spcPts val="0"/>
              </a:spcBef>
              <a:spcAft>
                <a:spcPts val="0"/>
              </a:spcAft>
              <a:buNone/>
            </a:pPr>
            <a:r>
              <a:t/>
            </a:r>
            <a:endParaRPr/>
          </a:p>
        </p:txBody>
      </p:sp>
      <p:sp>
        <p:nvSpPr>
          <p:cNvPr id="59" name="Google Shape;59;p13">
            <a:hlinkClick r:id="rId7"/>
          </p:cNvPr>
          <p:cNvSpPr/>
          <p:nvPr/>
        </p:nvSpPr>
        <p:spPr>
          <a:xfrm>
            <a:off x="5079225" y="2571750"/>
            <a:ext cx="1618200" cy="396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3"/>
          <p:cNvSpPr txBox="1"/>
          <p:nvPr/>
        </p:nvSpPr>
        <p:spPr>
          <a:xfrm>
            <a:off x="5529250" y="2488375"/>
            <a:ext cx="1618200" cy="1262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hr">
                <a:solidFill>
                  <a:srgbClr val="FFFF00"/>
                </a:solidFill>
              </a:rPr>
              <a:t>3.  </a:t>
            </a:r>
            <a:endParaRPr>
              <a:solidFill>
                <a:srgbClr val="FFFF00"/>
              </a:solidFill>
            </a:endParaRPr>
          </a:p>
          <a:p>
            <a:pPr indent="0" lvl="0" marL="0" rtl="0" algn="l">
              <a:spcBef>
                <a:spcPts val="0"/>
              </a:spcBef>
              <a:spcAft>
                <a:spcPts val="0"/>
              </a:spcAft>
              <a:buNone/>
            </a:pPr>
            <a:r>
              <a:rPr lang="hr">
                <a:solidFill>
                  <a:srgbClr val="FFFF00"/>
                </a:solidFill>
              </a:rPr>
              <a:t>Wenn du Lust hast, spiel noch mit uns! Klick auch hier!</a:t>
            </a:r>
            <a:endParaRPr>
              <a:solidFill>
                <a:srgbClr val="FFFF00"/>
              </a:solidFill>
            </a:endParaRPr>
          </a:p>
        </p:txBody>
      </p:sp>
      <p:sp>
        <p:nvSpPr>
          <p:cNvPr id="61" name="Google Shape;61;p13"/>
          <p:cNvSpPr txBox="1"/>
          <p:nvPr/>
        </p:nvSpPr>
        <p:spPr>
          <a:xfrm>
            <a:off x="6557975" y="225025"/>
            <a:ext cx="975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hr">
                <a:solidFill>
                  <a:srgbClr val="FFFF00"/>
                </a:solidFill>
              </a:rPr>
              <a:t>1.</a:t>
            </a:r>
            <a:endParaRPr>
              <a:solidFill>
                <a:srgbClr val="FFFF00"/>
              </a:solidFill>
            </a:endParaRPr>
          </a:p>
        </p:txBody>
      </p:sp>
      <p:sp>
        <p:nvSpPr>
          <p:cNvPr id="62" name="Google Shape;62;p13"/>
          <p:cNvSpPr txBox="1"/>
          <p:nvPr/>
        </p:nvSpPr>
        <p:spPr>
          <a:xfrm>
            <a:off x="6815125" y="3750475"/>
            <a:ext cx="632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hr">
                <a:solidFill>
                  <a:srgbClr val="FFFF00"/>
                </a:solidFill>
              </a:rPr>
              <a:t>2</a:t>
            </a:r>
            <a:r>
              <a:rPr lang="hr"/>
              <a:t>.</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