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8" r:id="rId1"/>
  </p:sldMasterIdLst>
  <p:sldIdLst>
    <p:sldId id="256" r:id="rId2"/>
    <p:sldId id="319" r:id="rId3"/>
    <p:sldId id="316" r:id="rId4"/>
    <p:sldId id="323" r:id="rId5"/>
    <p:sldId id="324" r:id="rId6"/>
    <p:sldId id="325" r:id="rId7"/>
    <p:sldId id="326" r:id="rId8"/>
    <p:sldId id="328" r:id="rId9"/>
    <p:sldId id="327" r:id="rId10"/>
    <p:sldId id="329" r:id="rId11"/>
    <p:sldId id="320" r:id="rId12"/>
    <p:sldId id="330" r:id="rId13"/>
    <p:sldId id="32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8" d="100"/>
          <a:sy n="108" d="100"/>
        </p:scale>
        <p:origin x="65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22B3370-2A9E-498E-8B43-F87B5BD247F6}" type="datetimeFigureOut">
              <a:rPr lang="hr-HR" smtClean="0"/>
              <a:t>15.9.2022.</a:t>
            </a:fld>
            <a:endParaRPr lang="hr-H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hr-H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A15C2F6-D205-489C-A7D9-9AA362C7E341}" type="slidenum">
              <a:rPr lang="hr-HR" smtClean="0"/>
              <a:t>‹#›</a:t>
            </a:fld>
            <a:endParaRPr lang="hr-H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739474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22B3370-2A9E-498E-8B43-F87B5BD247F6}" type="datetimeFigureOut">
              <a:rPr lang="hr-HR" smtClean="0"/>
              <a:t>15.9.2022.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88232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22B3370-2A9E-498E-8B43-F87B5BD247F6}" type="datetimeFigureOut">
              <a:rPr lang="hr-HR" smtClean="0"/>
              <a:t>15.9.2022.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357838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22B3370-2A9E-498E-8B43-F87B5BD247F6}" type="datetimeFigureOut">
              <a:rPr lang="hr-HR" smtClean="0"/>
              <a:t>15.9.2022.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307142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22B3370-2A9E-498E-8B43-F87B5BD247F6}" type="datetimeFigureOut">
              <a:rPr lang="hr-HR" smtClean="0"/>
              <a:t>15.9.2022.</a:t>
            </a:fld>
            <a:endParaRPr lang="hr-H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hr-H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A15C2F6-D205-489C-A7D9-9AA362C7E341}" type="slidenum">
              <a:rPr lang="hr-HR" smtClean="0"/>
              <a:t>‹#›</a:t>
            </a:fld>
            <a:endParaRPr lang="hr-H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182634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r-HR"/>
              <a:t>Kliknite da biste uredili stil naslova matrice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022B3370-2A9E-498E-8B43-F87B5BD247F6}" type="datetimeFigureOut">
              <a:rPr lang="hr-HR" smtClean="0"/>
              <a:t>15.9.2022.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76940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022B3370-2A9E-498E-8B43-F87B5BD247F6}" type="datetimeFigureOut">
              <a:rPr lang="hr-HR" smtClean="0"/>
              <a:t>15.9.2022.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231381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022B3370-2A9E-498E-8B43-F87B5BD247F6}" type="datetimeFigureOut">
              <a:rPr lang="hr-HR" smtClean="0"/>
              <a:t>15.9.2022.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139394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B3370-2A9E-498E-8B43-F87B5BD247F6}" type="datetimeFigureOut">
              <a:rPr lang="hr-HR" smtClean="0"/>
              <a:t>15.9.2022.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A15C2F6-D205-489C-A7D9-9AA362C7E341}" type="slidenum">
              <a:rPr lang="hr-HR" smtClean="0"/>
              <a:t>‹#›</a:t>
            </a:fld>
            <a:endParaRPr lang="hr-HR"/>
          </a:p>
        </p:txBody>
      </p:sp>
    </p:spTree>
    <p:extLst>
      <p:ext uri="{BB962C8B-B14F-4D97-AF65-F5344CB8AC3E}">
        <p14:creationId xmlns:p14="http://schemas.microsoft.com/office/powerpoint/2010/main" val="314142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22B3370-2A9E-498E-8B43-F87B5BD247F6}" type="datetimeFigureOut">
              <a:rPr lang="hr-HR" smtClean="0"/>
              <a:t>15.9.2022.</a:t>
            </a:fld>
            <a:endParaRPr lang="hr-H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r-H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15C2F6-D205-489C-A7D9-9AA362C7E341}" type="slidenum">
              <a:rPr lang="hr-HR" smtClean="0"/>
              <a:t>‹#›</a:t>
            </a:fld>
            <a:endParaRPr lang="hr-H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4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22B3370-2A9E-498E-8B43-F87B5BD247F6}" type="datetimeFigureOut">
              <a:rPr lang="hr-HR" smtClean="0"/>
              <a:t>15.9.2022.</a:t>
            </a:fld>
            <a:endParaRPr lang="hr-H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r-H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15C2F6-D205-489C-A7D9-9AA362C7E341}" type="slidenum">
              <a:rPr lang="hr-HR" smtClean="0"/>
              <a:t>‹#›</a:t>
            </a:fld>
            <a:endParaRPr lang="hr-H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287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BEEBAAA-29B5-4AF5-BC5F-7E580C29002D}" type="datetimeFigureOut">
              <a:rPr lang="en-US" smtClean="0"/>
              <a:pPr/>
              <a:t>9/15/2022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860EDB8-5305-433F-BE41-D7A86D811DB3}"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714408"/>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cRB19wWNbY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ssuu.com/lestroj/docs/katalog_oktober_2018_hr/12"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tp.hoechsmann.com/en/lexikon/34831/morbidelli_m100" TargetMode="External"/><Relationship Id="rId2" Type="http://schemas.openxmlformats.org/officeDocument/2006/relationships/hyperlink" Target="https://youtu.be/f_wgk5JkvVs" TargetMode="External"/><Relationship Id="rId1" Type="http://schemas.openxmlformats.org/officeDocument/2006/relationships/slideLayout" Target="../slideLayouts/slideLayout1.xml"/><Relationship Id="rId6" Type="http://schemas.openxmlformats.org/officeDocument/2006/relationships/hyperlink" Target="https://youtu.be/cRB19wWNbYc" TargetMode="External"/><Relationship Id="rId5" Type="http://schemas.openxmlformats.org/officeDocument/2006/relationships/hyperlink" Target="https://issuu.com/lestroj/docs/katalog_oktober_2018_hr/12" TargetMode="External"/><Relationship Id="rId4" Type="http://schemas.openxmlformats.org/officeDocument/2006/relationships/hyperlink" Target="https://media.exapro.com/product/2019/06/P90626150/10282fe02889c7043c616ba1b23880ab/morbidelli-author-600k-p90626150_6.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nc.com.hr/koordinatni-susta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nc.com.hr/g-ko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f_wgk5JkvV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files.hoechsmann.com/lexikon/img/300x200/scm_morbidelli_x200_zelle.jpg" TargetMode="External"/><Relationship Id="rId4" Type="http://schemas.openxmlformats.org/officeDocument/2006/relationships/hyperlink" Target="https://wtp.hoechsmann.com/en/lexikon/34831/morbidelli_m1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files.hoechsmann.com/lexikon/img/full/mor_author_m100_2017.jpg" TargetMode="External"/><Relationship Id="rId4" Type="http://schemas.openxmlformats.org/officeDocument/2006/relationships/hyperlink" Target="https://media.exapro.com/product/2019/06/P90626150/10282fe02889c7043c616ba1b23880ab/morbidelli-author-600k-p90626150_6.jpg"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49900C15-5139-4E65-968B-A9E5AD8AB310}"/>
              </a:ext>
            </a:extLst>
          </p:cNvPr>
          <p:cNvSpPr>
            <a:spLocks noGrp="1"/>
          </p:cNvSpPr>
          <p:nvPr>
            <p:ph type="subTitle" idx="1"/>
          </p:nvPr>
        </p:nvSpPr>
        <p:spPr>
          <a:xfrm>
            <a:off x="3828177" y="4706073"/>
            <a:ext cx="7127845" cy="1245916"/>
          </a:xfrm>
        </p:spPr>
        <p:txBody>
          <a:bodyPr>
            <a:normAutofit/>
          </a:bodyPr>
          <a:lstStyle/>
          <a:p>
            <a:pPr algn="r"/>
            <a:r>
              <a:rPr lang="hr-HR" sz="4000" b="1" dirty="0">
                <a:latin typeface="Calibri" panose="020F0502020204030204" pitchFamily="34" charset="0"/>
                <a:ea typeface="Verdana" panose="020B0604030504040204" pitchFamily="34" charset="0"/>
                <a:cs typeface="Calibri" panose="020F0502020204030204" pitchFamily="34" charset="0"/>
              </a:rPr>
              <a:t>CNC OBRADNI CENTAR ZA DRVO</a:t>
            </a:r>
          </a:p>
          <a:p>
            <a:pPr algn="r"/>
            <a:r>
              <a:rPr lang="hr-HR" sz="1600" b="1" dirty="0">
                <a:latin typeface="Calibri" panose="020F0502020204030204" pitchFamily="34" charset="0"/>
                <a:ea typeface="Verdana" panose="020B0604030504040204" pitchFamily="34" charset="0"/>
                <a:cs typeface="Calibri" panose="020F0502020204030204" pitchFamily="34" charset="0"/>
              </a:rPr>
              <a:t>Opis stroja</a:t>
            </a:r>
          </a:p>
        </p:txBody>
      </p:sp>
      <p:pic>
        <p:nvPicPr>
          <p:cNvPr id="6" name="Slika 5">
            <a:extLst>
              <a:ext uri="{FF2B5EF4-FFF2-40B4-BE49-F238E27FC236}">
                <a16:creationId xmlns:a16="http://schemas.microsoft.com/office/drawing/2014/main" id="{06D0D47C-CF01-48A8-AC5A-1BDE8655E723}"/>
              </a:ext>
            </a:extLst>
          </p:cNvPr>
          <p:cNvPicPr>
            <a:picLocks noChangeAspect="1"/>
          </p:cNvPicPr>
          <p:nvPr/>
        </p:nvPicPr>
        <p:blipFill>
          <a:blip r:embed="rId2"/>
          <a:stretch>
            <a:fillRect/>
          </a:stretch>
        </p:blipFill>
        <p:spPr>
          <a:xfrm>
            <a:off x="618546" y="906011"/>
            <a:ext cx="8941818" cy="4617497"/>
          </a:xfrm>
          <a:prstGeom prst="rect">
            <a:avLst/>
          </a:prstGeom>
        </p:spPr>
      </p:pic>
    </p:spTree>
    <p:extLst>
      <p:ext uri="{BB962C8B-B14F-4D97-AF65-F5344CB8AC3E}">
        <p14:creationId xmlns:p14="http://schemas.microsoft.com/office/powerpoint/2010/main" val="20024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C7A40A-9E20-41DD-A0B6-CCA98503A998}"/>
              </a:ext>
            </a:extLst>
          </p:cNvPr>
          <p:cNvSpPr>
            <a:spLocks noGrp="1"/>
          </p:cNvSpPr>
          <p:nvPr>
            <p:ph type="title"/>
          </p:nvPr>
        </p:nvSpPr>
        <p:spPr>
          <a:xfrm>
            <a:off x="1295400" y="254397"/>
            <a:ext cx="9601200" cy="1184945"/>
          </a:xfrm>
        </p:spPr>
        <p:txBody>
          <a:bodyPr>
            <a:normAutofit/>
          </a:bodyPr>
          <a:lstStyle/>
          <a:p>
            <a:r>
              <a:rPr lang="hr-HR" sz="2400" b="1" u="sng" dirty="0">
                <a:solidFill>
                  <a:srgbClr val="FF0000"/>
                </a:solidFill>
                <a:latin typeface="Calibri" panose="020F0502020204030204" pitchFamily="34" charset="0"/>
                <a:cs typeface="Calibri" panose="020F0502020204030204" pitchFamily="34" charset="0"/>
              </a:rPr>
              <a:t>Aktivnost 6. </a:t>
            </a:r>
            <a:br>
              <a:rPr lang="hr-HR" sz="2400" b="1" u="sng" dirty="0">
                <a:solidFill>
                  <a:srgbClr val="FF0000"/>
                </a:solidFill>
                <a:latin typeface="Calibri" panose="020F0502020204030204" pitchFamily="34" charset="0"/>
                <a:cs typeface="Calibri" panose="020F0502020204030204" pitchFamily="34" charset="0"/>
              </a:rPr>
            </a:br>
            <a:r>
              <a:rPr lang="hr-HR" sz="2400" b="1" u="sng" dirty="0">
                <a:solidFill>
                  <a:srgbClr val="17406D"/>
                </a:solidFill>
                <a:latin typeface="Calibri" panose="020F0502020204030204" pitchFamily="34" charset="0"/>
                <a:cs typeface="Calibri" panose="020F0502020204030204" pitchFamily="34" charset="0"/>
              </a:rPr>
              <a:t>Analizirajte poziciju glavnih dijelova CNC obradnog centra i njihovu ulogu</a:t>
            </a:r>
            <a:br>
              <a:rPr lang="hr-HR" sz="2400" b="1" u="sng" dirty="0">
                <a:solidFill>
                  <a:srgbClr val="17406D"/>
                </a:solidFill>
                <a:latin typeface="Calibri" panose="020F0502020204030204" pitchFamily="34" charset="0"/>
                <a:cs typeface="Calibri" panose="020F0502020204030204" pitchFamily="34" charset="0"/>
              </a:rPr>
            </a:br>
            <a:r>
              <a:rPr lang="hr-HR" sz="2400" b="1" u="sng" dirty="0">
                <a:solidFill>
                  <a:srgbClr val="17406D"/>
                </a:solidFill>
                <a:latin typeface="Calibri" panose="020F0502020204030204" pitchFamily="34" charset="0"/>
                <a:cs typeface="Calibri" panose="020F0502020204030204" pitchFamily="34" charset="0"/>
              </a:rPr>
              <a:t>(na primjeru CNC obradnog centra </a:t>
            </a:r>
            <a:r>
              <a:rPr lang="hr-HR" sz="2400" b="1" u="sng" dirty="0" err="1">
                <a:solidFill>
                  <a:srgbClr val="17406D"/>
                </a:solidFill>
                <a:latin typeface="Calibri" panose="020F0502020204030204" pitchFamily="34" charset="0"/>
                <a:cs typeface="Calibri" panose="020F0502020204030204" pitchFamily="34" charset="0"/>
              </a:rPr>
              <a:t>scm</a:t>
            </a:r>
            <a:r>
              <a:rPr lang="hr-HR" sz="2400" b="1" u="sng" dirty="0">
                <a:solidFill>
                  <a:srgbClr val="17406D"/>
                </a:solidFill>
                <a:latin typeface="Calibri" panose="020F0502020204030204" pitchFamily="34" charset="0"/>
                <a:cs typeface="Calibri" panose="020F0502020204030204" pitchFamily="34" charset="0"/>
              </a:rPr>
              <a:t> </a:t>
            </a:r>
            <a:r>
              <a:rPr lang="hr-HR" sz="2400" b="1" u="sng" dirty="0" err="1">
                <a:solidFill>
                  <a:srgbClr val="17406D"/>
                </a:solidFill>
                <a:latin typeface="Calibri" panose="020F0502020204030204" pitchFamily="34" charset="0"/>
                <a:cs typeface="Calibri" panose="020F0502020204030204" pitchFamily="34" charset="0"/>
              </a:rPr>
              <a:t>Morbidelli</a:t>
            </a:r>
            <a:r>
              <a:rPr lang="hr-HR" sz="2400" b="1" u="sng" dirty="0">
                <a:solidFill>
                  <a:srgbClr val="17406D"/>
                </a:solidFill>
                <a:latin typeface="Calibri" panose="020F0502020204030204" pitchFamily="34" charset="0"/>
                <a:cs typeface="Calibri" panose="020F0502020204030204" pitchFamily="34" charset="0"/>
              </a:rPr>
              <a:t> m100</a:t>
            </a:r>
            <a:endParaRPr lang="hr-HR" dirty="0"/>
          </a:p>
        </p:txBody>
      </p:sp>
      <p:graphicFrame>
        <p:nvGraphicFramePr>
          <p:cNvPr id="8" name="Rezervirano mjesto sadržaja 7">
            <a:extLst>
              <a:ext uri="{FF2B5EF4-FFF2-40B4-BE49-F238E27FC236}">
                <a16:creationId xmlns:a16="http://schemas.microsoft.com/office/drawing/2014/main" id="{EB522F24-818C-4693-9C8B-71BF6266BE13}"/>
              </a:ext>
            </a:extLst>
          </p:cNvPr>
          <p:cNvGraphicFramePr>
            <a:graphicFrameLocks noGrp="1"/>
          </p:cNvGraphicFramePr>
          <p:nvPr>
            <p:ph idx="1"/>
            <p:extLst>
              <p:ext uri="{D42A27DB-BD31-4B8C-83A1-F6EECF244321}">
                <p14:modId xmlns:p14="http://schemas.microsoft.com/office/powerpoint/2010/main" val="3439401395"/>
              </p:ext>
            </p:extLst>
          </p:nvPr>
        </p:nvGraphicFramePr>
        <p:xfrm>
          <a:off x="1726251" y="1439342"/>
          <a:ext cx="9417464" cy="5068142"/>
        </p:xfrm>
        <a:graphic>
          <a:graphicData uri="http://schemas.openxmlformats.org/drawingml/2006/table">
            <a:tbl>
              <a:tblPr firstRow="1" firstCol="1" bandRow="1"/>
              <a:tblGrid>
                <a:gridCol w="521293">
                  <a:extLst>
                    <a:ext uri="{9D8B030D-6E8A-4147-A177-3AD203B41FA5}">
                      <a16:colId xmlns:a16="http://schemas.microsoft.com/office/drawing/2014/main" val="3837657467"/>
                    </a:ext>
                  </a:extLst>
                </a:gridCol>
                <a:gridCol w="2392822">
                  <a:extLst>
                    <a:ext uri="{9D8B030D-6E8A-4147-A177-3AD203B41FA5}">
                      <a16:colId xmlns:a16="http://schemas.microsoft.com/office/drawing/2014/main" val="664999033"/>
                    </a:ext>
                  </a:extLst>
                </a:gridCol>
                <a:gridCol w="6503349">
                  <a:extLst>
                    <a:ext uri="{9D8B030D-6E8A-4147-A177-3AD203B41FA5}">
                      <a16:colId xmlns:a16="http://schemas.microsoft.com/office/drawing/2014/main" val="3796182416"/>
                    </a:ext>
                  </a:extLst>
                </a:gridCol>
              </a:tblGrid>
              <a:tr h="218592">
                <a:tc>
                  <a:txBody>
                    <a:bodyPr/>
                    <a:lstStyle/>
                    <a:p>
                      <a:pPr algn="ctr">
                        <a:lnSpc>
                          <a:spcPct val="107000"/>
                        </a:lnSpc>
                        <a:spcAft>
                          <a:spcPts val="0"/>
                        </a:spcAft>
                      </a:pPr>
                      <a:r>
                        <a:rPr lang="hr-HR" sz="1200" b="1" dirty="0">
                          <a:effectLst/>
                          <a:latin typeface="Calibri" panose="020F0502020204030204" pitchFamily="34" charset="0"/>
                          <a:ea typeface="Calibri" panose="020F0502020204030204" pitchFamily="34" charset="0"/>
                          <a:cs typeface="Times New Roman" panose="02020603050405020304" pitchFamily="18" charset="0"/>
                        </a:rPr>
                        <a:t>A</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Osnovno postolje</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predstavlja široku i čvrstu bazu na koju se postavlja stroj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610963"/>
                  </a:ext>
                </a:extLst>
              </a:tr>
              <a:tr h="356296">
                <a:tc>
                  <a:txBody>
                    <a:bodyPr/>
                    <a:lstStyle/>
                    <a:p>
                      <a:pPr algn="ctr">
                        <a:lnSpc>
                          <a:spcPct val="107000"/>
                        </a:lnSpc>
                        <a:spcAft>
                          <a:spcPts val="0"/>
                        </a:spcAft>
                      </a:pPr>
                      <a:r>
                        <a:rPr lang="hr-HR" sz="1200" b="1" dirty="0">
                          <a:effectLst/>
                          <a:latin typeface="Calibri" panose="020F0502020204030204" pitchFamily="34" charset="0"/>
                          <a:ea typeface="Calibri" panose="020F0502020204030204" pitchFamily="34" charset="0"/>
                          <a:cs typeface="Times New Roman" panose="02020603050405020304" pitchFamily="18" charset="0"/>
                        </a:rPr>
                        <a:t>B</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Podupirač</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pokretni element koji drži i prenosi radnu glavu po cijelom radnom prostoru kako bi zadovoljio različite potrebe obrade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70467"/>
                  </a:ext>
                </a:extLst>
              </a:tr>
              <a:tr h="356296">
                <a:tc>
                  <a:txBody>
                    <a:bodyPr/>
                    <a:lstStyle/>
                    <a:p>
                      <a:pPr algn="ctr">
                        <a:lnSpc>
                          <a:spcPct val="107000"/>
                        </a:lnSpc>
                        <a:spcAft>
                          <a:spcPts val="0"/>
                        </a:spcAft>
                      </a:pPr>
                      <a:r>
                        <a:rPr lang="hr-HR" sz="1200" b="1" dirty="0">
                          <a:effectLst/>
                          <a:latin typeface="Calibri" panose="020F0502020204030204" pitchFamily="34" charset="0"/>
                          <a:ea typeface="Calibri" panose="020F0502020204030204" pitchFamily="34" charset="0"/>
                          <a:cs typeface="Times New Roman" panose="02020603050405020304" pitchFamily="18" charset="0"/>
                        </a:rPr>
                        <a:t>C</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Radna glava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skup radnih jedinica koje omogućavaju različite vrste obrade glodanja, bušenja, piljenja</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598682"/>
                  </a:ext>
                </a:extLst>
              </a:tr>
              <a:tr h="356296">
                <a:tc>
                  <a:txBody>
                    <a:bodyPr/>
                    <a:lstStyle/>
                    <a:p>
                      <a:pPr algn="ctr">
                        <a:lnSpc>
                          <a:spcPct val="107000"/>
                        </a:lnSpc>
                        <a:spcAft>
                          <a:spcPts val="0"/>
                        </a:spcAft>
                      </a:pPr>
                      <a:r>
                        <a:rPr lang="hr-HR" sz="1200" b="1" dirty="0">
                          <a:effectLst/>
                          <a:latin typeface="Calibri" panose="020F0502020204030204" pitchFamily="34" charset="0"/>
                          <a:ea typeface="Calibri" panose="020F0502020204030204" pitchFamily="34" charset="0"/>
                          <a:cs typeface="Times New Roman" panose="02020603050405020304" pitchFamily="18" charset="0"/>
                        </a:rPr>
                        <a:t>D</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Spremište za prihvat alata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stroj je opremljen s jednim ili više spremišta alata koja omogućuju brzu automatsku zamjenu alata na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elektrovretenu</a:t>
                      </a:r>
                      <a:r>
                        <a:rPr lang="hr-H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818176"/>
                  </a:ext>
                </a:extLst>
              </a:tr>
              <a:tr h="1084965">
                <a:tc>
                  <a:txBody>
                    <a:bodyPr/>
                    <a:lstStyle/>
                    <a:p>
                      <a:pPr algn="ctr">
                        <a:lnSpc>
                          <a:spcPct val="107000"/>
                        </a:lnSpc>
                        <a:spcAft>
                          <a:spcPts val="0"/>
                        </a:spcAft>
                      </a:pPr>
                      <a:r>
                        <a:rPr lang="hr-HR" sz="1200" b="1" dirty="0">
                          <a:effectLst/>
                          <a:latin typeface="Calibri" panose="020F0502020204030204" pitchFamily="34" charset="0"/>
                          <a:ea typeface="Calibri" panose="020F0502020204030204" pitchFamily="34" charset="0"/>
                          <a:cs typeface="Times New Roman" panose="02020603050405020304" pitchFamily="18" charset="0"/>
                        </a:rPr>
                        <a:t>E</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Radna ploča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sustav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konzolnih</a:t>
                      </a:r>
                      <a:r>
                        <a:rPr lang="hr-HR" sz="1200" dirty="0">
                          <a:effectLst/>
                          <a:latin typeface="Calibri" panose="020F0502020204030204" pitchFamily="34" charset="0"/>
                          <a:ea typeface="Calibri" panose="020F0502020204030204" pitchFamily="34" charset="0"/>
                          <a:cs typeface="Times New Roman" panose="02020603050405020304" pitchFamily="18" charset="0"/>
                        </a:rPr>
                        <a:t> tračnica i papučica koristi papučice za pridržavanje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obratka</a:t>
                      </a:r>
                      <a:r>
                        <a:rPr lang="hr-HR" sz="1200" dirty="0">
                          <a:effectLst/>
                          <a:latin typeface="Calibri" panose="020F0502020204030204" pitchFamily="34" charset="0"/>
                          <a:ea typeface="Calibri" panose="020F0502020204030204" pitchFamily="34" charset="0"/>
                          <a:cs typeface="Times New Roman" panose="02020603050405020304" pitchFamily="18" charset="0"/>
                        </a:rPr>
                        <a:t> pomoću vakuuma. Ove se papučice mogu skinuti i postaviti s tračnica. Tračnice se mogu premještati duž jedne osi (X), dok se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sukcijske</a:t>
                      </a:r>
                      <a:r>
                        <a:rPr lang="hr-HR" sz="1200" dirty="0">
                          <a:effectLst/>
                          <a:latin typeface="Calibri" panose="020F0502020204030204" pitchFamily="34" charset="0"/>
                          <a:ea typeface="Calibri" panose="020F0502020204030204" pitchFamily="34" charset="0"/>
                          <a:cs typeface="Times New Roman" panose="02020603050405020304" pitchFamily="18" charset="0"/>
                        </a:rPr>
                        <a:t> kape s papučicama miču po drugoj osi (Y)</a:t>
                      </a:r>
                    </a:p>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(Na školskom CNC-u i ruke za prihvat masivnih manjih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obradaka</a:t>
                      </a:r>
                      <a:r>
                        <a:rPr lang="hr-HR"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(na radnoj ploči je i graničnik za pozicioniranje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obratka</a:t>
                      </a:r>
                      <a:r>
                        <a:rPr lang="hr-HR" sz="1200" dirty="0">
                          <a:effectLst/>
                          <a:latin typeface="Calibri" panose="020F0502020204030204" pitchFamily="34" charset="0"/>
                          <a:ea typeface="Calibri" panose="020F0502020204030204" pitchFamily="34" charset="0"/>
                          <a:cs typeface="Times New Roman" panose="02020603050405020304" pitchFamily="18" charset="0"/>
                        </a:rPr>
                        <a:t> na nulu.</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6291"/>
                  </a:ext>
                </a:extLst>
              </a:tr>
              <a:tr h="356296">
                <a:tc>
                  <a:txBody>
                    <a:bodyPr/>
                    <a:lstStyle/>
                    <a:p>
                      <a:pPr algn="ctr">
                        <a:lnSpc>
                          <a:spcPct val="107000"/>
                        </a:lnSpc>
                        <a:spcAft>
                          <a:spcPts val="0"/>
                        </a:spcAft>
                      </a:pPr>
                      <a:r>
                        <a:rPr lang="hr-HR" sz="1200" b="1" dirty="0">
                          <a:effectLst/>
                          <a:latin typeface="Calibri" panose="020F0502020204030204" pitchFamily="34" charset="0"/>
                          <a:ea typeface="Calibri" panose="020F0502020204030204" pitchFamily="34" charset="0"/>
                          <a:cs typeface="Times New Roman" panose="02020603050405020304" pitchFamily="18" charset="0"/>
                        </a:rPr>
                        <a:t>F</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Transporter za </a:t>
                      </a:r>
                      <a:r>
                        <a:rPr lang="hr-HR" sz="12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usis</a:t>
                      </a: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strugotina -prašine</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omogućava spajanje radnih skupina za sustav za usisavanje strugotina </a:t>
                      </a:r>
                    </a:p>
                    <a:p>
                      <a:pPr>
                        <a:lnSpc>
                          <a:spcPct val="107000"/>
                        </a:lnSpc>
                        <a:spcAft>
                          <a:spcPts val="0"/>
                        </a:spcAft>
                      </a:pPr>
                      <a:r>
                        <a:rPr lang="hr-H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21124"/>
                  </a:ext>
                </a:extLst>
              </a:tr>
              <a:tr h="356296">
                <a:tc>
                  <a:txBody>
                    <a:bodyPr/>
                    <a:lstStyle/>
                    <a:p>
                      <a:pPr algn="ctr">
                        <a:lnSpc>
                          <a:spcPct val="107000"/>
                        </a:lnSpc>
                        <a:spcAft>
                          <a:spcPts val="0"/>
                        </a:spcAft>
                      </a:pPr>
                      <a:r>
                        <a:rPr lang="hr-HR" sz="1200" b="1">
                          <a:effectLst/>
                          <a:latin typeface="Calibri" panose="020F0502020204030204" pitchFamily="34" charset="0"/>
                          <a:ea typeface="Calibri" panose="020F0502020204030204" pitchFamily="34" charset="0"/>
                          <a:cs typeface="Times New Roman" panose="02020603050405020304" pitchFamily="18" charset="0"/>
                        </a:rPr>
                        <a:t>G</a:t>
                      </a:r>
                      <a:endParaRPr lang="hr-HR" sz="120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Električni ormarić</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a:effectLst/>
                          <a:latin typeface="Calibri" panose="020F0502020204030204" pitchFamily="34" charset="0"/>
                          <a:ea typeface="Calibri" panose="020F0502020204030204" pitchFamily="34" charset="0"/>
                          <a:cs typeface="Times New Roman" panose="02020603050405020304" pitchFamily="18" charset="0"/>
                        </a:rPr>
                        <a:t>sadrži električne i elektroničke komponente te numeričko upravljanje </a:t>
                      </a:r>
                    </a:p>
                    <a:p>
                      <a:pPr>
                        <a:lnSpc>
                          <a:spcPct val="107000"/>
                        </a:lnSpc>
                        <a:spcAft>
                          <a:spcPts val="0"/>
                        </a:spcAft>
                      </a:pPr>
                      <a:r>
                        <a:rPr lang="hr-HR" sz="1200">
                          <a:effectLst/>
                          <a:latin typeface="Calibri" panose="020F0502020204030204" pitchFamily="34" charset="0"/>
                          <a:ea typeface="Calibri" panose="020F0502020204030204" pitchFamily="34" charset="0"/>
                          <a:cs typeface="Times New Roman" panose="02020603050405020304" pitchFamily="18" charset="0"/>
                        </a:rPr>
                        <a:t>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236433"/>
                  </a:ext>
                </a:extLst>
              </a:tr>
              <a:tr h="356296">
                <a:tc>
                  <a:txBody>
                    <a:bodyPr/>
                    <a:lstStyle/>
                    <a:p>
                      <a:pPr algn="ctr">
                        <a:lnSpc>
                          <a:spcPct val="107000"/>
                        </a:lnSpc>
                        <a:spcAft>
                          <a:spcPts val="0"/>
                        </a:spcAft>
                      </a:pPr>
                      <a:r>
                        <a:rPr lang="hr-HR" sz="1200" b="1">
                          <a:effectLst/>
                          <a:latin typeface="Calibri" panose="020F0502020204030204" pitchFamily="34" charset="0"/>
                          <a:ea typeface="Calibri" panose="020F0502020204030204" pitchFamily="34" charset="0"/>
                          <a:cs typeface="Times New Roman" panose="02020603050405020304" pitchFamily="18" charset="0"/>
                        </a:rPr>
                        <a:t>G1</a:t>
                      </a:r>
                      <a:endParaRPr lang="hr-HR" sz="120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Pokretna konzola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glavna upravljačka ploča na kojoj se nalaze: sučelje rukovatelja za programiranje obrade i elektromehaničke komande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917460"/>
                  </a:ext>
                </a:extLst>
              </a:tr>
              <a:tr h="506654">
                <a:tc>
                  <a:txBody>
                    <a:bodyPr/>
                    <a:lstStyle/>
                    <a:p>
                      <a:pPr algn="ctr">
                        <a:lnSpc>
                          <a:spcPct val="107000"/>
                        </a:lnSpc>
                        <a:spcAft>
                          <a:spcPts val="0"/>
                        </a:spcAft>
                      </a:pPr>
                      <a:r>
                        <a:rPr lang="hr-HR" sz="1200" b="1">
                          <a:effectLst/>
                          <a:latin typeface="Calibri" panose="020F0502020204030204" pitchFamily="34" charset="0"/>
                          <a:ea typeface="Calibri" panose="020F0502020204030204" pitchFamily="34" charset="0"/>
                          <a:cs typeface="Times New Roman" panose="02020603050405020304" pitchFamily="18" charset="0"/>
                        </a:rPr>
                        <a:t>H</a:t>
                      </a:r>
                      <a:endParaRPr lang="hr-HR" sz="120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Prijenosna radna ploča </a:t>
                      </a: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HMI (Human - </a:t>
                      </a:r>
                      <a:r>
                        <a:rPr lang="hr-HR" sz="12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Machine</a:t>
                      </a: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lang="hr-HR" sz="12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Interface</a:t>
                      </a: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predstavlja pokretnu upravljačku jedinicu kojom se može olakšano upravljati sa strojem i na udaljenosti od glavne upravljačke ploče jer sadrži komandne i signalne uređaje samog stroja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06001"/>
                  </a:ext>
                </a:extLst>
              </a:tr>
              <a:tr h="538463">
                <a:tc>
                  <a:txBody>
                    <a:bodyPr/>
                    <a:lstStyle/>
                    <a:p>
                      <a:pPr algn="ctr">
                        <a:lnSpc>
                          <a:spcPct val="107000"/>
                        </a:lnSpc>
                        <a:spcAft>
                          <a:spcPts val="0"/>
                        </a:spcAft>
                      </a:pPr>
                      <a:r>
                        <a:rPr lang="hr-HR" sz="1200" b="1">
                          <a:effectLst/>
                          <a:latin typeface="Calibri" panose="020F0502020204030204" pitchFamily="34" charset="0"/>
                          <a:ea typeface="Calibri" panose="020F0502020204030204" pitchFamily="34" charset="0"/>
                          <a:cs typeface="Times New Roman" panose="02020603050405020304" pitchFamily="18" charset="0"/>
                        </a:rPr>
                        <a:t>I</a:t>
                      </a:r>
                      <a:endParaRPr lang="hr-HR" sz="120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Jedinica filtra regulatora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hr-HR" sz="1200" dirty="0">
                          <a:effectLst/>
                          <a:latin typeface="Calibri" panose="020F0502020204030204" pitchFamily="34" charset="0"/>
                          <a:ea typeface="Calibri" panose="020F0502020204030204" pitchFamily="34" charset="0"/>
                          <a:cs typeface="Times New Roman" panose="02020603050405020304" pitchFamily="18" charset="0"/>
                        </a:rPr>
                        <a:t>uređaj koji filtrira i održava konstantan tlak komprimiranog zraka koji se koristi u pneumatskom sustavu stroja </a:t>
                      </a:r>
                    </a:p>
                    <a:p>
                      <a:pPr>
                        <a:lnSpc>
                          <a:spcPct val="107000"/>
                        </a:lnSpc>
                        <a:spcAft>
                          <a:spcPts val="0"/>
                        </a:spcAft>
                      </a:pPr>
                      <a:r>
                        <a:rPr lang="hr-H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151792"/>
                  </a:ext>
                </a:extLst>
              </a:tr>
              <a:tr h="330359">
                <a:tc>
                  <a:txBody>
                    <a:bodyPr/>
                    <a:lstStyle/>
                    <a:p>
                      <a:pPr algn="ctr">
                        <a:lnSpc>
                          <a:spcPct val="107000"/>
                        </a:lnSpc>
                        <a:spcAft>
                          <a:spcPts val="0"/>
                        </a:spcAft>
                      </a:pPr>
                      <a:r>
                        <a:rPr lang="hr-HR" sz="1200" b="1">
                          <a:effectLst/>
                          <a:latin typeface="Calibri" panose="020F0502020204030204" pitchFamily="34" charset="0"/>
                          <a:ea typeface="Calibri" panose="020F0502020204030204" pitchFamily="34" charset="0"/>
                          <a:cs typeface="Times New Roman" panose="02020603050405020304" pitchFamily="18" charset="0"/>
                        </a:rPr>
                        <a:t>L</a:t>
                      </a:r>
                      <a:endParaRPr lang="hr-HR" sz="120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Vakuumska pumpa</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r-HR" sz="1200" dirty="0">
                          <a:effectLst/>
                          <a:latin typeface="Calibri" panose="020F0502020204030204" pitchFamily="34" charset="0"/>
                          <a:ea typeface="Calibri" panose="020F0502020204030204" pitchFamily="34" charset="0"/>
                          <a:cs typeface="Times New Roman" panose="02020603050405020304" pitchFamily="18" charset="0"/>
                        </a:rPr>
                        <a:t>-        To je oprema koja osigurava razinu vakuuma potrebnu za fiksiranje </a:t>
                      </a:r>
                      <a:r>
                        <a:rPr lang="hr-HR" sz="1200" dirty="0" err="1">
                          <a:effectLst/>
                          <a:latin typeface="Calibri" panose="020F0502020204030204" pitchFamily="34" charset="0"/>
                          <a:ea typeface="Calibri" panose="020F0502020204030204" pitchFamily="34" charset="0"/>
                          <a:cs typeface="Times New Roman" panose="02020603050405020304" pitchFamily="18" charset="0"/>
                        </a:rPr>
                        <a:t>obratka</a:t>
                      </a:r>
                      <a:r>
                        <a:rPr lang="hr-HR" sz="1200" dirty="0">
                          <a:effectLst/>
                          <a:latin typeface="Calibri" panose="020F0502020204030204" pitchFamily="34" charset="0"/>
                          <a:ea typeface="Calibri" panose="020F0502020204030204" pitchFamily="34" charset="0"/>
                          <a:cs typeface="Times New Roman" panose="02020603050405020304" pitchFamily="18" charset="0"/>
                        </a:rPr>
                        <a:t> na radnom stolu</a:t>
                      </a:r>
                    </a:p>
                  </a:txBody>
                  <a:tcPr marL="30266" marR="30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998263"/>
                  </a:ext>
                </a:extLst>
              </a:tr>
            </a:tbl>
          </a:graphicData>
        </a:graphic>
      </p:graphicFrame>
      <p:sp>
        <p:nvSpPr>
          <p:cNvPr id="9" name="Rectangle 2">
            <a:extLst>
              <a:ext uri="{FF2B5EF4-FFF2-40B4-BE49-F238E27FC236}">
                <a16:creationId xmlns:a16="http://schemas.microsoft.com/office/drawing/2014/main" id="{192A005A-5931-4968-A5F8-B2A8CD9BBCA1}"/>
              </a:ext>
            </a:extLst>
          </p:cNvPr>
          <p:cNvSpPr>
            <a:spLocks noChangeArrowheads="1"/>
          </p:cNvSpPr>
          <p:nvPr/>
        </p:nvSpPr>
        <p:spPr bwMode="auto">
          <a:xfrm>
            <a:off x="-3145437" y="-49667"/>
            <a:ext cx="15337437" cy="52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63689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07101A-D622-42B6-9E46-BB0C226755F8}"/>
              </a:ext>
            </a:extLst>
          </p:cNvPr>
          <p:cNvSpPr>
            <a:spLocks noGrp="1"/>
          </p:cNvSpPr>
          <p:nvPr>
            <p:ph type="title"/>
          </p:nvPr>
        </p:nvSpPr>
        <p:spPr>
          <a:xfrm>
            <a:off x="1295400" y="143126"/>
            <a:ext cx="9601200" cy="1898738"/>
          </a:xfrm>
        </p:spPr>
        <p:txBody>
          <a:bodyPr>
            <a:normAutofit fontScale="90000"/>
          </a:bodyPr>
          <a:lstStyle/>
          <a:p>
            <a:pPr>
              <a:lnSpc>
                <a:spcPct val="107000"/>
              </a:lnSpc>
              <a:spcAft>
                <a:spcPts val="800"/>
              </a:spcAft>
            </a:pPr>
            <a:r>
              <a:rPr lang="hr-HR" sz="2700" b="1" u="sng" dirty="0">
                <a:solidFill>
                  <a:srgbClr val="FF0000"/>
                </a:solidFill>
                <a:latin typeface="Calibri" panose="020F0502020204030204" pitchFamily="34" charset="0"/>
                <a:cs typeface="Calibri" panose="020F0502020204030204" pitchFamily="34" charset="0"/>
              </a:rPr>
              <a:t>Aktivnost 7.</a:t>
            </a:r>
            <a:br>
              <a:rPr lang="hr-HR"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hr-HR" sz="2700" b="1" u="sng" dirty="0">
                <a:solidFill>
                  <a:srgbClr val="17406D"/>
                </a:solidFill>
                <a:latin typeface="Calibri" panose="020F0502020204030204" pitchFamily="34" charset="0"/>
                <a:ea typeface="Calibri" panose="020F0502020204030204" pitchFamily="34" charset="0"/>
                <a:cs typeface="Calibri" panose="020F0502020204030204" pitchFamily="34" charset="0"/>
              </a:rPr>
              <a:t>Pogledajte video – navedite dijelove obradnog centra koji su prikazani u ovom videu. Objasnite ulogu dijelova koje ste prepoznali. Prikažite dio stroja fotografijom (slike iz videa) Odgovore unesite u tablicu:</a:t>
            </a:r>
            <a:br>
              <a:rPr lang="hr-HR" sz="3200" dirty="0">
                <a:latin typeface="Calibri" panose="020F0502020204030204" pitchFamily="34" charset="0"/>
                <a:ea typeface="Calibri" panose="020F0502020204030204" pitchFamily="34" charset="0"/>
                <a:cs typeface="Times New Roman" panose="02020603050405020304" pitchFamily="18" charset="0"/>
              </a:rPr>
            </a:br>
            <a:br>
              <a:rPr lang="hr-HR" sz="3200" dirty="0">
                <a:latin typeface="Calibri" panose="020F0502020204030204" pitchFamily="34" charset="0"/>
                <a:ea typeface="Calibri" panose="020F0502020204030204" pitchFamily="34" charset="0"/>
                <a:cs typeface="Times New Roman" panose="02020603050405020304" pitchFamily="18" charset="0"/>
              </a:rPr>
            </a:br>
            <a:r>
              <a:rPr lang="hr-HR" sz="22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https://youtu.be/cRB19wWNbYc</a:t>
            </a:r>
            <a:br>
              <a:rPr lang="hr-HR"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hr-HR"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hr-HR"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hr-HR" sz="3200" dirty="0">
                <a:latin typeface="Calibri" panose="020F0502020204030204" pitchFamily="34" charset="0"/>
                <a:ea typeface="Calibri" panose="020F0502020204030204" pitchFamily="34" charset="0"/>
                <a:cs typeface="Times New Roman" panose="02020603050405020304" pitchFamily="18" charset="0"/>
              </a:rPr>
            </a:br>
            <a:br>
              <a:rPr lang="hr-HR" sz="1200" dirty="0">
                <a:latin typeface="Calibri" panose="020F0502020204030204" pitchFamily="34" charset="0"/>
                <a:ea typeface="Calibri" panose="020F0502020204030204" pitchFamily="34" charset="0"/>
                <a:cs typeface="Times New Roman" panose="02020603050405020304" pitchFamily="18" charset="0"/>
              </a:rPr>
            </a:br>
            <a:endParaRPr lang="hr-HR" dirty="0"/>
          </a:p>
        </p:txBody>
      </p:sp>
      <p:graphicFrame>
        <p:nvGraphicFramePr>
          <p:cNvPr id="5" name="Tablica 4">
            <a:extLst>
              <a:ext uri="{FF2B5EF4-FFF2-40B4-BE49-F238E27FC236}">
                <a16:creationId xmlns:a16="http://schemas.microsoft.com/office/drawing/2014/main" id="{C2F34D39-943B-4195-8438-FAF1B4F76C76}"/>
              </a:ext>
            </a:extLst>
          </p:cNvPr>
          <p:cNvGraphicFramePr>
            <a:graphicFrameLocks noGrp="1"/>
          </p:cNvGraphicFramePr>
          <p:nvPr>
            <p:extLst>
              <p:ext uri="{D42A27DB-BD31-4B8C-83A1-F6EECF244321}">
                <p14:modId xmlns:p14="http://schemas.microsoft.com/office/powerpoint/2010/main" val="1277088562"/>
              </p:ext>
            </p:extLst>
          </p:nvPr>
        </p:nvGraphicFramePr>
        <p:xfrm>
          <a:off x="1676894" y="2859185"/>
          <a:ext cx="8128000" cy="3393440"/>
        </p:xfrm>
        <a:graphic>
          <a:graphicData uri="http://schemas.openxmlformats.org/drawingml/2006/table">
            <a:tbl>
              <a:tblPr firstRow="1" bandRow="1">
                <a:tableStyleId>{5C22544A-7EE6-4342-B048-85BDC9FD1C3A}</a:tableStyleId>
              </a:tblPr>
              <a:tblGrid>
                <a:gridCol w="835487">
                  <a:extLst>
                    <a:ext uri="{9D8B030D-6E8A-4147-A177-3AD203B41FA5}">
                      <a16:colId xmlns:a16="http://schemas.microsoft.com/office/drawing/2014/main" val="2528806836"/>
                    </a:ext>
                  </a:extLst>
                </a:gridCol>
                <a:gridCol w="2095130">
                  <a:extLst>
                    <a:ext uri="{9D8B030D-6E8A-4147-A177-3AD203B41FA5}">
                      <a16:colId xmlns:a16="http://schemas.microsoft.com/office/drawing/2014/main" val="1434327654"/>
                    </a:ext>
                  </a:extLst>
                </a:gridCol>
                <a:gridCol w="3165383">
                  <a:extLst>
                    <a:ext uri="{9D8B030D-6E8A-4147-A177-3AD203B41FA5}">
                      <a16:colId xmlns:a16="http://schemas.microsoft.com/office/drawing/2014/main" val="4281828261"/>
                    </a:ext>
                  </a:extLst>
                </a:gridCol>
                <a:gridCol w="2032000">
                  <a:extLst>
                    <a:ext uri="{9D8B030D-6E8A-4147-A177-3AD203B41FA5}">
                      <a16:colId xmlns:a16="http://schemas.microsoft.com/office/drawing/2014/main" val="784476577"/>
                    </a:ext>
                  </a:extLst>
                </a:gridCol>
              </a:tblGrid>
              <a:tr h="370840">
                <a:tc>
                  <a:txBody>
                    <a:bodyPr/>
                    <a:lstStyle/>
                    <a:p>
                      <a:r>
                        <a:rPr lang="hr-HR" dirty="0"/>
                        <a:t>R.br.</a:t>
                      </a:r>
                    </a:p>
                  </a:txBody>
                  <a:tcPr/>
                </a:tc>
                <a:tc>
                  <a:txBody>
                    <a:bodyPr/>
                    <a:lstStyle/>
                    <a:p>
                      <a:r>
                        <a:rPr lang="hr-HR" dirty="0"/>
                        <a:t>Naziv elementa stroja</a:t>
                      </a:r>
                    </a:p>
                  </a:txBody>
                  <a:tcPr/>
                </a:tc>
                <a:tc>
                  <a:txBody>
                    <a:bodyPr/>
                    <a:lstStyle/>
                    <a:p>
                      <a:r>
                        <a:rPr lang="hr-HR" dirty="0"/>
                        <a:t>Fotografija elementa stroja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a:ln>
                            <a:noFill/>
                          </a:ln>
                          <a:solidFill>
                            <a:prstClr val="white"/>
                          </a:solidFill>
                          <a:effectLst/>
                          <a:uLnTx/>
                          <a:uFillTx/>
                          <a:latin typeface="+mn-lt"/>
                          <a:ea typeface="+mn-ea"/>
                          <a:cs typeface="+mn-cs"/>
                        </a:rPr>
                        <a:t>Opis elementa stroja</a:t>
                      </a:r>
                    </a:p>
                    <a:p>
                      <a:endParaRPr lang="hr-HR" dirty="0"/>
                    </a:p>
                  </a:txBody>
                  <a:tcPr/>
                </a:tc>
                <a:extLst>
                  <a:ext uri="{0D108BD9-81ED-4DB2-BD59-A6C34878D82A}">
                    <a16:rowId xmlns:a16="http://schemas.microsoft.com/office/drawing/2014/main" val="3521471735"/>
                  </a:ext>
                </a:extLst>
              </a:tr>
              <a:tr h="370840">
                <a:tc>
                  <a:txBody>
                    <a:bodyPr/>
                    <a:lstStyle/>
                    <a:p>
                      <a:endParaRPr lang="hr-HR"/>
                    </a:p>
                  </a:txBody>
                  <a:tcPr/>
                </a:tc>
                <a:tc>
                  <a:txBody>
                    <a:bodyPr/>
                    <a:lstStyle/>
                    <a:p>
                      <a:endParaRPr lang="hr-HR"/>
                    </a:p>
                  </a:txBody>
                  <a:tcPr/>
                </a:tc>
                <a:tc>
                  <a:txBody>
                    <a:bodyPr/>
                    <a:lstStyle/>
                    <a:p>
                      <a:endParaRPr lang="hr-HR" dirty="0"/>
                    </a:p>
                    <a:p>
                      <a:endParaRPr lang="hr-HR" dirty="0"/>
                    </a:p>
                    <a:p>
                      <a:endParaRPr lang="hr-HR" dirty="0"/>
                    </a:p>
                    <a:p>
                      <a:endParaRPr lang="hr-HR" dirty="0"/>
                    </a:p>
                    <a:p>
                      <a:endParaRPr lang="hr-HR" dirty="0"/>
                    </a:p>
                    <a:p>
                      <a:endParaRPr lang="hr-HR" dirty="0"/>
                    </a:p>
                  </a:txBody>
                  <a:tcPr/>
                </a:tc>
                <a:tc>
                  <a:txBody>
                    <a:bodyPr/>
                    <a:lstStyle/>
                    <a:p>
                      <a:endParaRPr lang="hr-HR"/>
                    </a:p>
                  </a:txBody>
                  <a:tcPr/>
                </a:tc>
                <a:extLst>
                  <a:ext uri="{0D108BD9-81ED-4DB2-BD59-A6C34878D82A}">
                    <a16:rowId xmlns:a16="http://schemas.microsoft.com/office/drawing/2014/main" val="2526683722"/>
                  </a:ext>
                </a:extLst>
              </a:tr>
              <a:tr h="370840">
                <a:tc>
                  <a:txBody>
                    <a:bodyPr/>
                    <a:lstStyle/>
                    <a:p>
                      <a:endParaRPr lang="hr-HR"/>
                    </a:p>
                  </a:txBody>
                  <a:tcPr/>
                </a:tc>
                <a:tc>
                  <a:txBody>
                    <a:bodyPr/>
                    <a:lstStyle/>
                    <a:p>
                      <a:endParaRPr lang="hr-HR" dirty="0"/>
                    </a:p>
                  </a:txBody>
                  <a:tcPr/>
                </a:tc>
                <a:tc>
                  <a:txBody>
                    <a:bodyPr/>
                    <a:lstStyle/>
                    <a:p>
                      <a:endParaRPr lang="hr-HR" dirty="0"/>
                    </a:p>
                  </a:txBody>
                  <a:tcPr/>
                </a:tc>
                <a:tc>
                  <a:txBody>
                    <a:bodyPr/>
                    <a:lstStyle/>
                    <a:p>
                      <a:endParaRPr lang="hr-HR" dirty="0"/>
                    </a:p>
                  </a:txBody>
                  <a:tcPr/>
                </a:tc>
                <a:extLst>
                  <a:ext uri="{0D108BD9-81ED-4DB2-BD59-A6C34878D82A}">
                    <a16:rowId xmlns:a16="http://schemas.microsoft.com/office/drawing/2014/main" val="3053448351"/>
                  </a:ext>
                </a:extLst>
              </a:tr>
              <a:tr h="370840">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dirty="0"/>
                    </a:p>
                  </a:txBody>
                  <a:tcPr/>
                </a:tc>
                <a:extLst>
                  <a:ext uri="{0D108BD9-81ED-4DB2-BD59-A6C34878D82A}">
                    <a16:rowId xmlns:a16="http://schemas.microsoft.com/office/drawing/2014/main" val="3141224195"/>
                  </a:ext>
                </a:extLst>
              </a:tr>
            </a:tbl>
          </a:graphicData>
        </a:graphic>
      </p:graphicFrame>
    </p:spTree>
    <p:extLst>
      <p:ext uri="{BB962C8B-B14F-4D97-AF65-F5344CB8AC3E}">
        <p14:creationId xmlns:p14="http://schemas.microsoft.com/office/powerpoint/2010/main" val="154432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07101A-D622-42B6-9E46-BB0C226755F8}"/>
              </a:ext>
            </a:extLst>
          </p:cNvPr>
          <p:cNvSpPr>
            <a:spLocks noGrp="1"/>
          </p:cNvSpPr>
          <p:nvPr>
            <p:ph type="title"/>
          </p:nvPr>
        </p:nvSpPr>
        <p:spPr>
          <a:xfrm>
            <a:off x="1381250" y="89860"/>
            <a:ext cx="9601200" cy="1051044"/>
          </a:xfrm>
        </p:spPr>
        <p:txBody>
          <a:bodyPr>
            <a:normAutofit fontScale="90000"/>
          </a:bodyPr>
          <a:lstStyle/>
          <a:p>
            <a:pPr>
              <a:lnSpc>
                <a:spcPct val="107000"/>
              </a:lnSpc>
              <a:spcAft>
                <a:spcPts val="800"/>
              </a:spcAft>
            </a:pPr>
            <a:r>
              <a:rPr lang="hr-HR" sz="2700" b="1" u="sng" dirty="0">
                <a:solidFill>
                  <a:srgbClr val="FF0000"/>
                </a:solidFill>
                <a:latin typeface="Calibri" panose="020F0502020204030204" pitchFamily="34" charset="0"/>
                <a:cs typeface="Calibri" panose="020F0502020204030204" pitchFamily="34" charset="0"/>
              </a:rPr>
              <a:t>Aktivnost 8.</a:t>
            </a:r>
            <a:br>
              <a:rPr lang="hr-HR"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hr-HR" sz="2700" b="1" u="sng" dirty="0">
                <a:solidFill>
                  <a:srgbClr val="17406D"/>
                </a:solidFill>
                <a:latin typeface="Calibri" panose="020F0502020204030204" pitchFamily="34" charset="0"/>
                <a:cs typeface="Calibri" panose="020F0502020204030204" pitchFamily="34" charset="0"/>
              </a:rPr>
              <a:t>Istražite i opišite prednosti novih generacija CNC obradnih centara</a:t>
            </a:r>
            <a:br>
              <a:rPr lang="hr-HR" sz="3200" dirty="0">
                <a:latin typeface="Calibri" panose="020F0502020204030204" pitchFamily="34" charset="0"/>
                <a:ea typeface="Calibri" panose="020F0502020204030204" pitchFamily="34" charset="0"/>
                <a:cs typeface="Times New Roman" panose="02020603050405020304" pitchFamily="18" charset="0"/>
              </a:rPr>
            </a:br>
            <a:r>
              <a:rPr lang="hr-HR"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https://issuu.com/lestroj/docs/katalog_oktober_2018_hr/12</a:t>
            </a:r>
            <a:r>
              <a:rPr lang="hr-HR"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br>
              <a:rPr lang="hr-HR" sz="3200" dirty="0">
                <a:latin typeface="Calibri" panose="020F0502020204030204" pitchFamily="34" charset="0"/>
                <a:ea typeface="Calibri" panose="020F0502020204030204" pitchFamily="34" charset="0"/>
                <a:cs typeface="Times New Roman" panose="02020603050405020304" pitchFamily="18" charset="0"/>
              </a:rPr>
            </a:br>
            <a:br>
              <a:rPr lang="hr-HR" sz="1200" dirty="0">
                <a:latin typeface="Calibri" panose="020F0502020204030204" pitchFamily="34" charset="0"/>
                <a:ea typeface="Calibri" panose="020F0502020204030204" pitchFamily="34" charset="0"/>
                <a:cs typeface="Times New Roman" panose="02020603050405020304" pitchFamily="18" charset="0"/>
              </a:rPr>
            </a:br>
            <a:endParaRPr lang="hr-HR" dirty="0"/>
          </a:p>
        </p:txBody>
      </p:sp>
      <p:pic>
        <p:nvPicPr>
          <p:cNvPr id="9" name="Slika 8">
            <a:extLst>
              <a:ext uri="{FF2B5EF4-FFF2-40B4-BE49-F238E27FC236}">
                <a16:creationId xmlns:a16="http://schemas.microsoft.com/office/drawing/2014/main" id="{80A18668-5430-41CA-BA60-4BC2A1488786}"/>
              </a:ext>
            </a:extLst>
          </p:cNvPr>
          <p:cNvPicPr>
            <a:picLocks noChangeAspect="1"/>
          </p:cNvPicPr>
          <p:nvPr/>
        </p:nvPicPr>
        <p:blipFill rotWithShape="1">
          <a:blip r:embed="rId3"/>
          <a:srcRect t="2970" b="-2585"/>
          <a:stretch/>
        </p:blipFill>
        <p:spPr>
          <a:xfrm>
            <a:off x="5511565" y="1488324"/>
            <a:ext cx="4795781" cy="4737807"/>
          </a:xfrm>
          <a:prstGeom prst="rect">
            <a:avLst/>
          </a:prstGeom>
        </p:spPr>
      </p:pic>
      <p:pic>
        <p:nvPicPr>
          <p:cNvPr id="13" name="Slika 12">
            <a:extLst>
              <a:ext uri="{FF2B5EF4-FFF2-40B4-BE49-F238E27FC236}">
                <a16:creationId xmlns:a16="http://schemas.microsoft.com/office/drawing/2014/main" id="{872A0B01-A156-4F81-A9BA-CE8604577601}"/>
              </a:ext>
            </a:extLst>
          </p:cNvPr>
          <p:cNvPicPr>
            <a:picLocks noChangeAspect="1"/>
          </p:cNvPicPr>
          <p:nvPr/>
        </p:nvPicPr>
        <p:blipFill>
          <a:blip r:embed="rId4"/>
          <a:stretch>
            <a:fillRect/>
          </a:stretch>
        </p:blipFill>
        <p:spPr>
          <a:xfrm>
            <a:off x="1291904" y="1482792"/>
            <a:ext cx="4219661" cy="4601440"/>
          </a:xfrm>
          <a:prstGeom prst="rect">
            <a:avLst/>
          </a:prstGeom>
        </p:spPr>
      </p:pic>
      <p:sp>
        <p:nvSpPr>
          <p:cNvPr id="4" name="Pravokutnik 3">
            <a:extLst>
              <a:ext uri="{FF2B5EF4-FFF2-40B4-BE49-F238E27FC236}">
                <a16:creationId xmlns:a16="http://schemas.microsoft.com/office/drawing/2014/main" id="{1358BE13-E251-4C6D-BFB9-F3387D55792C}"/>
              </a:ext>
            </a:extLst>
          </p:cNvPr>
          <p:cNvSpPr/>
          <p:nvPr/>
        </p:nvSpPr>
        <p:spPr>
          <a:xfrm>
            <a:off x="1291904" y="6118430"/>
            <a:ext cx="6096000" cy="400110"/>
          </a:xfrm>
          <a:prstGeom prst="rect">
            <a:avLst/>
          </a:prstGeom>
        </p:spPr>
        <p:txBody>
          <a:bodyPr>
            <a:spAutoFit/>
          </a:bodyPr>
          <a:lstStyle/>
          <a:p>
            <a:pPr lvl="0"/>
            <a:r>
              <a:rPr lang="hr-HR" sz="1000" dirty="0">
                <a:solidFill>
                  <a:prstClr val="black"/>
                </a:solidFill>
              </a:rPr>
              <a:t>Slika 7: </a:t>
            </a:r>
          </a:p>
          <a:p>
            <a:pPr lvl="0"/>
            <a:r>
              <a:rPr lang="hr-HR" sz="1000" dirty="0">
                <a:solidFill>
                  <a:prstClr val="black"/>
                </a:solidFill>
              </a:rPr>
              <a:t>Prednosti nove generacije CNC obradnih centara</a:t>
            </a:r>
          </a:p>
        </p:txBody>
      </p:sp>
    </p:spTree>
    <p:extLst>
      <p:ext uri="{BB962C8B-B14F-4D97-AF65-F5344CB8AC3E}">
        <p14:creationId xmlns:p14="http://schemas.microsoft.com/office/powerpoint/2010/main" val="166003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7F48324-F1D3-4F64-BB5E-F2C6044119EF}"/>
              </a:ext>
            </a:extLst>
          </p:cNvPr>
          <p:cNvSpPr/>
          <p:nvPr/>
        </p:nvSpPr>
        <p:spPr>
          <a:xfrm>
            <a:off x="1137576" y="1097628"/>
            <a:ext cx="2901764"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b="1" u="sng" dirty="0">
                <a:solidFill>
                  <a:srgbClr val="17406D"/>
                </a:solidFill>
                <a:latin typeface="Calibri" panose="020F0502020204030204" pitchFamily="34" charset="0"/>
                <a:cs typeface="Calibri" panose="020F0502020204030204" pitchFamily="34" charset="0"/>
              </a:rPr>
              <a:t>LITERATURA I IZVORI</a:t>
            </a:r>
            <a:r>
              <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200" i="0"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Priručnik </a:t>
            </a:r>
            <a:r>
              <a:rPr lang="hr-HR" sz="1200" dirty="0">
                <a:solidFill>
                  <a:srgbClr val="0070C0"/>
                </a:solidFill>
                <a:latin typeface="Calibri" panose="020F0502020204030204" pitchFamily="34" charset="0"/>
                <a:cs typeface="Calibri" panose="020F0502020204030204" pitchFamily="34" charset="0"/>
              </a:rPr>
              <a:t>s uputama – Numerički upravljana bušilica – glodalica za drvo i slične materijale, </a:t>
            </a:r>
            <a:r>
              <a:rPr lang="hr-HR" sz="1200" dirty="0" err="1">
                <a:solidFill>
                  <a:srgbClr val="0070C0"/>
                </a:solidFill>
                <a:latin typeface="Calibri" panose="020F0502020204030204" pitchFamily="34" charset="0"/>
                <a:cs typeface="Calibri" panose="020F0502020204030204" pitchFamily="34" charset="0"/>
              </a:rPr>
              <a:t>Scm</a:t>
            </a:r>
            <a:r>
              <a:rPr lang="hr-HR" sz="1200" dirty="0">
                <a:solidFill>
                  <a:srgbClr val="0070C0"/>
                </a:solidFill>
                <a:latin typeface="Calibri" panose="020F0502020204030204" pitchFamily="34" charset="0"/>
                <a:cs typeface="Calibri" panose="020F0502020204030204" pitchFamily="34" charset="0"/>
              </a:rPr>
              <a:t> -</a:t>
            </a:r>
            <a:r>
              <a:rPr lang="hr-HR" sz="1200" dirty="0" err="1">
                <a:solidFill>
                  <a:srgbClr val="0070C0"/>
                </a:solidFill>
                <a:latin typeface="Calibri" panose="020F0502020204030204" pitchFamily="34" charset="0"/>
                <a:cs typeface="Calibri" panose="020F0502020204030204" pitchFamily="34" charset="0"/>
              </a:rPr>
              <a:t>Morbidelli</a:t>
            </a:r>
            <a:r>
              <a:rPr lang="hr-HR" sz="1200" dirty="0">
                <a:solidFill>
                  <a:srgbClr val="0070C0"/>
                </a:solidFill>
                <a:latin typeface="Calibri" panose="020F0502020204030204" pitchFamily="34" charset="0"/>
                <a:cs typeface="Calibri" panose="020F0502020204030204" pitchFamily="34" charset="0"/>
              </a:rPr>
              <a:t> m100</a:t>
            </a:r>
          </a:p>
          <a:p>
            <a:pPr marL="285750" indent="-285750">
              <a:buFont typeface="Arial" panose="020B0604020202020204" pitchFamily="34" charset="0"/>
              <a:buChar char="•"/>
            </a:pPr>
            <a:r>
              <a:rPr lang="hr-HR"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https://youtu.be/f_wgk5JkvVs</a:t>
            </a:r>
            <a:endParaRPr lang="hr-HR"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hr-HR"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https://wtp.hoechsmann.com/en/lexikon/34831/morbidelli_m100</a:t>
            </a:r>
            <a:r>
              <a:rPr lang="hr-HR"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hr-HR"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(preuzeto 11.09.2022.)</a:t>
            </a:r>
            <a:endParaRPr lang="hr-HR"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hr-HR" sz="12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https://media.exapro.com/product/2019/06/P90626150/10282fe02889c7043c616ba1b23880ab/morbidelli-author-600k-p90626150_6.jpg</a:t>
            </a:r>
            <a:r>
              <a:rPr lang="hr-HR"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(preuzeto 11.09.2022.)</a:t>
            </a:r>
          </a:p>
          <a:p>
            <a:pPr marL="285750" indent="-285750">
              <a:buFont typeface="Arial" panose="020B0604020202020204" pitchFamily="34" charset="0"/>
              <a:buChar char="•"/>
            </a:pPr>
            <a:r>
              <a:rPr lang="hr-HR" sz="1200" u="sng" dirty="0">
                <a:solidFill>
                  <a:srgbClr val="0070C0"/>
                </a:solidFill>
                <a:hlinkClick r:id="rId5">
                  <a:extLst>
                    <a:ext uri="{A12FA001-AC4F-418D-AE19-62706E023703}">
                      <ahyp:hlinkClr xmlns:ahyp="http://schemas.microsoft.com/office/drawing/2018/hyperlinkcolor" val="tx"/>
                    </a:ext>
                  </a:extLst>
                </a:hlinkClick>
              </a:rPr>
              <a:t>https://issuu.com/lestroj/docs/katalog_oktober_2018_hr/12</a:t>
            </a:r>
            <a:r>
              <a:rPr lang="hr-HR" sz="1200" u="sng" dirty="0">
                <a:solidFill>
                  <a:srgbClr val="0070C0"/>
                </a:solidFill>
              </a:rPr>
              <a:t> </a:t>
            </a:r>
            <a:r>
              <a:rPr lang="hr-HR"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(preuzeto 11.09.2022.)</a:t>
            </a:r>
            <a:endParaRPr lang="hr-HR" sz="1200" u="sng" dirty="0">
              <a:solidFill>
                <a:srgbClr val="0070C0"/>
              </a:solidFill>
            </a:endParaRPr>
          </a:p>
          <a:p>
            <a:pPr marL="285750" indent="-285750">
              <a:buFont typeface="Arial" panose="020B0604020202020204" pitchFamily="34" charset="0"/>
              <a:buChar char="•"/>
            </a:pPr>
            <a:r>
              <a:rPr lang="hr-HR" sz="12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https://youtu.be/cRB19wWNbYc</a:t>
            </a:r>
            <a:r>
              <a:rPr lang="hr-HR"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(preuzeto 12.09.2022.)</a:t>
            </a:r>
          </a:p>
          <a:p>
            <a:endParaRPr lang="hr-HR"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hr-HR"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r-HR" sz="1800" i="0"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3" name="Pravokutnik 2">
            <a:extLst>
              <a:ext uri="{FF2B5EF4-FFF2-40B4-BE49-F238E27FC236}">
                <a16:creationId xmlns:a16="http://schemas.microsoft.com/office/drawing/2014/main" id="{2DFB3322-457F-4F69-BFFC-673217B91A4E}"/>
              </a:ext>
            </a:extLst>
          </p:cNvPr>
          <p:cNvSpPr/>
          <p:nvPr/>
        </p:nvSpPr>
        <p:spPr>
          <a:xfrm>
            <a:off x="8112155" y="5173910"/>
            <a:ext cx="3171037" cy="52322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hr-HR" sz="1400" b="1" u="sng" dirty="0">
                <a:solidFill>
                  <a:srgbClr val="17406D"/>
                </a:solidFill>
                <a:latin typeface="Calibri" panose="020F0502020204030204" pitchFamily="34" charset="0"/>
                <a:cs typeface="Calibri" panose="020F0502020204030204" pitchFamily="34" charset="0"/>
              </a:rPr>
              <a:t>Prezentaciju izradila:</a:t>
            </a:r>
            <a:r>
              <a:rPr lang="hr-HR" sz="1400" dirty="0">
                <a:solidFill>
                  <a:srgbClr val="17406D"/>
                </a:solidFill>
                <a:latin typeface="Calibri" panose="020F0502020204030204" pitchFamily="34" charset="0"/>
                <a:cs typeface="Calibri" panose="020F0502020204030204" pitchFamily="34" charset="0"/>
              </a:rPr>
              <a:t> </a:t>
            </a:r>
            <a:r>
              <a:rPr lang="hr-HR" sz="1400" dirty="0" err="1">
                <a:solidFill>
                  <a:srgbClr val="17406D"/>
                </a:solidFill>
                <a:latin typeface="Calibri" panose="020F0502020204030204" pitchFamily="34" charset="0"/>
                <a:cs typeface="Calibri" panose="020F0502020204030204" pitchFamily="34" charset="0"/>
              </a:rPr>
              <a:t>Ernestina</a:t>
            </a:r>
            <a:r>
              <a:rPr lang="hr-HR" sz="1400" dirty="0">
                <a:solidFill>
                  <a:srgbClr val="17406D"/>
                </a:solidFill>
                <a:latin typeface="Calibri" panose="020F0502020204030204" pitchFamily="34" charset="0"/>
                <a:cs typeface="Calibri" panose="020F0502020204030204" pitchFamily="34" charset="0"/>
              </a:rPr>
              <a:t> </a:t>
            </a:r>
            <a:r>
              <a:rPr lang="hr-HR" sz="1400" dirty="0" err="1">
                <a:solidFill>
                  <a:srgbClr val="17406D"/>
                </a:solidFill>
                <a:latin typeface="Calibri" panose="020F0502020204030204" pitchFamily="34" charset="0"/>
                <a:cs typeface="Calibri" panose="020F0502020204030204" pitchFamily="34" charset="0"/>
              </a:rPr>
              <a:t>Tropša</a:t>
            </a:r>
            <a:endParaRPr lang="hr-HR" sz="1400" dirty="0">
              <a:solidFill>
                <a:srgbClr val="17406D"/>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hr-HR" sz="1400" dirty="0">
                <a:solidFill>
                  <a:srgbClr val="17406D"/>
                </a:solidFill>
                <a:latin typeface="Calibri" panose="020F0502020204030204" pitchFamily="34" charset="0"/>
                <a:cs typeface="Calibri" panose="020F0502020204030204" pitchFamily="34" charset="0"/>
              </a:rPr>
              <a:t>Srednja strukovna škola Varaždin</a:t>
            </a:r>
            <a:endParaRPr kumimoji="0" lang="hr-HR" sz="1400" i="0"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5801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7F48324-F1D3-4F64-BB5E-F2C6044119EF}"/>
              </a:ext>
            </a:extLst>
          </p:cNvPr>
          <p:cNvSpPr/>
          <p:nvPr/>
        </p:nvSpPr>
        <p:spPr>
          <a:xfrm>
            <a:off x="1362042" y="1354674"/>
            <a:ext cx="6154494"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PREDMET: </a:t>
            </a:r>
            <a:r>
              <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CNC tehnologije u izradbi namještaja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NASTAVNA CJELINA: </a:t>
            </a:r>
            <a:r>
              <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CNC obradni centar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NASTAVNA TEMA: </a:t>
            </a:r>
            <a:r>
              <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Opis stroja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ZANIMANJE: </a:t>
            </a:r>
            <a:r>
              <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Drvodjeljski tehničar dizajner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3" name="Pravokutnik 2">
            <a:extLst>
              <a:ext uri="{FF2B5EF4-FFF2-40B4-BE49-F238E27FC236}">
                <a16:creationId xmlns:a16="http://schemas.microsoft.com/office/drawing/2014/main" id="{2DFB3322-457F-4F69-BFFC-673217B91A4E}"/>
              </a:ext>
            </a:extLst>
          </p:cNvPr>
          <p:cNvSpPr/>
          <p:nvPr/>
        </p:nvSpPr>
        <p:spPr>
          <a:xfrm>
            <a:off x="5155264" y="3806943"/>
            <a:ext cx="5800758"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1" i="0" u="sng"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ISHODI UČENJA: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dirty="0">
                <a:solidFill>
                  <a:srgbClr val="17406D"/>
                </a:solidFill>
                <a:latin typeface="Calibri" panose="020F0502020204030204" pitchFamily="34" charset="0"/>
                <a:cs typeface="Calibri" panose="020F0502020204030204" pitchFamily="34" charset="0"/>
              </a:rPr>
              <a:t>Analizirati prednosti i nedostatke obrade drva CNC strojevima</a:t>
            </a:r>
            <a:endPar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Imenovati glavne dijelove CNC obradnog centra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srgbClr val="17406D"/>
                </a:solidFill>
                <a:effectLst/>
                <a:uLnTx/>
                <a:uFillTx/>
                <a:latin typeface="Calibri" panose="020F0502020204030204" pitchFamily="34" charset="0"/>
                <a:ea typeface="+mn-ea"/>
                <a:cs typeface="Calibri" panose="020F0502020204030204" pitchFamily="34" charset="0"/>
              </a:rPr>
              <a:t>Analizirati poziciju glavnih dijelova CNC obradnog centra i njihovu ulogu</a:t>
            </a:r>
          </a:p>
        </p:txBody>
      </p:sp>
    </p:spTree>
    <p:extLst>
      <p:ext uri="{BB962C8B-B14F-4D97-AF65-F5344CB8AC3E}">
        <p14:creationId xmlns:p14="http://schemas.microsoft.com/office/powerpoint/2010/main" val="125297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E61A36-4921-4280-AB9C-0AFB7DA0F291}"/>
              </a:ext>
            </a:extLst>
          </p:cNvPr>
          <p:cNvSpPr>
            <a:spLocks noGrp="1"/>
          </p:cNvSpPr>
          <p:nvPr>
            <p:ph type="title"/>
          </p:nvPr>
        </p:nvSpPr>
        <p:spPr>
          <a:xfrm>
            <a:off x="1212209" y="587229"/>
            <a:ext cx="9601200" cy="704675"/>
          </a:xfrm>
        </p:spPr>
        <p:txBody>
          <a:bodyPr>
            <a:normAutofit fontScale="90000"/>
          </a:bodyPr>
          <a:lstStyle/>
          <a:p>
            <a:r>
              <a:rPr lang="hr-HR" sz="2700" b="1" u="sng" dirty="0">
                <a:solidFill>
                  <a:srgbClr val="FF0000"/>
                </a:solidFill>
                <a:latin typeface="Calibri" panose="020F0502020204030204" pitchFamily="34" charset="0"/>
                <a:cs typeface="Calibri" panose="020F0502020204030204" pitchFamily="34" charset="0"/>
              </a:rPr>
              <a:t>Aktivnost 1. </a:t>
            </a:r>
            <a:r>
              <a:rPr lang="hr-HR" sz="2700" b="1" u="sng" dirty="0">
                <a:latin typeface="Calibri" panose="020F0502020204030204" pitchFamily="34" charset="0"/>
                <a:cs typeface="Calibri" panose="020F0502020204030204" pitchFamily="34" charset="0"/>
              </a:rPr>
              <a:t>Pročitajte i podsjetite se!</a:t>
            </a:r>
            <a:br>
              <a:rPr lang="hr-HR" dirty="0"/>
            </a:br>
            <a:endParaRPr lang="hr-HR" dirty="0"/>
          </a:p>
        </p:txBody>
      </p:sp>
      <p:pic>
        <p:nvPicPr>
          <p:cNvPr id="5" name="Picture 5">
            <a:extLst>
              <a:ext uri="{FF2B5EF4-FFF2-40B4-BE49-F238E27FC236}">
                <a16:creationId xmlns:a16="http://schemas.microsoft.com/office/drawing/2014/main" id="{58387953-5074-4799-B0B9-C855035405DA}"/>
              </a:ext>
            </a:extLst>
          </p:cNvPr>
          <p:cNvPicPr>
            <a:picLocks noChangeAspect="1"/>
          </p:cNvPicPr>
          <p:nvPr/>
        </p:nvPicPr>
        <p:blipFill>
          <a:blip r:embed="rId2"/>
          <a:stretch>
            <a:fillRect/>
          </a:stretch>
        </p:blipFill>
        <p:spPr>
          <a:xfrm rot="668383">
            <a:off x="8572915" y="105707"/>
            <a:ext cx="1175410" cy="1386381"/>
          </a:xfrm>
          <a:prstGeom prst="rect">
            <a:avLst/>
          </a:prstGeom>
        </p:spPr>
      </p:pic>
      <p:sp>
        <p:nvSpPr>
          <p:cNvPr id="3" name="Pravokutnik 2">
            <a:extLst>
              <a:ext uri="{FF2B5EF4-FFF2-40B4-BE49-F238E27FC236}">
                <a16:creationId xmlns:a16="http://schemas.microsoft.com/office/drawing/2014/main" id="{8EF5CA5E-C47C-4077-86E3-3AF4C499FA01}"/>
              </a:ext>
            </a:extLst>
          </p:cNvPr>
          <p:cNvSpPr/>
          <p:nvPr/>
        </p:nvSpPr>
        <p:spPr>
          <a:xfrm>
            <a:off x="1551039" y="2355709"/>
            <a:ext cx="6096000" cy="1103828"/>
          </a:xfrm>
          <a:prstGeom prst="rect">
            <a:avLst/>
          </a:prstGeom>
        </p:spPr>
        <p:txBody>
          <a:bodyPr>
            <a:spAutoFit/>
          </a:bodyPr>
          <a:lstStyle/>
          <a:p>
            <a:pPr>
              <a:lnSpc>
                <a:spcPct val="107000"/>
              </a:lnSpc>
              <a:spcAft>
                <a:spcPts val="800"/>
              </a:spcAft>
            </a:pPr>
            <a:r>
              <a:rPr lang="hr-HR" sz="2000" b="1" dirty="0">
                <a:latin typeface="Calibri" panose="020F0502020204030204" pitchFamily="34" charset="0"/>
                <a:ea typeface="Calibri" panose="020F0502020204030204" pitchFamily="34" charset="0"/>
                <a:cs typeface="Times New Roman" panose="02020603050405020304" pitchFamily="18" charset="0"/>
              </a:rPr>
              <a:t> </a:t>
            </a:r>
            <a:endParaRPr lang="hr-H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0"/>
              </a:spcAft>
            </a:pPr>
            <a:r>
              <a:rPr lang="hr-HR"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kstniOkvir 5">
            <a:extLst>
              <a:ext uri="{FF2B5EF4-FFF2-40B4-BE49-F238E27FC236}">
                <a16:creationId xmlns:a16="http://schemas.microsoft.com/office/drawing/2014/main" id="{C51B4082-0669-4EB9-A929-552A4B8D7CF6}"/>
              </a:ext>
            </a:extLst>
          </p:cNvPr>
          <p:cNvSpPr txBox="1"/>
          <p:nvPr/>
        </p:nvSpPr>
        <p:spPr>
          <a:xfrm>
            <a:off x="989564" y="1465331"/>
            <a:ext cx="3841572" cy="2289281"/>
          </a:xfrm>
          <a:prstGeom prst="rect">
            <a:avLst/>
          </a:prstGeom>
          <a:noFill/>
          <a:ln w="41275">
            <a:solidFill>
              <a:srgbClr val="0070C0"/>
            </a:solidFill>
          </a:ln>
        </p:spPr>
        <p:txBody>
          <a:bodyPr wrap="square" rtlCol="0">
            <a:spAutoFit/>
          </a:bodyPr>
          <a:lstStyle/>
          <a:p>
            <a:pPr lvl="0">
              <a:lnSpc>
                <a:spcPct val="107000"/>
              </a:lnSpc>
              <a:spcAft>
                <a:spcPts val="800"/>
              </a:spcAft>
            </a:pPr>
            <a:r>
              <a:rPr lang="hr-H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CNC strojevi sastoje se od: </a:t>
            </a:r>
            <a:endParaRPr lang="hr-H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mehaničkog dijela, koji se izgledom bitno ne razlikuje od klasičnoga upravljačkog dijela, u koji je ugrađeno računalo, koje vodi i upravlja cijelim procesom obrade proizvoda.</a:t>
            </a:r>
          </a:p>
        </p:txBody>
      </p:sp>
      <p:sp>
        <p:nvSpPr>
          <p:cNvPr id="8" name="TekstniOkvir 7">
            <a:extLst>
              <a:ext uri="{FF2B5EF4-FFF2-40B4-BE49-F238E27FC236}">
                <a16:creationId xmlns:a16="http://schemas.microsoft.com/office/drawing/2014/main" id="{829CBBE5-B8B6-4F82-9B64-856B49C12018}"/>
              </a:ext>
            </a:extLst>
          </p:cNvPr>
          <p:cNvSpPr txBox="1"/>
          <p:nvPr/>
        </p:nvSpPr>
        <p:spPr>
          <a:xfrm>
            <a:off x="8319821" y="1600881"/>
            <a:ext cx="3311741" cy="2186689"/>
          </a:xfrm>
          <a:prstGeom prst="rect">
            <a:avLst/>
          </a:prstGeom>
          <a:noFill/>
          <a:ln w="41275">
            <a:solidFill>
              <a:srgbClr val="0070C0"/>
            </a:solidFill>
          </a:ln>
        </p:spPr>
        <p:txBody>
          <a:bodyPr wrap="square" rtlCol="0">
            <a:spAutoFit/>
          </a:bodyPr>
          <a:lstStyle/>
          <a:p>
            <a:pPr lvl="0">
              <a:lnSpc>
                <a:spcPct val="107000"/>
              </a:lnSpc>
              <a:spcAft>
                <a:spcPts val="800"/>
              </a:spcAft>
            </a:pPr>
            <a:r>
              <a:rPr lang="hr-HR" sz="2000" b="1" dirty="0">
                <a:solidFill>
                  <a:srgbClr val="FF0000"/>
                </a:solidFill>
                <a:latin typeface="Calibri" panose="020F0502020204030204" pitchFamily="34" charset="0"/>
                <a:cs typeface="Times New Roman" panose="02020603050405020304" pitchFamily="18" charset="0"/>
              </a:rPr>
              <a:t>Kratice NC i CNC </a:t>
            </a: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dolaze od engleskih riječi </a:t>
            </a:r>
            <a:r>
              <a:rPr lang="hr-HR"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Numerical</a:t>
            </a: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hr-HR"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(numeričko upravljanje) i Computer </a:t>
            </a:r>
            <a:r>
              <a:rPr lang="hr-HR"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Numerically</a:t>
            </a: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hr-HR"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Controlled</a:t>
            </a: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(računalno-numeričko upravljanje). NC je prethodnik CNC upravljanja.</a:t>
            </a:r>
          </a:p>
        </p:txBody>
      </p:sp>
      <p:sp>
        <p:nvSpPr>
          <p:cNvPr id="9" name="TekstniOkvir 8">
            <a:extLst>
              <a:ext uri="{FF2B5EF4-FFF2-40B4-BE49-F238E27FC236}">
                <a16:creationId xmlns:a16="http://schemas.microsoft.com/office/drawing/2014/main" id="{5BB79FB0-25EB-49AB-91D9-08CA8B04EB3D}"/>
              </a:ext>
            </a:extLst>
          </p:cNvPr>
          <p:cNvSpPr txBox="1"/>
          <p:nvPr/>
        </p:nvSpPr>
        <p:spPr>
          <a:xfrm>
            <a:off x="5355451" y="1629991"/>
            <a:ext cx="2523318" cy="1992918"/>
          </a:xfrm>
          <a:prstGeom prst="rect">
            <a:avLst/>
          </a:prstGeom>
          <a:noFill/>
          <a:ln w="41275">
            <a:solidFill>
              <a:srgbClr val="0070C0"/>
            </a:solidFill>
          </a:ln>
        </p:spPr>
        <p:txBody>
          <a:bodyPr wrap="square" rtlCol="0">
            <a:spAutoFit/>
          </a:bodyPr>
          <a:lstStyle/>
          <a:p>
            <a:pPr>
              <a:lnSpc>
                <a:spcPct val="107000"/>
              </a:lnSpc>
              <a:spcAft>
                <a:spcPts val="800"/>
              </a:spcAft>
            </a:pPr>
            <a:r>
              <a:rPr lang="hr-HR" sz="2000" b="1" dirty="0">
                <a:solidFill>
                  <a:srgbClr val="FF0000"/>
                </a:solidFill>
                <a:latin typeface="Calibri" panose="020F0502020204030204" pitchFamily="34" charset="0"/>
                <a:cs typeface="Times New Roman" panose="02020603050405020304" pitchFamily="18" charset="0"/>
              </a:rPr>
              <a:t>CNC program </a:t>
            </a:r>
          </a:p>
          <a:p>
            <a:pPr>
              <a:lnSpc>
                <a:spcPct val="107000"/>
              </a:lnSpc>
              <a:spcAft>
                <a:spcPts val="800"/>
              </a:spcAft>
            </a:pPr>
            <a:r>
              <a:rPr lang="hr-HR" dirty="0">
                <a:latin typeface="Calibri" panose="020F0502020204030204" pitchFamily="34" charset="0"/>
                <a:ea typeface="Calibri" panose="020F0502020204030204" pitchFamily="34" charset="0"/>
                <a:cs typeface="Times New Roman" panose="02020603050405020304" pitchFamily="18" charset="0"/>
              </a:rPr>
              <a:t>sadrži precizan popis toka obrade na stroju, sadrži ulazne informacije koje CNC upravljač treba za upravljanje obradom.</a:t>
            </a:r>
          </a:p>
        </p:txBody>
      </p:sp>
      <p:sp>
        <p:nvSpPr>
          <p:cNvPr id="10" name="TekstniOkvir 9">
            <a:extLst>
              <a:ext uri="{FF2B5EF4-FFF2-40B4-BE49-F238E27FC236}">
                <a16:creationId xmlns:a16="http://schemas.microsoft.com/office/drawing/2014/main" id="{F54EE3AD-83FC-4947-94CF-DD18FBEDC3EE}"/>
              </a:ext>
            </a:extLst>
          </p:cNvPr>
          <p:cNvSpPr txBox="1"/>
          <p:nvPr/>
        </p:nvSpPr>
        <p:spPr>
          <a:xfrm>
            <a:off x="6738328" y="4357006"/>
            <a:ext cx="4893234" cy="2289281"/>
          </a:xfrm>
          <a:prstGeom prst="rect">
            <a:avLst/>
          </a:prstGeom>
          <a:noFill/>
          <a:ln w="41275">
            <a:solidFill>
              <a:srgbClr val="0070C0"/>
            </a:solidFill>
          </a:ln>
        </p:spPr>
        <p:txBody>
          <a:bodyPr wrap="square" rtlCol="0">
            <a:spAutoFit/>
          </a:bodyPr>
          <a:lstStyle/>
          <a:p>
            <a:pPr>
              <a:lnSpc>
                <a:spcPct val="107000"/>
              </a:lnSpc>
              <a:spcAft>
                <a:spcPts val="800"/>
              </a:spcAft>
            </a:pPr>
            <a:r>
              <a:rPr lang="hr-HR" sz="2000" b="1" dirty="0">
                <a:solidFill>
                  <a:srgbClr val="FF0000"/>
                </a:solidFill>
                <a:latin typeface="Calibri" panose="020F0502020204030204" pitchFamily="34" charset="0"/>
                <a:cs typeface="Times New Roman" panose="02020603050405020304" pitchFamily="18" charset="0"/>
              </a:rPr>
              <a:t>Princip rada CNC stroja</a:t>
            </a:r>
          </a:p>
          <a:p>
            <a:pPr>
              <a:lnSpc>
                <a:spcPct val="107000"/>
              </a:lnSpc>
              <a:spcAft>
                <a:spcPts val="0"/>
              </a:spcAft>
            </a:pPr>
            <a:r>
              <a:rPr lang="hr-HR" dirty="0">
                <a:latin typeface="Calibri" panose="020F0502020204030204" pitchFamily="34" charset="0"/>
                <a:ea typeface="Calibri" panose="020F0502020204030204" pitchFamily="34" charset="0"/>
                <a:cs typeface="Times New Roman" panose="02020603050405020304" pitchFamily="18" charset="0"/>
              </a:rPr>
              <a:t>CNC strojevi i njihov rad temelji se na klasičnom </a:t>
            </a:r>
            <a:r>
              <a:rPr lang="hr-HR"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pravokutnom </a:t>
            </a:r>
            <a:r>
              <a:rPr lang="hr-HR"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kartezijevom</a:t>
            </a:r>
            <a:r>
              <a:rPr lang="hr-HR"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koordinatnom sustavu</a:t>
            </a:r>
            <a:r>
              <a:rPr lang="hr-HR" dirty="0">
                <a:latin typeface="Calibri" panose="020F0502020204030204" pitchFamily="34" charset="0"/>
                <a:ea typeface="Calibri" panose="020F0502020204030204" pitchFamily="34" charset="0"/>
                <a:cs typeface="Times New Roman" panose="02020603050405020304" pitchFamily="18" charset="0"/>
              </a:rPr>
              <a:t>. Svaka os stroja ima svoj elektromotor koji omogućava precizne pomake radnog stola ili vretena stroja. Računalo upravlja elektromotorima i vrši pomake svake pojedine osi. </a:t>
            </a:r>
          </a:p>
        </p:txBody>
      </p:sp>
      <p:sp>
        <p:nvSpPr>
          <p:cNvPr id="11" name="TekstniOkvir 10">
            <a:extLst>
              <a:ext uri="{FF2B5EF4-FFF2-40B4-BE49-F238E27FC236}">
                <a16:creationId xmlns:a16="http://schemas.microsoft.com/office/drawing/2014/main" id="{1CB5683A-6F04-4B2B-A13C-5730CE962032}"/>
              </a:ext>
            </a:extLst>
          </p:cNvPr>
          <p:cNvSpPr txBox="1"/>
          <p:nvPr/>
        </p:nvSpPr>
        <p:spPr>
          <a:xfrm>
            <a:off x="1212209" y="4321682"/>
            <a:ext cx="5404901" cy="2323521"/>
          </a:xfrm>
          <a:prstGeom prst="rect">
            <a:avLst/>
          </a:prstGeom>
          <a:noFill/>
          <a:ln w="41275">
            <a:solidFill>
              <a:srgbClr val="0070C0"/>
            </a:solidFill>
          </a:ln>
        </p:spPr>
        <p:txBody>
          <a:bodyPr wrap="square" rtlCol="0">
            <a:spAutoFit/>
          </a:bodyPr>
          <a:lstStyle/>
          <a:p>
            <a:pPr>
              <a:lnSpc>
                <a:spcPct val="107000"/>
              </a:lnSpc>
              <a:spcAft>
                <a:spcPts val="800"/>
              </a:spcAft>
            </a:pPr>
            <a:r>
              <a:rPr lang="hr-HR" sz="2000" b="1" dirty="0">
                <a:solidFill>
                  <a:srgbClr val="FF0000"/>
                </a:solidFill>
                <a:latin typeface="Calibri" panose="020F0502020204030204" pitchFamily="34" charset="0"/>
                <a:cs typeface="Times New Roman" panose="02020603050405020304" pitchFamily="18" charset="0"/>
              </a:rPr>
              <a:t>Metode programiranja CNC-a</a:t>
            </a:r>
          </a:p>
          <a:p>
            <a:pPr marL="342900" lvl="0" indent="-342900">
              <a:buFont typeface="Arial" panose="020B0604020202020204" pitchFamily="34" charset="0"/>
              <a:buChar char="•"/>
              <a:tabLst>
                <a:tab pos="457200" algn="l"/>
              </a:tabLst>
            </a:pPr>
            <a:r>
              <a:rPr lang="hr-HR" sz="2000" dirty="0">
                <a:latin typeface="Calibri" panose="020F0502020204030204" pitchFamily="34" charset="0"/>
                <a:ea typeface="Calibri" panose="020F0502020204030204" pitchFamily="34" charset="0"/>
                <a:cs typeface="Times New Roman" panose="02020603050405020304" pitchFamily="18" charset="0"/>
              </a:rPr>
              <a:t>ručno </a:t>
            </a:r>
            <a:r>
              <a:rPr lang="hr-HR" dirty="0">
                <a:latin typeface="Calibri" panose="020F0502020204030204" pitchFamily="34" charset="0"/>
                <a:ea typeface="Calibri" panose="020F0502020204030204" pitchFamily="34" charset="0"/>
                <a:cs typeface="Times New Roman" panose="02020603050405020304" pitchFamily="18" charset="0"/>
              </a:rPr>
              <a:t>programiranje</a:t>
            </a:r>
            <a:r>
              <a:rPr lang="hr-HR" sz="2000" dirty="0">
                <a:latin typeface="Calibri" panose="020F0502020204030204" pitchFamily="34" charset="0"/>
                <a:ea typeface="Calibri" panose="020F0502020204030204" pitchFamily="34" charset="0"/>
                <a:cs typeface="Times New Roman" panose="02020603050405020304" pitchFamily="18" charset="0"/>
              </a:rPr>
              <a:t> putem G koda</a:t>
            </a:r>
            <a:endParaRPr lang="hr-H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hr-HR" sz="2000" dirty="0">
                <a:latin typeface="Calibri" panose="020F0502020204030204" pitchFamily="34" charset="0"/>
                <a:ea typeface="Calibri" panose="020F0502020204030204" pitchFamily="34" charset="0"/>
                <a:cs typeface="Times New Roman" panose="02020603050405020304" pitchFamily="18" charset="0"/>
              </a:rPr>
              <a:t>parametarsko programiranje</a:t>
            </a:r>
            <a:endParaRPr lang="hr-H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hr-HR" sz="2000" dirty="0">
                <a:latin typeface="Calibri" panose="020F0502020204030204" pitchFamily="34" charset="0"/>
                <a:ea typeface="Calibri" panose="020F0502020204030204" pitchFamily="34" charset="0"/>
                <a:cs typeface="Times New Roman" panose="02020603050405020304" pitchFamily="18" charset="0"/>
              </a:rPr>
              <a:t>računalno programiranje</a:t>
            </a:r>
            <a:endParaRPr lang="hr-H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latin typeface="Calibri" panose="020F0502020204030204" pitchFamily="34" charset="0"/>
                <a:ea typeface="Calibri" panose="020F0502020204030204" pitchFamily="34" charset="0"/>
                <a:cs typeface="Times New Roman" panose="02020603050405020304" pitchFamily="18" charset="0"/>
              </a:rPr>
              <a:t>Osnovno programiranje je ručno, pomoću </a:t>
            </a:r>
            <a:r>
              <a:rPr lang="hr-HR"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G koda</a:t>
            </a:r>
            <a:r>
              <a:rPr lang="hr-HR" dirty="0">
                <a:latin typeface="Calibri" panose="020F0502020204030204" pitchFamily="34" charset="0"/>
                <a:ea typeface="Calibri" panose="020F0502020204030204" pitchFamily="34" charset="0"/>
                <a:cs typeface="Times New Roman" panose="02020603050405020304" pitchFamily="18" charset="0"/>
              </a:rPr>
              <a:t>. Danas je najviše popularno i najviše isplativo računalno programiranje pomoću CAD/CAM računalnog softvera.</a:t>
            </a:r>
          </a:p>
        </p:txBody>
      </p:sp>
    </p:spTree>
    <p:extLst>
      <p:ext uri="{BB962C8B-B14F-4D97-AF65-F5344CB8AC3E}">
        <p14:creationId xmlns:p14="http://schemas.microsoft.com/office/powerpoint/2010/main" val="335676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E61A36-4921-4280-AB9C-0AFB7DA0F291}"/>
              </a:ext>
            </a:extLst>
          </p:cNvPr>
          <p:cNvSpPr>
            <a:spLocks noGrp="1"/>
          </p:cNvSpPr>
          <p:nvPr>
            <p:ph type="title"/>
          </p:nvPr>
        </p:nvSpPr>
        <p:spPr>
          <a:xfrm>
            <a:off x="1212209" y="587229"/>
            <a:ext cx="9601200" cy="704675"/>
          </a:xfrm>
        </p:spPr>
        <p:txBody>
          <a:bodyPr>
            <a:normAutofit fontScale="90000"/>
          </a:bodyPr>
          <a:lstStyle/>
          <a:p>
            <a:r>
              <a:rPr lang="hr-HR" sz="2700" b="1" u="sng" dirty="0">
                <a:solidFill>
                  <a:srgbClr val="FF0000"/>
                </a:solidFill>
                <a:latin typeface="Calibri" panose="020F0502020204030204" pitchFamily="34" charset="0"/>
                <a:cs typeface="Calibri" panose="020F0502020204030204" pitchFamily="34" charset="0"/>
              </a:rPr>
              <a:t>Aktivnost 1. </a:t>
            </a:r>
            <a:r>
              <a:rPr lang="hr-HR" sz="2700" b="1" u="sng" dirty="0">
                <a:solidFill>
                  <a:srgbClr val="17406D"/>
                </a:solidFill>
                <a:latin typeface="Calibri" panose="020F0502020204030204" pitchFamily="34" charset="0"/>
                <a:cs typeface="Calibri" panose="020F0502020204030204" pitchFamily="34" charset="0"/>
              </a:rPr>
              <a:t>Pročitajte i podsjetite se!</a:t>
            </a:r>
            <a:br>
              <a:rPr lang="hr-HR" dirty="0"/>
            </a:br>
            <a:endParaRPr lang="hr-HR" dirty="0"/>
          </a:p>
        </p:txBody>
      </p:sp>
      <p:pic>
        <p:nvPicPr>
          <p:cNvPr id="5" name="Picture 5">
            <a:extLst>
              <a:ext uri="{FF2B5EF4-FFF2-40B4-BE49-F238E27FC236}">
                <a16:creationId xmlns:a16="http://schemas.microsoft.com/office/drawing/2014/main" id="{58387953-5074-4799-B0B9-C855035405DA}"/>
              </a:ext>
            </a:extLst>
          </p:cNvPr>
          <p:cNvPicPr>
            <a:picLocks noChangeAspect="1"/>
          </p:cNvPicPr>
          <p:nvPr/>
        </p:nvPicPr>
        <p:blipFill>
          <a:blip r:embed="rId2"/>
          <a:stretch>
            <a:fillRect/>
          </a:stretch>
        </p:blipFill>
        <p:spPr>
          <a:xfrm rot="668383">
            <a:off x="8471052" y="42369"/>
            <a:ext cx="1175410" cy="1386381"/>
          </a:xfrm>
          <a:prstGeom prst="rect">
            <a:avLst/>
          </a:prstGeom>
        </p:spPr>
      </p:pic>
      <p:sp>
        <p:nvSpPr>
          <p:cNvPr id="8" name="TekstniOkvir 7">
            <a:extLst>
              <a:ext uri="{FF2B5EF4-FFF2-40B4-BE49-F238E27FC236}">
                <a16:creationId xmlns:a16="http://schemas.microsoft.com/office/drawing/2014/main" id="{829CBBE5-B8B6-4F82-9B64-856B49C12018}"/>
              </a:ext>
            </a:extLst>
          </p:cNvPr>
          <p:cNvSpPr txBox="1"/>
          <p:nvPr/>
        </p:nvSpPr>
        <p:spPr>
          <a:xfrm>
            <a:off x="1212209" y="1706961"/>
            <a:ext cx="3291980" cy="4203010"/>
          </a:xfrm>
          <a:prstGeom prst="rect">
            <a:avLst/>
          </a:prstGeom>
          <a:noFill/>
          <a:ln w="41275">
            <a:solidFill>
              <a:srgbClr val="0070C0"/>
            </a:solidFill>
          </a:ln>
        </p:spPr>
        <p:txBody>
          <a:bodyPr wrap="square" rtlCol="0">
            <a:spAutoFit/>
          </a:bodyPr>
          <a:lstStyle/>
          <a:p>
            <a:pPr>
              <a:lnSpc>
                <a:spcPct val="107000"/>
              </a:lnSpc>
              <a:spcAft>
                <a:spcPts val="800"/>
              </a:spcAft>
            </a:pPr>
            <a:r>
              <a:rPr lang="hr-HR" sz="2000" b="1" dirty="0">
                <a:solidFill>
                  <a:srgbClr val="FF0000"/>
                </a:solidFill>
                <a:latin typeface="Calibri" panose="020F0502020204030204" pitchFamily="34" charset="0"/>
                <a:cs typeface="Times New Roman" panose="02020603050405020304" pitchFamily="18" charset="0"/>
              </a:rPr>
              <a:t>PREDNOSTI CNC strojeva u odnosu na klasične strojeve: </a:t>
            </a:r>
          </a:p>
          <a:p>
            <a:pPr marL="285750" lvl="0" indent="-285750">
              <a:lnSpc>
                <a:spcPct val="107000"/>
              </a:lnSpc>
              <a:spcAft>
                <a:spcPts val="800"/>
              </a:spcAft>
              <a:buFont typeface="Arial" panose="020B0604020202020204" pitchFamily="34" charset="0"/>
              <a:buChar char="•"/>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program unesemo u stroj te ga spremimo</a:t>
            </a:r>
          </a:p>
          <a:p>
            <a:pPr lvl="0">
              <a:lnSpc>
                <a:spcPct val="107000"/>
              </a:lnSpc>
              <a:defRPr/>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jednostavan popravak već spremljenog programa</a:t>
            </a:r>
          </a:p>
          <a:p>
            <a:pPr lvl="0">
              <a:lnSpc>
                <a:spcPct val="107000"/>
              </a:lnSpc>
              <a:defRPr/>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veća produktivnost strojeva</a:t>
            </a:r>
          </a:p>
          <a:p>
            <a:pPr lvl="0">
              <a:lnSpc>
                <a:spcPct val="107000"/>
              </a:lnSpc>
              <a:defRPr/>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velika kvaliteta i točnost izrade proizvoda,</a:t>
            </a:r>
          </a:p>
          <a:p>
            <a:pPr lvl="0">
              <a:lnSpc>
                <a:spcPct val="107000"/>
              </a:lnSpc>
              <a:defRPr/>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veća iskoristivost stroja</a:t>
            </a:r>
          </a:p>
          <a:p>
            <a:pPr lvl="0">
              <a:lnSpc>
                <a:spcPct val="107000"/>
              </a:lnSpc>
              <a:defRPr/>
            </a:pP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visoka prilagodljivost pri obradi</a:t>
            </a:r>
          </a:p>
          <a:p>
            <a:pPr lvl="0">
              <a:lnSpc>
                <a:spcPct val="107000"/>
              </a:lnSpc>
              <a:spcAft>
                <a:spcPts val="800"/>
              </a:spcAft>
            </a:pPr>
            <a:endPar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niOkvir 8">
            <a:extLst>
              <a:ext uri="{FF2B5EF4-FFF2-40B4-BE49-F238E27FC236}">
                <a16:creationId xmlns:a16="http://schemas.microsoft.com/office/drawing/2014/main" id="{99D8340F-6DFC-45D1-A1A5-EE9DE7B1CEF7}"/>
              </a:ext>
            </a:extLst>
          </p:cNvPr>
          <p:cNvSpPr txBox="1"/>
          <p:nvPr/>
        </p:nvSpPr>
        <p:spPr>
          <a:xfrm>
            <a:off x="5118774" y="2286415"/>
            <a:ext cx="2569039" cy="3623556"/>
          </a:xfrm>
          <a:prstGeom prst="rect">
            <a:avLst/>
          </a:prstGeom>
          <a:noFill/>
          <a:ln w="41275">
            <a:solidFill>
              <a:srgbClr val="0070C0"/>
            </a:solidFill>
          </a:ln>
        </p:spPr>
        <p:txBody>
          <a:bodyPr wrap="square" rtlCol="0">
            <a:spAutoFit/>
          </a:bodyPr>
          <a:lstStyle/>
          <a:p>
            <a:pPr lvl="0">
              <a:lnSpc>
                <a:spcPct val="107000"/>
              </a:lnSpc>
              <a:spcAft>
                <a:spcPts val="800"/>
              </a:spcAft>
            </a:pPr>
            <a:r>
              <a:rPr lang="hr-H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Glavni razlozi za razvoj CNC strojeva:</a:t>
            </a:r>
            <a:endParaRPr lang="hr-H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     povećati produktivnost,</a:t>
            </a:r>
          </a:p>
          <a:p>
            <a:pPr lvl="0"/>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     poboljšati kvalitetu i preciznost proizvoda</a:t>
            </a:r>
          </a:p>
          <a:p>
            <a:pPr lvl="0"/>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     smanjiti proizvodne troškove,</a:t>
            </a:r>
          </a:p>
          <a:p>
            <a:pPr lvl="0"/>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    ·     izraditi zahtjevne proizvode, koje nije moguće napraviti na drugi način</a:t>
            </a:r>
          </a:p>
        </p:txBody>
      </p:sp>
      <p:sp>
        <p:nvSpPr>
          <p:cNvPr id="10" name="TekstniOkvir 9">
            <a:extLst>
              <a:ext uri="{FF2B5EF4-FFF2-40B4-BE49-F238E27FC236}">
                <a16:creationId xmlns:a16="http://schemas.microsoft.com/office/drawing/2014/main" id="{7BCB142D-7648-43DF-94F3-592A6206C660}"/>
              </a:ext>
            </a:extLst>
          </p:cNvPr>
          <p:cNvSpPr txBox="1"/>
          <p:nvPr/>
        </p:nvSpPr>
        <p:spPr>
          <a:xfrm>
            <a:off x="8172970" y="4283051"/>
            <a:ext cx="3448327" cy="1626920"/>
          </a:xfrm>
          <a:prstGeom prst="rect">
            <a:avLst/>
          </a:prstGeom>
          <a:noFill/>
          <a:ln w="41275">
            <a:solidFill>
              <a:srgbClr val="0070C0"/>
            </a:solidFill>
          </a:ln>
        </p:spPr>
        <p:txBody>
          <a:bodyPr wrap="square" rtlCol="0">
            <a:spAutoFit/>
          </a:bodyPr>
          <a:lstStyle/>
          <a:p>
            <a:pPr lvl="0">
              <a:lnSpc>
                <a:spcPct val="107000"/>
              </a:lnSpc>
              <a:spcAft>
                <a:spcPts val="800"/>
              </a:spcAft>
              <a:defRPr/>
            </a:pPr>
            <a:r>
              <a:rPr lang="hr-H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NEDOSTACI CNC strojeva u odnosu na klasične strojeve: </a:t>
            </a:r>
            <a:r>
              <a:rPr lang="hr-HR" dirty="0">
                <a:solidFill>
                  <a:prstClr val="black"/>
                </a:solidFill>
                <a:latin typeface="Calibri" panose="020F0502020204030204" pitchFamily="34" charset="0"/>
                <a:ea typeface="Calibri" panose="020F0502020204030204" pitchFamily="34" charset="0"/>
                <a:cs typeface="Times New Roman" panose="02020603050405020304" pitchFamily="18" charset="0"/>
              </a:rPr>
              <a:t>visoka cijena strojeva, viša osposobljenost operatera koji opslužuje stroj</a:t>
            </a:r>
          </a:p>
        </p:txBody>
      </p:sp>
    </p:spTree>
    <p:extLst>
      <p:ext uri="{BB962C8B-B14F-4D97-AF65-F5344CB8AC3E}">
        <p14:creationId xmlns:p14="http://schemas.microsoft.com/office/powerpoint/2010/main" val="425485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E61A36-4921-4280-AB9C-0AFB7DA0F291}"/>
              </a:ext>
            </a:extLst>
          </p:cNvPr>
          <p:cNvSpPr>
            <a:spLocks noGrp="1"/>
          </p:cNvSpPr>
          <p:nvPr>
            <p:ph type="title"/>
          </p:nvPr>
        </p:nvSpPr>
        <p:spPr>
          <a:xfrm>
            <a:off x="1212209" y="587229"/>
            <a:ext cx="10114552" cy="985932"/>
          </a:xfrm>
        </p:spPr>
        <p:txBody>
          <a:bodyPr>
            <a:normAutofit fontScale="90000"/>
          </a:bodyPr>
          <a:lstStyle/>
          <a:p>
            <a:pPr>
              <a:lnSpc>
                <a:spcPct val="107000"/>
              </a:lnSpc>
              <a:spcAft>
                <a:spcPts val="800"/>
              </a:spcAft>
            </a:pPr>
            <a:r>
              <a:rPr lang="hr-HR" sz="2700" b="1" u="sng" dirty="0">
                <a:solidFill>
                  <a:srgbClr val="FF0000"/>
                </a:solidFill>
                <a:latin typeface="Calibri" panose="020F0502020204030204" pitchFamily="34" charset="0"/>
                <a:cs typeface="Calibri" panose="020F0502020204030204" pitchFamily="34" charset="0"/>
              </a:rPr>
              <a:t>Aktivnost 2. </a:t>
            </a:r>
            <a:br>
              <a:rPr lang="hr-HR" sz="2700" b="1" u="sng" dirty="0">
                <a:solidFill>
                  <a:srgbClr val="FF0000"/>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Pogledajte video, promotrite sličice!</a:t>
            </a:r>
            <a:br>
              <a:rPr lang="hr-HR" sz="2700" b="1" u="sng" dirty="0">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r>
              <a:rPr lang="hr-HR" sz="2700" b="1" u="sng" dirty="0">
                <a:latin typeface="Calibri" panose="020F0502020204030204" pitchFamily="34" charset="0"/>
                <a:cs typeface="Calibri" panose="020F0502020204030204" pitchFamily="34" charset="0"/>
              </a:rPr>
              <a:t> </a:t>
            </a:r>
            <a:r>
              <a:rPr lang="hr-HR" sz="2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https://youtu.be/f_wgk5JkvVs</a:t>
            </a:r>
            <a:br>
              <a:rPr lang="hr-HR" sz="22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dirty="0">
                <a:latin typeface="Calibri" panose="020F0502020204030204" pitchFamily="34" charset="0"/>
                <a:ea typeface="Calibri" panose="020F0502020204030204" pitchFamily="34" charset="0"/>
                <a:cs typeface="Times New Roman" panose="02020603050405020304" pitchFamily="18" charset="0"/>
              </a:rPr>
            </a:br>
            <a:br>
              <a:rPr lang="hr-HR" dirty="0"/>
            </a:br>
            <a:endParaRPr lang="hr-HR" dirty="0"/>
          </a:p>
        </p:txBody>
      </p:sp>
      <p:pic>
        <p:nvPicPr>
          <p:cNvPr id="13" name="Slika 12" descr="SCM MORBIDELLI M100 - WOOD TEC PEDIA">
            <a:extLst>
              <a:ext uri="{FF2B5EF4-FFF2-40B4-BE49-F238E27FC236}">
                <a16:creationId xmlns:a16="http://schemas.microsoft.com/office/drawing/2014/main" id="{814334C8-C365-46B1-93ED-BBAD8B9ADB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61470" y="3097161"/>
            <a:ext cx="5447071" cy="3173608"/>
          </a:xfrm>
          <a:prstGeom prst="rect">
            <a:avLst/>
          </a:prstGeom>
          <a:noFill/>
          <a:ln>
            <a:noFill/>
          </a:ln>
        </p:spPr>
      </p:pic>
      <p:sp>
        <p:nvSpPr>
          <p:cNvPr id="7" name="Pravokutnik 6">
            <a:extLst>
              <a:ext uri="{FF2B5EF4-FFF2-40B4-BE49-F238E27FC236}">
                <a16:creationId xmlns:a16="http://schemas.microsoft.com/office/drawing/2014/main" id="{70388762-39CC-4C15-808D-69D9EC5F0AF8}"/>
              </a:ext>
            </a:extLst>
          </p:cNvPr>
          <p:cNvSpPr/>
          <p:nvPr/>
        </p:nvSpPr>
        <p:spPr>
          <a:xfrm>
            <a:off x="1081548" y="6270769"/>
            <a:ext cx="4490501" cy="369332"/>
          </a:xfrm>
          <a:prstGeom prst="rect">
            <a:avLst/>
          </a:prstGeom>
        </p:spPr>
        <p:txBody>
          <a:bodyPr wrap="square">
            <a:spAutoFit/>
          </a:bodyPr>
          <a:lstStyle/>
          <a:p>
            <a:r>
              <a:rPr lang="hr-HR" dirty="0">
                <a:latin typeface="Calibri" panose="020F0502020204030204" pitchFamily="34" charset="0"/>
                <a:ea typeface="Calibri" panose="020F0502020204030204" pitchFamily="34" charset="0"/>
                <a:cs typeface="Times New Roman" panose="02020603050405020304" pitchFamily="18" charset="0"/>
              </a:rPr>
              <a:t> </a:t>
            </a:r>
            <a:endParaRPr lang="hr-HR" sz="1200" dirty="0"/>
          </a:p>
        </p:txBody>
      </p:sp>
      <p:sp>
        <p:nvSpPr>
          <p:cNvPr id="15" name="Pravokutnik 14">
            <a:extLst>
              <a:ext uri="{FF2B5EF4-FFF2-40B4-BE49-F238E27FC236}">
                <a16:creationId xmlns:a16="http://schemas.microsoft.com/office/drawing/2014/main" id="{485DA324-5A07-4628-A07C-AABBF1BE35BB}"/>
              </a:ext>
            </a:extLst>
          </p:cNvPr>
          <p:cNvSpPr/>
          <p:nvPr/>
        </p:nvSpPr>
        <p:spPr>
          <a:xfrm>
            <a:off x="6253316" y="6332324"/>
            <a:ext cx="4490501" cy="400110"/>
          </a:xfrm>
          <a:prstGeom prst="rect">
            <a:avLst/>
          </a:prstGeom>
        </p:spPr>
        <p:txBody>
          <a:bodyPr wrap="square">
            <a:spAutoFit/>
          </a:bodyPr>
          <a:lstStyle/>
          <a:p>
            <a:r>
              <a:rPr lang="hr-HR" sz="1000" dirty="0">
                <a:latin typeface="Calibri" panose="020F0502020204030204" pitchFamily="34" charset="0"/>
                <a:ea typeface="Calibri" panose="020F0502020204030204" pitchFamily="34" charset="0"/>
                <a:cs typeface="Times New Roman" panose="02020603050405020304" pitchFamily="18" charset="0"/>
              </a:rPr>
              <a:t> Slika 2: </a:t>
            </a:r>
          </a:p>
          <a:p>
            <a:r>
              <a:rPr lang="hr-HR" sz="1000"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https://wtp.hoechsmann.com/en/lexikon/34831/morbidelli_m100</a:t>
            </a:r>
            <a:endParaRPr lang="hr-HR" sz="1000" dirty="0"/>
          </a:p>
        </p:txBody>
      </p:sp>
      <p:sp>
        <p:nvSpPr>
          <p:cNvPr id="14" name="Pravokutnik 13">
            <a:extLst>
              <a:ext uri="{FF2B5EF4-FFF2-40B4-BE49-F238E27FC236}">
                <a16:creationId xmlns:a16="http://schemas.microsoft.com/office/drawing/2014/main" id="{73D919CD-ADBA-4CE7-A4DB-806E28704B6F}"/>
              </a:ext>
            </a:extLst>
          </p:cNvPr>
          <p:cNvSpPr/>
          <p:nvPr/>
        </p:nvSpPr>
        <p:spPr>
          <a:xfrm>
            <a:off x="1101213" y="6307102"/>
            <a:ext cx="4994787" cy="400110"/>
          </a:xfrm>
          <a:prstGeom prst="rect">
            <a:avLst/>
          </a:prstGeom>
        </p:spPr>
        <p:txBody>
          <a:bodyPr wrap="square">
            <a:spAutoFit/>
          </a:bodyPr>
          <a:lstStyle/>
          <a:p>
            <a:r>
              <a:rPr lang="hr-HR" sz="1000" dirty="0">
                <a:hlinkClick r:id="rId5">
                  <a:extLst>
                    <a:ext uri="{A12FA001-AC4F-418D-AE19-62706E023703}">
                      <ahyp:hlinkClr xmlns:ahyp="http://schemas.microsoft.com/office/drawing/2018/hyperlinkcolor" val="tx"/>
                    </a:ext>
                  </a:extLst>
                </a:hlinkClick>
              </a:rPr>
              <a:t>Slika 1: https://files.hoechsmann.com/lexikon/img/300x200/scm_morbidelli_x200_zelle.jpg</a:t>
            </a:r>
            <a:r>
              <a:rPr lang="hr-HR" sz="1000" dirty="0"/>
              <a:t> </a:t>
            </a:r>
          </a:p>
        </p:txBody>
      </p:sp>
      <p:pic>
        <p:nvPicPr>
          <p:cNvPr id="16" name="Slika 15">
            <a:extLst>
              <a:ext uri="{FF2B5EF4-FFF2-40B4-BE49-F238E27FC236}">
                <a16:creationId xmlns:a16="http://schemas.microsoft.com/office/drawing/2014/main" id="{31737F1A-6735-44FF-BE8F-6C55DE9F5C33}"/>
              </a:ext>
            </a:extLst>
          </p:cNvPr>
          <p:cNvPicPr>
            <a:picLocks noChangeAspect="1"/>
          </p:cNvPicPr>
          <p:nvPr/>
        </p:nvPicPr>
        <p:blipFill>
          <a:blip r:embed="rId6"/>
          <a:stretch>
            <a:fillRect/>
          </a:stretch>
        </p:blipFill>
        <p:spPr>
          <a:xfrm>
            <a:off x="1212209" y="3097161"/>
            <a:ext cx="4710699" cy="3140466"/>
          </a:xfrm>
          <a:prstGeom prst="rect">
            <a:avLst/>
          </a:prstGeom>
        </p:spPr>
      </p:pic>
    </p:spTree>
    <p:extLst>
      <p:ext uri="{BB962C8B-B14F-4D97-AF65-F5344CB8AC3E}">
        <p14:creationId xmlns:p14="http://schemas.microsoft.com/office/powerpoint/2010/main" val="335110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E61A36-4921-4280-AB9C-0AFB7DA0F291}"/>
              </a:ext>
            </a:extLst>
          </p:cNvPr>
          <p:cNvSpPr>
            <a:spLocks noGrp="1"/>
          </p:cNvSpPr>
          <p:nvPr>
            <p:ph type="title"/>
          </p:nvPr>
        </p:nvSpPr>
        <p:spPr>
          <a:xfrm>
            <a:off x="1212208" y="587229"/>
            <a:ext cx="9976901" cy="1188661"/>
          </a:xfrm>
        </p:spPr>
        <p:txBody>
          <a:bodyPr>
            <a:normAutofit fontScale="90000"/>
          </a:bodyPr>
          <a:lstStyle/>
          <a:p>
            <a:pPr>
              <a:lnSpc>
                <a:spcPct val="107000"/>
              </a:lnSpc>
              <a:spcAft>
                <a:spcPts val="800"/>
              </a:spcAft>
            </a:pPr>
            <a:r>
              <a:rPr lang="hr-HR" sz="2700" b="1" u="sng" dirty="0">
                <a:solidFill>
                  <a:srgbClr val="FF0000"/>
                </a:solidFill>
                <a:latin typeface="Calibri" panose="020F0502020204030204" pitchFamily="34" charset="0"/>
                <a:cs typeface="Calibri" panose="020F0502020204030204" pitchFamily="34" charset="0"/>
              </a:rPr>
              <a:t>Aktivnost 2. </a:t>
            </a:r>
            <a:br>
              <a:rPr lang="hr-HR" sz="2700" b="1" u="sng" dirty="0">
                <a:solidFill>
                  <a:srgbClr val="FF0000"/>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Pogledajte video, promotrite sličice!</a:t>
            </a:r>
            <a:br>
              <a:rPr lang="hr-HR" sz="2700" b="1" u="sng" dirty="0">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br>
              <a:rPr lang="hr-HR" sz="22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dirty="0">
                <a:latin typeface="Calibri" panose="020F0502020204030204" pitchFamily="34" charset="0"/>
                <a:ea typeface="Calibri" panose="020F0502020204030204" pitchFamily="34" charset="0"/>
                <a:cs typeface="Times New Roman" panose="02020603050405020304" pitchFamily="18" charset="0"/>
              </a:rPr>
            </a:br>
            <a:br>
              <a:rPr lang="hr-HR" dirty="0"/>
            </a:br>
            <a:endParaRPr lang="hr-HR" sz="1100" dirty="0"/>
          </a:p>
        </p:txBody>
      </p:sp>
      <p:pic>
        <p:nvPicPr>
          <p:cNvPr id="11" name="Slika 10">
            <a:extLst>
              <a:ext uri="{FF2B5EF4-FFF2-40B4-BE49-F238E27FC236}">
                <a16:creationId xmlns:a16="http://schemas.microsoft.com/office/drawing/2014/main" id="{045D10D5-27AE-416A-8904-944606DCB4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58060" y="2287423"/>
            <a:ext cx="2055349" cy="2686967"/>
          </a:xfrm>
          <a:prstGeom prst="rect">
            <a:avLst/>
          </a:prstGeom>
          <a:noFill/>
        </p:spPr>
      </p:pic>
      <p:pic>
        <p:nvPicPr>
          <p:cNvPr id="4" name="Slika 3">
            <a:extLst>
              <a:ext uri="{FF2B5EF4-FFF2-40B4-BE49-F238E27FC236}">
                <a16:creationId xmlns:a16="http://schemas.microsoft.com/office/drawing/2014/main" id="{EC58B5BA-4B8B-4BFE-B136-A02679E3CD7B}"/>
              </a:ext>
            </a:extLst>
          </p:cNvPr>
          <p:cNvPicPr>
            <a:picLocks noChangeAspect="1"/>
          </p:cNvPicPr>
          <p:nvPr/>
        </p:nvPicPr>
        <p:blipFill>
          <a:blip r:embed="rId3"/>
          <a:stretch>
            <a:fillRect/>
          </a:stretch>
        </p:blipFill>
        <p:spPr>
          <a:xfrm>
            <a:off x="4251640" y="2287423"/>
            <a:ext cx="4025418" cy="2686967"/>
          </a:xfrm>
          <a:prstGeom prst="rect">
            <a:avLst/>
          </a:prstGeom>
        </p:spPr>
      </p:pic>
      <p:sp>
        <p:nvSpPr>
          <p:cNvPr id="5" name="Pravokutnik 4">
            <a:extLst>
              <a:ext uri="{FF2B5EF4-FFF2-40B4-BE49-F238E27FC236}">
                <a16:creationId xmlns:a16="http://schemas.microsoft.com/office/drawing/2014/main" id="{3B316B6E-B652-49C9-9273-6BEC9DFF42D5}"/>
              </a:ext>
            </a:extLst>
          </p:cNvPr>
          <p:cNvSpPr/>
          <p:nvPr/>
        </p:nvSpPr>
        <p:spPr>
          <a:xfrm>
            <a:off x="1364926" y="4974390"/>
            <a:ext cx="2498391" cy="1015663"/>
          </a:xfrm>
          <a:prstGeom prst="rect">
            <a:avLst/>
          </a:prstGeom>
        </p:spPr>
        <p:txBody>
          <a:bodyPr wrap="square">
            <a:spAutoFit/>
          </a:bodyPr>
          <a:lstStyle/>
          <a:p>
            <a:r>
              <a:rPr lang="hr-HR" sz="1000" dirty="0">
                <a:hlinkClick r:id="rId4">
                  <a:extLst>
                    <a:ext uri="{A12FA001-AC4F-418D-AE19-62706E023703}">
                      <ahyp:hlinkClr xmlns:ahyp="http://schemas.microsoft.com/office/drawing/2018/hyperlinkcolor" val="tx"/>
                    </a:ext>
                  </a:extLst>
                </a:hlinkClick>
              </a:rPr>
              <a:t>Slika 3: https://media.exapro.com/product/2019/06/P90626150/10282fe02889c7043c616ba1b23880ab/morbidelli-author-600k-p90626150_6.jpg</a:t>
            </a:r>
            <a:endParaRPr lang="hr-HR" sz="1000" dirty="0"/>
          </a:p>
          <a:p>
            <a:endParaRPr lang="hr-HR" sz="1000" dirty="0"/>
          </a:p>
        </p:txBody>
      </p:sp>
      <p:sp>
        <p:nvSpPr>
          <p:cNvPr id="7" name="Pravokutnik 6">
            <a:extLst>
              <a:ext uri="{FF2B5EF4-FFF2-40B4-BE49-F238E27FC236}">
                <a16:creationId xmlns:a16="http://schemas.microsoft.com/office/drawing/2014/main" id="{08013242-1A42-4AA7-BCEE-CA4A0CD357BE}"/>
              </a:ext>
            </a:extLst>
          </p:cNvPr>
          <p:cNvSpPr/>
          <p:nvPr/>
        </p:nvSpPr>
        <p:spPr>
          <a:xfrm>
            <a:off x="4172982" y="5066721"/>
            <a:ext cx="2951028" cy="830997"/>
          </a:xfrm>
          <a:prstGeom prst="rect">
            <a:avLst/>
          </a:prstGeom>
        </p:spPr>
        <p:txBody>
          <a:bodyPr wrap="square">
            <a:spAutoFit/>
          </a:bodyPr>
          <a:lstStyle/>
          <a:p>
            <a:r>
              <a:rPr lang="hr-HR" sz="1000" dirty="0">
                <a:hlinkClick r:id="rId5">
                  <a:extLst>
                    <a:ext uri="{A12FA001-AC4F-418D-AE19-62706E023703}">
                      <ahyp:hlinkClr xmlns:ahyp="http://schemas.microsoft.com/office/drawing/2018/hyperlinkcolor" val="tx"/>
                    </a:ext>
                  </a:extLst>
                </a:hlinkClick>
              </a:rPr>
              <a:t>Slika 4: https://files.hoechsmann.com/lexikon/img/full/mor_author_m100_2017.jpg</a:t>
            </a:r>
            <a:endParaRPr lang="hr-HR" sz="1000" dirty="0"/>
          </a:p>
          <a:p>
            <a:endParaRPr lang="hr-HR" dirty="0"/>
          </a:p>
        </p:txBody>
      </p:sp>
      <p:sp>
        <p:nvSpPr>
          <p:cNvPr id="8" name="Pravokutnik 7">
            <a:extLst>
              <a:ext uri="{FF2B5EF4-FFF2-40B4-BE49-F238E27FC236}">
                <a16:creationId xmlns:a16="http://schemas.microsoft.com/office/drawing/2014/main" id="{548C0657-F11E-41AB-AC06-BCE3506ED5E9}"/>
              </a:ext>
            </a:extLst>
          </p:cNvPr>
          <p:cNvSpPr/>
          <p:nvPr/>
        </p:nvSpPr>
        <p:spPr>
          <a:xfrm>
            <a:off x="8657398" y="5082110"/>
            <a:ext cx="2413723" cy="400110"/>
          </a:xfrm>
          <a:prstGeom prst="rect">
            <a:avLst/>
          </a:prstGeom>
        </p:spPr>
        <p:txBody>
          <a:bodyPr wrap="square">
            <a:spAutoFit/>
          </a:bodyPr>
          <a:lstStyle/>
          <a:p>
            <a:r>
              <a:rPr lang="hr-HR" sz="1000" dirty="0"/>
              <a:t>Slika 5: </a:t>
            </a:r>
          </a:p>
          <a:p>
            <a:r>
              <a:rPr lang="hr-HR" sz="1000" dirty="0"/>
              <a:t>Stroj u školskom stolarskom praktikumu</a:t>
            </a:r>
          </a:p>
        </p:txBody>
      </p:sp>
      <p:pic>
        <p:nvPicPr>
          <p:cNvPr id="9" name="Slika 8">
            <a:extLst>
              <a:ext uri="{FF2B5EF4-FFF2-40B4-BE49-F238E27FC236}">
                <a16:creationId xmlns:a16="http://schemas.microsoft.com/office/drawing/2014/main" id="{6C949F63-332F-45E6-92F9-5147D9D9FC83}"/>
              </a:ext>
            </a:extLst>
          </p:cNvPr>
          <p:cNvPicPr>
            <a:picLocks noChangeAspect="1"/>
          </p:cNvPicPr>
          <p:nvPr/>
        </p:nvPicPr>
        <p:blipFill>
          <a:blip r:embed="rId6"/>
          <a:stretch>
            <a:fillRect/>
          </a:stretch>
        </p:blipFill>
        <p:spPr>
          <a:xfrm>
            <a:off x="1462283" y="2238956"/>
            <a:ext cx="2303675" cy="2783897"/>
          </a:xfrm>
          <a:prstGeom prst="rect">
            <a:avLst/>
          </a:prstGeom>
        </p:spPr>
      </p:pic>
      <p:sp>
        <p:nvSpPr>
          <p:cNvPr id="15" name="Naslov 1">
            <a:extLst>
              <a:ext uri="{FF2B5EF4-FFF2-40B4-BE49-F238E27FC236}">
                <a16:creationId xmlns:a16="http://schemas.microsoft.com/office/drawing/2014/main" id="{48204D04-490B-4D95-9BA9-E61C196BB868}"/>
              </a:ext>
            </a:extLst>
          </p:cNvPr>
          <p:cNvSpPr txBox="1">
            <a:spLocks/>
          </p:cNvSpPr>
          <p:nvPr/>
        </p:nvSpPr>
        <p:spPr>
          <a:xfrm>
            <a:off x="1212209" y="587229"/>
            <a:ext cx="10114552" cy="907274"/>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nSpc>
                <a:spcPct val="107000"/>
              </a:lnSpc>
              <a:spcAft>
                <a:spcPts val="800"/>
              </a:spcAft>
            </a:pP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dirty="0">
                <a:latin typeface="Calibri" panose="020F0502020204030204" pitchFamily="34" charset="0"/>
                <a:ea typeface="Calibri" panose="020F0502020204030204" pitchFamily="34" charset="0"/>
                <a:cs typeface="Times New Roman" panose="02020603050405020304" pitchFamily="18" charset="0"/>
              </a:rPr>
            </a:br>
            <a:br>
              <a:rPr lang="hr-HR" dirty="0"/>
            </a:br>
            <a:endParaRPr lang="hr-HR" dirty="0"/>
          </a:p>
        </p:txBody>
      </p:sp>
    </p:spTree>
    <p:extLst>
      <p:ext uri="{BB962C8B-B14F-4D97-AF65-F5344CB8AC3E}">
        <p14:creationId xmlns:p14="http://schemas.microsoft.com/office/powerpoint/2010/main" val="247392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E61A36-4921-4280-AB9C-0AFB7DA0F291}"/>
              </a:ext>
            </a:extLst>
          </p:cNvPr>
          <p:cNvSpPr>
            <a:spLocks noGrp="1"/>
          </p:cNvSpPr>
          <p:nvPr>
            <p:ph type="title"/>
          </p:nvPr>
        </p:nvSpPr>
        <p:spPr>
          <a:xfrm>
            <a:off x="1212208" y="587229"/>
            <a:ext cx="10075223" cy="5056487"/>
          </a:xfrm>
        </p:spPr>
        <p:txBody>
          <a:bodyPr>
            <a:normAutofit fontScale="90000"/>
          </a:bodyPr>
          <a:lstStyle/>
          <a:p>
            <a:pPr>
              <a:lnSpc>
                <a:spcPct val="107000"/>
              </a:lnSpc>
              <a:spcAft>
                <a:spcPts val="800"/>
              </a:spcAft>
            </a:pPr>
            <a:r>
              <a:rPr lang="hr-HR" sz="2700" b="1" u="sng" dirty="0">
                <a:solidFill>
                  <a:srgbClr val="FF0000"/>
                </a:solidFill>
                <a:latin typeface="Calibri" panose="020F0502020204030204" pitchFamily="34" charset="0"/>
                <a:cs typeface="Calibri" panose="020F0502020204030204" pitchFamily="34" charset="0"/>
              </a:rPr>
              <a:t>Aktivnost 3. </a:t>
            </a:r>
            <a:br>
              <a:rPr lang="hr-HR" sz="2700" b="1" u="sng" dirty="0">
                <a:solidFill>
                  <a:srgbClr val="FF0000"/>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Uočite razlike između CNC stroja i klasičnog stroja</a:t>
            </a:r>
            <a:br>
              <a:rPr lang="hr-HR" sz="2800" dirty="0">
                <a:solidFill>
                  <a:srgbClr val="17406D"/>
                </a:solidFill>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1. Pogledajte videozapis, navedite alate za obradu drva koje ste uočili na prikazanom stroju</a:t>
            </a: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2. Navedite na kojoj slici se nalazi upravljački dio CNC stroja</a:t>
            </a: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3. Objasnite kraticu CNC</a:t>
            </a: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4. Nabrojite barem tri karakteristike strojeva na slikama i u videu prema kojima ste zaključili da se radi o CNC stroju</a:t>
            </a: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5. Navedite, prema vašem mišljenju koje su prednosti, a koji su nedostaci obrade drva na CNC obradnom centru?</a:t>
            </a: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 </a:t>
            </a:r>
            <a:br>
              <a:rPr lang="hr-HR" sz="2700" dirty="0">
                <a:latin typeface="Calibri" panose="020F0502020204030204" pitchFamily="34" charset="0"/>
                <a:cs typeface="Calibri" panose="020F0502020204030204" pitchFamily="34" charset="0"/>
              </a:rPr>
            </a:br>
            <a:br>
              <a:rPr lang="hr-HR" sz="2700" dirty="0">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br>
              <a:rPr lang="hr-HR" sz="22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dirty="0">
                <a:latin typeface="Calibri" panose="020F0502020204030204" pitchFamily="34" charset="0"/>
                <a:ea typeface="Calibri" panose="020F0502020204030204" pitchFamily="34" charset="0"/>
                <a:cs typeface="Times New Roman" panose="02020603050405020304" pitchFamily="18" charset="0"/>
              </a:rPr>
            </a:br>
            <a:br>
              <a:rPr lang="hr-HR" dirty="0"/>
            </a:br>
            <a:endParaRPr lang="hr-HR" sz="1100" dirty="0"/>
          </a:p>
        </p:txBody>
      </p:sp>
    </p:spTree>
    <p:extLst>
      <p:ext uri="{BB962C8B-B14F-4D97-AF65-F5344CB8AC3E}">
        <p14:creationId xmlns:p14="http://schemas.microsoft.com/office/powerpoint/2010/main" val="124527152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9111583C-8A83-4618-847E-CA5A926C5180}"/>
              </a:ext>
            </a:extLst>
          </p:cNvPr>
          <p:cNvPicPr>
            <a:picLocks noGrp="1" noChangeAspect="1"/>
          </p:cNvPicPr>
          <p:nvPr>
            <p:ph idx="1"/>
          </p:nvPr>
        </p:nvPicPr>
        <p:blipFill>
          <a:blip r:embed="rId2"/>
          <a:stretch>
            <a:fillRect/>
          </a:stretch>
        </p:blipFill>
        <p:spPr>
          <a:xfrm>
            <a:off x="2505497" y="1894149"/>
            <a:ext cx="6070334" cy="4439497"/>
          </a:xfrm>
          <a:prstGeom prst="rect">
            <a:avLst/>
          </a:prstGeom>
        </p:spPr>
      </p:pic>
      <p:sp>
        <p:nvSpPr>
          <p:cNvPr id="5" name="Naslov 1">
            <a:extLst>
              <a:ext uri="{FF2B5EF4-FFF2-40B4-BE49-F238E27FC236}">
                <a16:creationId xmlns:a16="http://schemas.microsoft.com/office/drawing/2014/main" id="{99256D6E-214F-4783-8899-0BC733120932}"/>
              </a:ext>
            </a:extLst>
          </p:cNvPr>
          <p:cNvSpPr>
            <a:spLocks noGrp="1"/>
          </p:cNvSpPr>
          <p:nvPr>
            <p:ph type="title"/>
          </p:nvPr>
        </p:nvSpPr>
        <p:spPr>
          <a:xfrm>
            <a:off x="1371600" y="685800"/>
            <a:ext cx="9601200" cy="933275"/>
          </a:xfrm>
        </p:spPr>
        <p:txBody>
          <a:bodyPr>
            <a:normAutofit fontScale="90000"/>
          </a:bodyPr>
          <a:lstStyle/>
          <a:p>
            <a:r>
              <a:rPr lang="hr-HR" sz="2700" b="1" u="sng" dirty="0">
                <a:solidFill>
                  <a:srgbClr val="FF0000"/>
                </a:solidFill>
                <a:latin typeface="Calibri" panose="020F0502020204030204" pitchFamily="34" charset="0"/>
                <a:cs typeface="Calibri" panose="020F0502020204030204" pitchFamily="34" charset="0"/>
              </a:rPr>
              <a:t>Aktivnost 4. </a:t>
            </a:r>
            <a:br>
              <a:rPr lang="hr-HR" sz="2700" b="1" u="sng" dirty="0">
                <a:solidFill>
                  <a:srgbClr val="FF0000"/>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Imenujte  glavne dijelove CNC obradnog centra</a:t>
            </a:r>
            <a:br>
              <a:rPr lang="hr-HR" sz="2700" b="1" u="sng" dirty="0">
                <a:solidFill>
                  <a:srgbClr val="17406D"/>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(na primjeru CNC obradnog centra </a:t>
            </a:r>
            <a:r>
              <a:rPr lang="hr-HR" sz="2700" b="1" u="sng" dirty="0" err="1">
                <a:solidFill>
                  <a:srgbClr val="17406D"/>
                </a:solidFill>
                <a:latin typeface="Calibri" panose="020F0502020204030204" pitchFamily="34" charset="0"/>
                <a:cs typeface="Calibri" panose="020F0502020204030204" pitchFamily="34" charset="0"/>
              </a:rPr>
              <a:t>scm</a:t>
            </a:r>
            <a:r>
              <a:rPr lang="hr-HR" sz="2700" b="1" u="sng" dirty="0">
                <a:solidFill>
                  <a:srgbClr val="17406D"/>
                </a:solidFill>
                <a:latin typeface="Calibri" panose="020F0502020204030204" pitchFamily="34" charset="0"/>
                <a:cs typeface="Calibri" panose="020F0502020204030204" pitchFamily="34" charset="0"/>
              </a:rPr>
              <a:t> </a:t>
            </a:r>
            <a:r>
              <a:rPr lang="hr-HR" sz="2700" b="1" u="sng" dirty="0" err="1">
                <a:solidFill>
                  <a:srgbClr val="17406D"/>
                </a:solidFill>
                <a:latin typeface="Calibri" panose="020F0502020204030204" pitchFamily="34" charset="0"/>
                <a:cs typeface="Calibri" panose="020F0502020204030204" pitchFamily="34" charset="0"/>
              </a:rPr>
              <a:t>Morbidelli</a:t>
            </a:r>
            <a:r>
              <a:rPr lang="hr-HR" sz="2700" b="1" u="sng" dirty="0">
                <a:solidFill>
                  <a:srgbClr val="17406D"/>
                </a:solidFill>
                <a:latin typeface="Calibri" panose="020F0502020204030204" pitchFamily="34" charset="0"/>
                <a:cs typeface="Calibri" panose="020F0502020204030204" pitchFamily="34" charset="0"/>
              </a:rPr>
              <a:t> m100)</a:t>
            </a:r>
            <a:br>
              <a:rPr lang="hr-HR" sz="2400" b="1" u="sng" dirty="0">
                <a:solidFill>
                  <a:srgbClr val="17406D"/>
                </a:solidFill>
                <a:latin typeface="Calibri" panose="020F0502020204030204" pitchFamily="34" charset="0"/>
                <a:cs typeface="Calibri" panose="020F0502020204030204" pitchFamily="34" charset="0"/>
              </a:rPr>
            </a:br>
            <a:br>
              <a:rPr lang="hr-HR" sz="2400" b="1" u="sng" dirty="0">
                <a:solidFill>
                  <a:srgbClr val="17406D"/>
                </a:solidFill>
                <a:latin typeface="Calibri" panose="020F0502020204030204" pitchFamily="34" charset="0"/>
                <a:cs typeface="Calibri" panose="020F0502020204030204" pitchFamily="34" charset="0"/>
              </a:rPr>
            </a:br>
            <a:endParaRPr lang="hr-HR" sz="2400" b="1" dirty="0">
              <a:solidFill>
                <a:srgbClr val="FF0000"/>
              </a:solidFill>
              <a:latin typeface="Calibri" panose="020F0502020204030204" pitchFamily="34" charset="0"/>
              <a:cs typeface="Times New Roman" panose="02020603050405020304" pitchFamily="18" charset="0"/>
            </a:endParaRPr>
          </a:p>
        </p:txBody>
      </p:sp>
      <p:sp>
        <p:nvSpPr>
          <p:cNvPr id="2" name="Pravokutnik 1">
            <a:extLst>
              <a:ext uri="{FF2B5EF4-FFF2-40B4-BE49-F238E27FC236}">
                <a16:creationId xmlns:a16="http://schemas.microsoft.com/office/drawing/2014/main" id="{720DC163-D722-428F-9420-7DBEF5D4F1D7}"/>
              </a:ext>
            </a:extLst>
          </p:cNvPr>
          <p:cNvSpPr/>
          <p:nvPr/>
        </p:nvSpPr>
        <p:spPr>
          <a:xfrm>
            <a:off x="2355542" y="6333646"/>
            <a:ext cx="6096000" cy="400110"/>
          </a:xfrm>
          <a:prstGeom prst="rect">
            <a:avLst/>
          </a:prstGeom>
        </p:spPr>
        <p:txBody>
          <a:bodyPr>
            <a:spAutoFit/>
          </a:bodyPr>
          <a:lstStyle/>
          <a:p>
            <a:pPr lvl="0"/>
            <a:r>
              <a:rPr lang="hr-HR" sz="1000" dirty="0">
                <a:solidFill>
                  <a:prstClr val="black"/>
                </a:solidFill>
              </a:rPr>
              <a:t>Slika 6: </a:t>
            </a:r>
          </a:p>
          <a:p>
            <a:pPr lvl="0"/>
            <a:r>
              <a:rPr lang="hr-HR" sz="1000" dirty="0">
                <a:solidFill>
                  <a:prstClr val="black"/>
                </a:solidFill>
              </a:rPr>
              <a:t>Glavni dijelovi CNC stroja</a:t>
            </a:r>
          </a:p>
        </p:txBody>
      </p:sp>
    </p:spTree>
    <p:extLst>
      <p:ext uri="{BB962C8B-B14F-4D97-AF65-F5344CB8AC3E}">
        <p14:creationId xmlns:p14="http://schemas.microsoft.com/office/powerpoint/2010/main" val="244772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E61A36-4921-4280-AB9C-0AFB7DA0F291}"/>
              </a:ext>
            </a:extLst>
          </p:cNvPr>
          <p:cNvSpPr>
            <a:spLocks noGrp="1"/>
          </p:cNvSpPr>
          <p:nvPr>
            <p:ph type="title"/>
          </p:nvPr>
        </p:nvSpPr>
        <p:spPr>
          <a:xfrm>
            <a:off x="1212208" y="587229"/>
            <a:ext cx="10075223" cy="6270771"/>
          </a:xfrm>
        </p:spPr>
        <p:txBody>
          <a:bodyPr>
            <a:normAutofit fontScale="90000"/>
          </a:bodyPr>
          <a:lstStyle/>
          <a:p>
            <a:pPr>
              <a:lnSpc>
                <a:spcPct val="100000"/>
              </a:lnSpc>
            </a:pPr>
            <a:r>
              <a:rPr lang="hr-HR" sz="2700" b="1" u="sng" dirty="0">
                <a:solidFill>
                  <a:srgbClr val="FF0000"/>
                </a:solidFill>
                <a:latin typeface="Calibri" panose="020F0502020204030204" pitchFamily="34" charset="0"/>
                <a:cs typeface="Calibri" panose="020F0502020204030204" pitchFamily="34" charset="0"/>
              </a:rPr>
              <a:t>Aktivnost 5. </a:t>
            </a:r>
            <a:br>
              <a:rPr lang="hr-HR" sz="2700" b="1" u="sng" dirty="0">
                <a:solidFill>
                  <a:srgbClr val="FF0000"/>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Opišite CNC obradni centar</a:t>
            </a:r>
            <a:br>
              <a:rPr lang="hr-HR" sz="2700" b="1" u="sng" dirty="0">
                <a:solidFill>
                  <a:srgbClr val="17406D"/>
                </a:solidFill>
                <a:latin typeface="Calibri" panose="020F0502020204030204" pitchFamily="34" charset="0"/>
                <a:cs typeface="Calibri" panose="020F0502020204030204" pitchFamily="34" charset="0"/>
              </a:rPr>
            </a:br>
            <a:r>
              <a:rPr lang="hr-HR" sz="2700" b="1" u="sng" dirty="0">
                <a:solidFill>
                  <a:srgbClr val="17406D"/>
                </a:solidFill>
                <a:latin typeface="Calibri" panose="020F0502020204030204" pitchFamily="34" charset="0"/>
                <a:cs typeface="Calibri" panose="020F0502020204030204" pitchFamily="34" charset="0"/>
              </a:rPr>
              <a:t>(na primjeru CNC obradnog centra </a:t>
            </a:r>
            <a:r>
              <a:rPr lang="hr-HR" sz="2700" b="1" u="sng" dirty="0" err="1">
                <a:solidFill>
                  <a:srgbClr val="17406D"/>
                </a:solidFill>
                <a:latin typeface="Calibri" panose="020F0502020204030204" pitchFamily="34" charset="0"/>
                <a:cs typeface="Calibri" panose="020F0502020204030204" pitchFamily="34" charset="0"/>
              </a:rPr>
              <a:t>scm</a:t>
            </a:r>
            <a:r>
              <a:rPr lang="hr-HR" sz="2700" b="1" u="sng" dirty="0">
                <a:solidFill>
                  <a:srgbClr val="17406D"/>
                </a:solidFill>
                <a:latin typeface="Calibri" panose="020F0502020204030204" pitchFamily="34" charset="0"/>
                <a:cs typeface="Calibri" panose="020F0502020204030204" pitchFamily="34" charset="0"/>
              </a:rPr>
              <a:t> </a:t>
            </a:r>
            <a:r>
              <a:rPr lang="hr-HR" sz="2700" b="1" u="sng" dirty="0" err="1">
                <a:solidFill>
                  <a:srgbClr val="17406D"/>
                </a:solidFill>
                <a:latin typeface="Calibri" panose="020F0502020204030204" pitchFamily="34" charset="0"/>
                <a:cs typeface="Calibri" panose="020F0502020204030204" pitchFamily="34" charset="0"/>
              </a:rPr>
              <a:t>Morbidelli</a:t>
            </a:r>
            <a:r>
              <a:rPr lang="hr-HR" sz="2700" b="1" u="sng" dirty="0">
                <a:solidFill>
                  <a:srgbClr val="17406D"/>
                </a:solidFill>
                <a:latin typeface="Calibri" panose="020F0502020204030204" pitchFamily="34" charset="0"/>
                <a:cs typeface="Calibri" panose="020F0502020204030204" pitchFamily="34" charset="0"/>
              </a:rPr>
              <a:t> m100)</a:t>
            </a:r>
            <a:br>
              <a:rPr lang="hr-HR" sz="2700" b="1" u="sng" dirty="0">
                <a:latin typeface="Calibri" panose="020F0502020204030204" pitchFamily="34" charset="0"/>
                <a:cs typeface="Calibri" panose="020F0502020204030204" pitchFamily="34" charset="0"/>
              </a:rPr>
            </a:br>
            <a:br>
              <a:rPr lang="hr-HR" sz="2700" dirty="0">
                <a:latin typeface="Calibri" panose="020F0502020204030204" pitchFamily="34" charset="0"/>
                <a:cs typeface="Calibri" panose="020F0502020204030204" pitchFamily="34" charset="0"/>
              </a:rPr>
            </a:br>
            <a:r>
              <a:rPr lang="hr-HR" sz="2700" b="1" dirty="0">
                <a:latin typeface="Calibri" panose="020F0502020204030204" pitchFamily="34" charset="0"/>
                <a:ea typeface="Calibri" panose="020F0502020204030204" pitchFamily="34" charset="0"/>
                <a:cs typeface="Times New Roman" panose="02020603050405020304" pitchFamily="18" charset="0"/>
              </a:rPr>
              <a:t>CNC obradni CENTAR – numerički kontrolirana BUŠILICA I GLODALICA ZA OBRADU DRVA I MATERIJALA SLIČNIH FIZIČKIH SVOJSTAVA </a:t>
            </a:r>
            <a:br>
              <a:rPr lang="hr-HR" sz="2700" dirty="0">
                <a:latin typeface="Calibri" panose="020F0502020204030204" pitchFamily="34" charset="0"/>
                <a:ea typeface="Calibri" panose="020F0502020204030204" pitchFamily="34" charset="0"/>
                <a:cs typeface="Times New Roman" panose="02020603050405020304" pitchFamily="18" charset="0"/>
              </a:rPr>
            </a:br>
            <a:r>
              <a:rPr lang="hr-HR" sz="2700" dirty="0">
                <a:latin typeface="Calibri" panose="020F0502020204030204" pitchFamily="34" charset="0"/>
                <a:ea typeface="Calibri" panose="020F0502020204030204" pitchFamily="34" charset="0"/>
                <a:cs typeface="Times New Roman" panose="02020603050405020304" pitchFamily="18" charset="0"/>
              </a:rPr>
              <a:t>Struktura se sastoji od dva glavna elementa: - nosivo postolje (A) – </a:t>
            </a:r>
            <a:r>
              <a:rPr lang="hr-HR" sz="2700" dirty="0" err="1">
                <a:latin typeface="Calibri" panose="020F0502020204030204" pitchFamily="34" charset="0"/>
                <a:ea typeface="Calibri" panose="020F0502020204030204" pitchFamily="34" charset="0"/>
                <a:cs typeface="Times New Roman" panose="02020603050405020304" pitchFamily="18" charset="0"/>
              </a:rPr>
              <a:t>monoblok</a:t>
            </a:r>
            <a:r>
              <a:rPr lang="hr-HR" sz="2700" dirty="0">
                <a:latin typeface="Calibri" panose="020F0502020204030204" pitchFamily="34" charset="0"/>
                <a:ea typeface="Calibri" panose="020F0502020204030204" pitchFamily="34" charset="0"/>
                <a:cs typeface="Times New Roman" panose="02020603050405020304" pitchFamily="18" charset="0"/>
              </a:rPr>
              <a:t> i podupirač (B) koji se prenosi uzduž osi X, te jedinica za bušenje i glodanje (C) koja je montirana na sanjke koje se gibaju po pokretnom stupu (B) duž osi „Y” i koja uključuje kretanje duž osi „Z”. </a:t>
            </a:r>
            <a:br>
              <a:rPr lang="hr-HR" sz="2700" dirty="0">
                <a:latin typeface="Calibri" panose="020F0502020204030204" pitchFamily="34" charset="0"/>
                <a:ea typeface="Calibri" panose="020F0502020204030204" pitchFamily="34" charset="0"/>
                <a:cs typeface="Times New Roman" panose="02020603050405020304" pitchFamily="18" charset="0"/>
              </a:rPr>
            </a:br>
            <a:r>
              <a:rPr lang="hr-HR" sz="2700" dirty="0">
                <a:latin typeface="Calibri" panose="020F0502020204030204" pitchFamily="34" charset="0"/>
                <a:ea typeface="Calibri" panose="020F0502020204030204" pitchFamily="34" charset="0"/>
                <a:cs typeface="Times New Roman" panose="02020603050405020304" pitchFamily="18" charset="0"/>
              </a:rPr>
              <a:t>Svaka vrsta kretnja po osama je klizanje po </a:t>
            </a:r>
            <a:r>
              <a:rPr lang="hr-HR" sz="2700" dirty="0" err="1">
                <a:latin typeface="Calibri" panose="020F0502020204030204" pitchFamily="34" charset="0"/>
                <a:ea typeface="Calibri" panose="020F0502020204030204" pitchFamily="34" charset="0"/>
                <a:cs typeface="Times New Roman" panose="02020603050405020304" pitchFamily="18" charset="0"/>
              </a:rPr>
              <a:t>prizmatičnim</a:t>
            </a:r>
            <a:r>
              <a:rPr lang="hr-HR" sz="2700" dirty="0">
                <a:latin typeface="Calibri" panose="020F0502020204030204" pitchFamily="34" charset="0"/>
                <a:ea typeface="Calibri" panose="020F0502020204030204" pitchFamily="34" charset="0"/>
                <a:cs typeface="Times New Roman" panose="02020603050405020304" pitchFamily="18" charset="0"/>
              </a:rPr>
              <a:t> vodilicama pomoću kugličnih navojnih vretena; </a:t>
            </a:r>
            <a:br>
              <a:rPr lang="hr-HR" sz="2700" dirty="0">
                <a:latin typeface="Calibri" panose="020F0502020204030204" pitchFamily="34" charset="0"/>
                <a:ea typeface="Calibri" panose="020F0502020204030204" pitchFamily="34" charset="0"/>
                <a:cs typeface="Times New Roman" panose="02020603050405020304" pitchFamily="18" charset="0"/>
              </a:rPr>
            </a:br>
            <a:r>
              <a:rPr lang="hr-HR" sz="2700" dirty="0">
                <a:latin typeface="Calibri" panose="020F0502020204030204" pitchFamily="34" charset="0"/>
                <a:ea typeface="Calibri" panose="020F0502020204030204" pitchFamily="34" charset="0"/>
                <a:cs typeface="Times New Roman" panose="02020603050405020304" pitchFamily="18" charset="0"/>
              </a:rPr>
              <a:t>Pomicanje osa X - Y se obavlja preko visoko kvalitetnog sustava zupčanika na zupčastoj letvi dok se kretanje osa Z obavlja prijeko kugličnih navojnih vretena također visoke kvalitete. </a:t>
            </a:r>
            <a:br>
              <a:rPr lang="hr-HR" sz="2700" dirty="0">
                <a:latin typeface="Calibri" panose="020F0502020204030204" pitchFamily="34" charset="0"/>
                <a:ea typeface="Calibri" panose="020F0502020204030204" pitchFamily="34" charset="0"/>
                <a:cs typeface="Times New Roman" panose="02020603050405020304" pitchFamily="18" charset="0"/>
              </a:rPr>
            </a:br>
            <a:r>
              <a:rPr lang="hr-HR" sz="2700" dirty="0">
                <a:latin typeface="Calibri" panose="020F0502020204030204" pitchFamily="34" charset="0"/>
                <a:ea typeface="Calibri" panose="020F0502020204030204" pitchFamily="34" charset="0"/>
                <a:cs typeface="Times New Roman" panose="02020603050405020304" pitchFamily="18" charset="0"/>
              </a:rPr>
              <a:t>Jedinica za kontrolu stroja (CNC) je postavljena u električnom ormariću (G).</a:t>
            </a:r>
            <a:br>
              <a:rPr lang="hr-HR" sz="2800" dirty="0">
                <a:latin typeface="Calibri" panose="020F0502020204030204" pitchFamily="34" charset="0"/>
                <a:ea typeface="Calibri" panose="020F0502020204030204" pitchFamily="34" charset="0"/>
                <a:cs typeface="Times New Roman" panose="02020603050405020304" pitchFamily="18" charset="0"/>
              </a:rPr>
            </a:br>
            <a:br>
              <a:rPr lang="hr-HR" sz="2700" dirty="0">
                <a:latin typeface="Calibri" panose="020F0502020204030204" pitchFamily="34" charset="0"/>
                <a:cs typeface="Calibri" panose="020F0502020204030204" pitchFamily="34" charset="0"/>
              </a:rPr>
            </a:br>
            <a:r>
              <a:rPr lang="hr-HR" sz="2700" dirty="0">
                <a:latin typeface="Calibri" panose="020F0502020204030204" pitchFamily="34" charset="0"/>
                <a:cs typeface="Calibri" panose="020F0502020204030204" pitchFamily="34" charset="0"/>
              </a:rPr>
              <a:t> </a:t>
            </a:r>
            <a:br>
              <a:rPr lang="hr-HR" sz="2700" dirty="0">
                <a:latin typeface="Calibri" panose="020F0502020204030204" pitchFamily="34" charset="0"/>
                <a:cs typeface="Calibri" panose="020F0502020204030204" pitchFamily="34" charset="0"/>
              </a:rPr>
            </a:br>
            <a:br>
              <a:rPr lang="hr-HR" sz="2700" dirty="0">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br>
              <a:rPr lang="hr-HR" sz="2700" b="1" u="sng" dirty="0">
                <a:latin typeface="Calibri" panose="020F0502020204030204" pitchFamily="34" charset="0"/>
                <a:cs typeface="Calibri" panose="020F0502020204030204" pitchFamily="34" charset="0"/>
              </a:rPr>
            </a:br>
            <a:br>
              <a:rPr lang="hr-HR" sz="22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br>
              <a:rPr lang="hr-HR" dirty="0">
                <a:latin typeface="Calibri" panose="020F0502020204030204" pitchFamily="34" charset="0"/>
                <a:ea typeface="Calibri" panose="020F0502020204030204" pitchFamily="34" charset="0"/>
                <a:cs typeface="Times New Roman" panose="02020603050405020304" pitchFamily="18" charset="0"/>
              </a:rPr>
            </a:br>
            <a:br>
              <a:rPr lang="hr-HR" dirty="0"/>
            </a:br>
            <a:endParaRPr lang="hr-HR" sz="1100" dirty="0"/>
          </a:p>
        </p:txBody>
      </p:sp>
      <p:sp>
        <p:nvSpPr>
          <p:cNvPr id="3" name="Pravokutnik 2">
            <a:extLst>
              <a:ext uri="{FF2B5EF4-FFF2-40B4-BE49-F238E27FC236}">
                <a16:creationId xmlns:a16="http://schemas.microsoft.com/office/drawing/2014/main" id="{8EF5CA5E-C47C-4077-86E3-3AF4C499FA01}"/>
              </a:ext>
            </a:extLst>
          </p:cNvPr>
          <p:cNvSpPr/>
          <p:nvPr/>
        </p:nvSpPr>
        <p:spPr>
          <a:xfrm>
            <a:off x="3048000" y="-5133184"/>
            <a:ext cx="6096000" cy="4144789"/>
          </a:xfrm>
          <a:prstGeom prst="rect">
            <a:avLst/>
          </a:prstGeom>
        </p:spPr>
        <p:txBody>
          <a:bodyPr>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CNC tehnologija je ušla i u svijet  drvne industrije. Danas je bez CNC tehnologije nezamisliva moderna proizvodnja namještaja i drugih proizvoda od drva.</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hr-H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Kratice NC i CNC dolaze od engleskih riječi </a:t>
            </a:r>
            <a:r>
              <a:rPr kumimoji="0" lang="hr-HR"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Numerical</a:t>
            </a:r>
            <a:r>
              <a:rPr kumimoji="0" lang="hr-H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hr-HR"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Control</a:t>
            </a:r>
            <a:r>
              <a:rPr kumimoji="0" lang="hr-H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(numeričko upravljanje) i Computer </a:t>
            </a:r>
            <a:r>
              <a:rPr kumimoji="0" lang="hr-HR"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Numerically</a:t>
            </a:r>
            <a:r>
              <a:rPr kumimoji="0" lang="hr-H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hr-HR"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Controlled</a:t>
            </a:r>
            <a:r>
              <a:rPr kumimoji="0" lang="hr-H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(računalno-numeričko upravljanje). NC je prethodnik CNC upravljanja.</a:t>
            </a:r>
            <a:endPar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Neke osnovne prednosti CNC strojeva pred klasičnim strojevima su:</a:t>
            </a:r>
            <a:endPar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3813334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Žetva">
  <a:themeElements>
    <a:clrScheme name="Plav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Žetv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Žetv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Override1.xml><?xml version="1.0" encoding="utf-8"?>
<a:themeOverride xmlns:a="http://schemas.openxmlformats.org/drawingml/2006/main">
  <a:clrScheme name="Plav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Plav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Gallery</Template>
  <TotalTime>285</TotalTime>
  <Words>850</Words>
  <Application>Microsoft Office PowerPoint</Application>
  <PresentationFormat>Široki zaslon</PresentationFormat>
  <Paragraphs>132</Paragraphs>
  <Slides>13</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13</vt:i4>
      </vt:variant>
    </vt:vector>
  </HeadingPairs>
  <TitlesOfParts>
    <vt:vector size="20" baseType="lpstr">
      <vt:lpstr>Arial</vt:lpstr>
      <vt:lpstr>Calibri</vt:lpstr>
      <vt:lpstr>Franklin Gothic Book</vt:lpstr>
      <vt:lpstr>Symbol</vt:lpstr>
      <vt:lpstr>Times New Roman</vt:lpstr>
      <vt:lpstr>Verdana</vt:lpstr>
      <vt:lpstr>Žetva</vt:lpstr>
      <vt:lpstr>PowerPoint prezentacija</vt:lpstr>
      <vt:lpstr>PowerPoint prezentacija</vt:lpstr>
      <vt:lpstr>Aktivnost 1. Pročitajte i podsjetite se! </vt:lpstr>
      <vt:lpstr>Aktivnost 1. Pročitajte i podsjetite se! </vt:lpstr>
      <vt:lpstr>Aktivnost 2.  Pogledajte video, promotrite sličice!   https://youtu.be/f_wgk5JkvVs     </vt:lpstr>
      <vt:lpstr>Aktivnost 2.  Pogledajte video, promotrite sličice!       </vt:lpstr>
      <vt:lpstr>Aktivnost 3.  Uočite razlike između CNC stroja i klasičnog stroja   1. Pogledajte videozapis, navedite alate za obradu drva koje ste uočili na prikazanom stroju 2. Navedite na kojoj slici se nalazi upravljački dio CNC stroja 3. Objasnite kraticu CNC 4. Nabrojite barem tri karakteristike strojeva na slikama i u videu prema kojima ste zaključili da se radi o CNC stroju 5. Navedite, prema vašem mišljenju koje su prednosti, a koji su nedostaci obrade drva na CNC obradnom centru?           </vt:lpstr>
      <vt:lpstr>Aktivnost 4.  Imenujte  glavne dijelove CNC obradnog centra (na primjeru CNC obradnog centra scm Morbidelli m100)  </vt:lpstr>
      <vt:lpstr>Aktivnost 5.  Opišite CNC obradni centar (na primjeru CNC obradnog centra scm Morbidelli m100)  CNC obradni CENTAR – numerički kontrolirana BUŠILICA I GLODALICA ZA OBRADU DRVA I MATERIJALA SLIČNIH FIZIČKIH SVOJSTAVA  Struktura se sastoji od dva glavna elementa: - nosivo postolje (A) – monoblok i podupirač (B) koji se prenosi uzduž osi X, te jedinica za bušenje i glodanje (C) koja je montirana na sanjke koje se gibaju po pokretnom stupu (B) duž osi „Y” i koja uključuje kretanje duž osi „Z”.  Svaka vrsta kretnja po osama je klizanje po prizmatičnim vodilicama pomoću kugličnih navojnih vretena;  Pomicanje osa X - Y se obavlja preko visoko kvalitetnog sustava zupčanika na zupčastoj letvi dok se kretanje osa Z obavlja prijeko kugličnih navojnih vretena također visoke kvalitete.  Jedinica za kontrolu stroja (CNC) je postavljena u električnom ormariću (G).            </vt:lpstr>
      <vt:lpstr>Aktivnost 6.  Analizirajte poziciju glavnih dijelova CNC obradnog centra i njihovu ulogu (na primjeru CNC obradnog centra scm Morbidelli m100</vt:lpstr>
      <vt:lpstr>Aktivnost 7. Pogledajte video – navedite dijelove obradnog centra koji su prikazani u ovom videu. Objasnite ulogu dijelova koje ste prepoznali. Prikažite dio stroja fotografijom (slike iz videa) Odgovore unesite u tablicu:  https://youtu.be/cRB19wWNbYc     </vt:lpstr>
      <vt:lpstr>Aktivnost 8. Istražite i opišite prednosti novih generacija CNC obradnih centara https://issuu.com/lestroj/docs/katalog_oktober_2018_hr/12    </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Admin</dc:creator>
  <cp:lastModifiedBy>Admin</cp:lastModifiedBy>
  <cp:revision>43</cp:revision>
  <dcterms:created xsi:type="dcterms:W3CDTF">2022-09-12T15:28:35Z</dcterms:created>
  <dcterms:modified xsi:type="dcterms:W3CDTF">2022-09-15T15:15:31Z</dcterms:modified>
</cp:coreProperties>
</file>