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3" r:id="rId3"/>
    <p:sldId id="259" r:id="rId4"/>
    <p:sldId id="260" r:id="rId5"/>
    <p:sldId id="258" r:id="rId6"/>
    <p:sldId id="264" r:id="rId7"/>
    <p:sldId id="262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62" d="100"/>
          <a:sy n="62" d="100"/>
        </p:scale>
        <p:origin x="9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11/22/2016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hyperlink" Target="http://www.gajde.com/instrumenti/istarski-mih/istarski-mih-sviral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youtube.com/watch?v=l9sree4ob6M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youtube.com/watch?v=xNPeNf26EXc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67512" y="201478"/>
            <a:ext cx="10782300" cy="2309247"/>
          </a:xfrm>
        </p:spPr>
        <p:txBody>
          <a:bodyPr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GLAZBENI </a:t>
            </a:r>
            <a:r>
              <a:rPr lang="hr-HR" dirty="0" smtClean="0">
                <a:solidFill>
                  <a:schemeClr val="tx1"/>
                </a:solidFill>
              </a:rPr>
              <a:t>FOLKLOR ISTRE 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67512" y="2874022"/>
            <a:ext cx="9226012" cy="3983978"/>
          </a:xfrm>
        </p:spPr>
        <p:txBody>
          <a:bodyPr/>
          <a:lstStyle/>
          <a:p>
            <a:pPr algn="ctr"/>
            <a:r>
              <a:rPr lang="hr-HR" dirty="0" smtClean="0"/>
              <a:t>                </a:t>
            </a:r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3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61404" y="774915"/>
            <a:ext cx="3383280" cy="1022888"/>
          </a:xfrm>
        </p:spPr>
        <p:txBody>
          <a:bodyPr/>
          <a:lstStyle/>
          <a:p>
            <a:r>
              <a:rPr lang="hr-HR" dirty="0"/>
              <a:t>Istarska ljestvica</a:t>
            </a:r>
            <a:br>
              <a:rPr lang="hr-HR" dirty="0"/>
            </a:b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275982" y="1425844"/>
            <a:ext cx="3398520" cy="4990453"/>
          </a:xfrm>
        </p:spPr>
        <p:txBody>
          <a:bodyPr/>
          <a:lstStyle/>
          <a:p>
            <a:r>
              <a:rPr lang="hr-HR" sz="2800" dirty="0"/>
              <a:t>Istarska ljestvica, tonski niz </a:t>
            </a:r>
            <a:r>
              <a:rPr lang="hr-HR" sz="2800" dirty="0" smtClean="0"/>
              <a:t>glazbenog </a:t>
            </a:r>
            <a:r>
              <a:rPr lang="hr-HR" sz="2800" dirty="0"/>
              <a:t>folklora Istre, Hrvatskoga primorja i sjevernojadranskih </a:t>
            </a:r>
            <a:r>
              <a:rPr lang="hr-HR" sz="2800" dirty="0" smtClean="0"/>
              <a:t>otoka </a:t>
            </a:r>
            <a:r>
              <a:rPr lang="hr-HR" sz="2800" dirty="0"/>
              <a:t>gdje se kao </a:t>
            </a:r>
            <a:r>
              <a:rPr lang="hr-HR" sz="2800" dirty="0" smtClean="0"/>
              <a:t>glazbeni </a:t>
            </a:r>
            <a:r>
              <a:rPr lang="hr-HR" sz="2800" dirty="0"/>
              <a:t>izraz javlja pjevanje i sviranje u narodu zvano u dva ili na tanko i debelo</a:t>
            </a:r>
            <a:r>
              <a:rPr lang="hr-HR" dirty="0"/>
              <a:t>. </a:t>
            </a:r>
          </a:p>
        </p:txBody>
      </p:sp>
      <p:pic>
        <p:nvPicPr>
          <p:cNvPr id="4117" name="Picture 21" descr="Dvoglasno pjevanje i sviranje po istarskoj ljestvici">
            <a:hlinkClick r:id="" action="ppaction://noaction" highlightClick="1">
              <a:snd r:embed="rId2" name="istarska-ljestvica150.wav"/>
            </a:hlinkClick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776" y="5375329"/>
            <a:ext cx="3492063" cy="86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UNESCO logo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28" y="514350"/>
            <a:ext cx="38481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Tablic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587010"/>
              </p:ext>
            </p:extLst>
          </p:nvPr>
        </p:nvGraphicFramePr>
        <p:xfrm>
          <a:off x="1921789" y="3592036"/>
          <a:ext cx="3802038" cy="1154430"/>
        </p:xfrm>
        <a:graphic>
          <a:graphicData uri="http://schemas.openxmlformats.org/drawingml/2006/table">
            <a:tbl>
              <a:tblPr/>
              <a:tblGrid>
                <a:gridCol w="2309357"/>
                <a:gridCol w="1492681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hr-HR" b="1" dirty="0">
                          <a:effectLst/>
                          <a:latin typeface="+mj-lt"/>
                        </a:rPr>
                        <a:t>Godina </a:t>
                      </a:r>
                      <a:r>
                        <a:rPr lang="hr-HR" b="1" dirty="0" smtClean="0">
                          <a:effectLst/>
                          <a:latin typeface="+mj-lt"/>
                        </a:rPr>
                        <a:t>upisa</a:t>
                      </a:r>
                      <a:r>
                        <a:rPr lang="hr-HR" dirty="0" smtClean="0">
                          <a:effectLst/>
                          <a:latin typeface="+mj-lt"/>
                        </a:rPr>
                        <a:t>:</a:t>
                      </a:r>
                    </a:p>
                    <a:p>
                      <a:pPr fontAlgn="t"/>
                      <a:endParaRPr lang="hr-HR" dirty="0" smtClean="0">
                        <a:effectLst/>
                        <a:latin typeface="+mj-lt"/>
                      </a:endParaRPr>
                    </a:p>
                    <a:p>
                      <a:pPr fontAlgn="t"/>
                      <a:r>
                        <a:rPr lang="hr-HR" dirty="0" smtClean="0">
                          <a:effectLst/>
                          <a:latin typeface="+mj-lt"/>
                        </a:rPr>
                        <a:t>Nematerijalna svjetska baština</a:t>
                      </a:r>
                      <a:endParaRPr lang="hr-HR" dirty="0">
                        <a:effectLst/>
                        <a:latin typeface="+mj-lt"/>
                      </a:endParaRPr>
                    </a:p>
                  </a:txBody>
                  <a:tcPr marL="28575" marR="28575" marT="28575" marB="28575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r-HR" dirty="0">
                          <a:effectLst/>
                          <a:latin typeface="+mj-lt"/>
                        </a:rPr>
                        <a:t>2009</a:t>
                      </a:r>
                      <a:r>
                        <a:rPr lang="hr-HR" dirty="0" smtClean="0">
                          <a:effectLst/>
                          <a:latin typeface="+mj-lt"/>
                        </a:rPr>
                        <a:t>.</a:t>
                      </a:r>
                    </a:p>
                    <a:p>
                      <a:pPr fontAlgn="t"/>
                      <a:endParaRPr lang="hr-HR" dirty="0">
                        <a:effectLst/>
                        <a:latin typeface="+mj-lt"/>
                      </a:endParaRPr>
                    </a:p>
                  </a:txBody>
                  <a:tcPr marL="28575" marR="28575" marT="28575" marB="28575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pic>
        <p:nvPicPr>
          <p:cNvPr id="4104" name="Picture 8" descr="UNESCO logo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voglasno pjevanje i sviranje po istarskoj ljestvi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1937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lag of Croatia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UNESCO logo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Dvoglasno pjevanje i sviranje po istarskoj ljestvi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1937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Flag of Croatia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UNESCO logo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Dvoglasno pjevanje i sviranje po istarskoj ljestvi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1937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Flag of Croatia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27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413098" cy="1093335"/>
          </a:xfrm>
        </p:spPr>
        <p:txBody>
          <a:bodyPr/>
          <a:lstStyle/>
          <a:p>
            <a:pPr algn="ctr"/>
            <a:r>
              <a:rPr lang="hr-HR" dirty="0" smtClean="0"/>
              <a:t>SOPILE ILI ROŽENICE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275982" y="1545465"/>
            <a:ext cx="3398520" cy="5151549"/>
          </a:xfrm>
        </p:spPr>
        <p:txBody>
          <a:bodyPr>
            <a:normAutofit/>
          </a:bodyPr>
          <a:lstStyle/>
          <a:p>
            <a:r>
              <a:rPr lang="hr-HR" sz="2400" dirty="0"/>
              <a:t>Sopile (ili roženice, kako se slično glazbalo naziva u Istri) su staro tradicijsko </a:t>
            </a:r>
            <a:r>
              <a:rPr lang="hr-HR" sz="2400" dirty="0" smtClean="0"/>
              <a:t>glazbalo.</a:t>
            </a:r>
            <a:endParaRPr lang="hr-HR" sz="2400" dirty="0"/>
          </a:p>
          <a:p>
            <a:r>
              <a:rPr lang="hr-HR" sz="2400" dirty="0" smtClean="0"/>
              <a:t>Postoje </a:t>
            </a:r>
            <a:r>
              <a:rPr lang="hr-HR" sz="2400" dirty="0"/>
              <a:t>vela i mala sopila, ili debela i </a:t>
            </a:r>
            <a:r>
              <a:rPr lang="hr-HR" sz="2400" dirty="0" smtClean="0"/>
              <a:t>tanka </a:t>
            </a:r>
            <a:r>
              <a:rPr lang="hr-HR" sz="2400" dirty="0"/>
              <a:t>jer se sopile uvijek sviraju u paru. Za vrijeme sviranja sopci udaraju nogama dajući time ritam i sebi i plesačima. Ponekad pod noge podmeću i dasku da se bolje čuje.</a:t>
            </a:r>
          </a:p>
          <a:p>
            <a:endParaRPr lang="hr-HR" dirty="0"/>
          </a:p>
        </p:txBody>
      </p:sp>
      <p:pic>
        <p:nvPicPr>
          <p:cNvPr id="5" name="Rezervirano mjesto sadržaja 4" descr="http://www.gajde.com/wp-content/uploads/2012/11/sopile.png">
            <a:hlinkClick r:id="" action="ppaction://noaction" highlightClick="1">
              <a:snd r:embed="rId2" name="rozenice-sopele-sopile-su155 (online-audio-converter.com).wav"/>
            </a:hlinkClick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157287"/>
            <a:ext cx="1181100" cy="3781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38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797121"/>
          </a:xfrm>
        </p:spPr>
        <p:txBody>
          <a:bodyPr/>
          <a:lstStyle/>
          <a:p>
            <a:pPr algn="ctr"/>
            <a:r>
              <a:rPr lang="hr-HR" dirty="0" smtClean="0"/>
              <a:t>ISTARSKI MIH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275982" y="1339403"/>
            <a:ext cx="3398520" cy="5331853"/>
          </a:xfrm>
        </p:spPr>
        <p:txBody>
          <a:bodyPr>
            <a:normAutofit fontScale="92500" lnSpcReduction="10000"/>
          </a:bodyPr>
          <a:lstStyle/>
          <a:p>
            <a:endParaRPr lang="hr-HR" sz="3000" dirty="0" smtClean="0"/>
          </a:p>
          <a:p>
            <a:r>
              <a:rPr lang="hr-HR" sz="3000" dirty="0" smtClean="0"/>
              <a:t>Istarski </a:t>
            </a:r>
            <a:r>
              <a:rPr lang="hr-HR" sz="3000" dirty="0" err="1"/>
              <a:t>mih</a:t>
            </a:r>
            <a:r>
              <a:rPr lang="hr-HR" sz="3000" dirty="0"/>
              <a:t> najnoviji je tip </a:t>
            </a:r>
            <a:r>
              <a:rPr lang="hr-HR" sz="3000" dirty="0" err="1"/>
              <a:t>miha</a:t>
            </a:r>
            <a:r>
              <a:rPr lang="hr-HR" sz="3000" dirty="0"/>
              <a:t>. Istarski </a:t>
            </a:r>
            <a:r>
              <a:rPr lang="hr-HR" sz="3000" dirty="0" err="1"/>
              <a:t>mih</a:t>
            </a:r>
            <a:r>
              <a:rPr lang="hr-HR" sz="3000" dirty="0"/>
              <a:t> je pretežno plesno glazbalo premda se uz </a:t>
            </a:r>
            <a:r>
              <a:rPr lang="hr-HR" sz="3000" dirty="0" err="1"/>
              <a:t>mih</a:t>
            </a:r>
            <a:r>
              <a:rPr lang="hr-HR" sz="3000" dirty="0"/>
              <a:t> može i pjevati, a u posljednje vrijeme se sve češće </a:t>
            </a:r>
            <a:r>
              <a:rPr lang="hr-HR" sz="3000" dirty="0" err="1"/>
              <a:t>mih</a:t>
            </a:r>
            <a:r>
              <a:rPr lang="hr-HR" sz="3000" dirty="0"/>
              <a:t> svira i uz ostala istarska tradicijska glazbala kao što su roženice i </a:t>
            </a:r>
            <a:r>
              <a:rPr lang="hr-HR" sz="3000" dirty="0" err="1"/>
              <a:t>šurle</a:t>
            </a:r>
            <a:r>
              <a:rPr lang="hr-HR" sz="3000" dirty="0"/>
              <a:t>.</a:t>
            </a:r>
          </a:p>
          <a:p>
            <a:endParaRPr lang="hr-HR" dirty="0"/>
          </a:p>
        </p:txBody>
      </p:sp>
      <p:pic>
        <p:nvPicPr>
          <p:cNvPr id="5" name="Rezervirano mjesto sadržaja 4" descr="http://www.gajde.com/wp-content/uploads/2012/11/istarski-mih.png">
            <a:hlinkClick r:id="" action="ppaction://noaction" highlightClick="1">
              <a:snd r:embed="rId2" name="misnice154.wav"/>
            </a:hlinkClick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121" y="542282"/>
            <a:ext cx="3810000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http://www.gajde.com/wp-content/uploads/2012/11/istarski-mih-svirala.pn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120" y="3816655"/>
            <a:ext cx="71882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02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91222" y="394952"/>
            <a:ext cx="3383280" cy="734096"/>
          </a:xfrm>
        </p:spPr>
        <p:txBody>
          <a:bodyPr/>
          <a:lstStyle/>
          <a:p>
            <a:pPr algn="ctr"/>
            <a:r>
              <a:rPr lang="hr-HR" dirty="0" smtClean="0"/>
              <a:t>ŠURLE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291222" y="1223493"/>
            <a:ext cx="3398520" cy="5331853"/>
          </a:xfrm>
        </p:spPr>
        <p:txBody>
          <a:bodyPr>
            <a:normAutofit/>
          </a:bodyPr>
          <a:lstStyle/>
          <a:p>
            <a:r>
              <a:rPr lang="hr-HR" sz="2400" dirty="0" err="1"/>
              <a:t>Šurle</a:t>
            </a:r>
            <a:r>
              <a:rPr lang="hr-HR" sz="2400" dirty="0"/>
              <a:t> </a:t>
            </a:r>
            <a:r>
              <a:rPr lang="hr-HR" sz="2400" dirty="0" smtClean="0"/>
              <a:t>su tipično </a:t>
            </a:r>
            <a:r>
              <a:rPr lang="hr-HR" sz="2400" dirty="0"/>
              <a:t>istarsko </a:t>
            </a:r>
            <a:r>
              <a:rPr lang="hr-HR" sz="2400" dirty="0" smtClean="0"/>
              <a:t>drveno puhaće glazbalo izrađeno od dvije odvojene svirale. </a:t>
            </a:r>
          </a:p>
          <a:p>
            <a:r>
              <a:rPr lang="hr-HR" sz="2400" dirty="0"/>
              <a:t>N</a:t>
            </a:r>
            <a:r>
              <a:rPr lang="hr-HR" sz="2400" dirty="0" smtClean="0"/>
              <a:t>a </a:t>
            </a:r>
            <a:r>
              <a:rPr lang="hr-HR" sz="2400" dirty="0"/>
              <a:t>gornjem kraju spojene u </a:t>
            </a:r>
            <a:r>
              <a:rPr lang="hr-HR" sz="2400" dirty="0" smtClean="0"/>
              <a:t>”bačvicu</a:t>
            </a:r>
            <a:r>
              <a:rPr lang="hr-HR" sz="2400" dirty="0"/>
              <a:t>”, kroz koji se upuhuje </a:t>
            </a:r>
            <a:r>
              <a:rPr lang="hr-HR" sz="2400" dirty="0" smtClean="0"/>
              <a:t>zrak.</a:t>
            </a:r>
          </a:p>
          <a:p>
            <a:r>
              <a:rPr lang="hr-HR" sz="2400" dirty="0" smtClean="0"/>
              <a:t>Svirka </a:t>
            </a:r>
            <a:r>
              <a:rPr lang="hr-HR" sz="2400" dirty="0"/>
              <a:t>na </a:t>
            </a:r>
            <a:r>
              <a:rPr lang="hr-HR" sz="2400" dirty="0" err="1"/>
              <a:t>šurlama</a:t>
            </a:r>
            <a:r>
              <a:rPr lang="hr-HR" sz="2400" dirty="0"/>
              <a:t> je </a:t>
            </a:r>
            <a:r>
              <a:rPr lang="hr-HR" sz="2400" dirty="0" smtClean="0"/>
              <a:t>dvoglasna, </a:t>
            </a:r>
            <a:r>
              <a:rPr lang="hr-HR" sz="2400" dirty="0"/>
              <a:t>a zbog svoje glasnoće, </a:t>
            </a:r>
            <a:r>
              <a:rPr lang="hr-HR" sz="2400" dirty="0" err="1"/>
              <a:t>šurle</a:t>
            </a:r>
            <a:r>
              <a:rPr lang="hr-HR" sz="2400" dirty="0"/>
              <a:t> su prvenstveno upotrebljavane kao plesno glazbalo. </a:t>
            </a:r>
          </a:p>
        </p:txBody>
      </p:sp>
      <p:pic>
        <p:nvPicPr>
          <p:cNvPr id="5" name="Rezervirano mjesto sadržaja 4" descr="shurle">
            <a:hlinkClick r:id="" action="ppaction://noaction" highlightClick="1">
              <a:snd r:embed="rId2" name="surle158.wav"/>
            </a:hlinkClick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558" y="394953"/>
            <a:ext cx="3593205" cy="6005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71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61404" y="542283"/>
            <a:ext cx="3383280" cy="1177336"/>
          </a:xfrm>
        </p:spPr>
        <p:txBody>
          <a:bodyPr/>
          <a:lstStyle/>
          <a:p>
            <a:r>
              <a:rPr lang="hr-HR" dirty="0" smtClean="0"/>
              <a:t>PGLEDAJ, RAZMISLI I ODGOVORI: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261404" y="1610436"/>
            <a:ext cx="3398520" cy="4858601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hr-HR" sz="2200" dirty="0" smtClean="0"/>
              <a:t>Opiši! (Oblik, boja ili veličina.)</a:t>
            </a:r>
          </a:p>
          <a:p>
            <a:pPr marL="342900" indent="-342900">
              <a:buAutoNum type="arabicPeriod"/>
            </a:pPr>
            <a:r>
              <a:rPr lang="hr-HR" sz="2200" dirty="0" smtClean="0"/>
              <a:t>Usporedi! (Čemu sliči i od čega se razlikuje?)</a:t>
            </a:r>
          </a:p>
          <a:p>
            <a:pPr marL="342900" indent="-342900">
              <a:buAutoNum type="arabicPeriod"/>
            </a:pPr>
            <a:r>
              <a:rPr lang="hr-HR" sz="2200" dirty="0" smtClean="0"/>
              <a:t>Poveži! (Na što te podsjeća, pusti mislima na volju.) </a:t>
            </a:r>
            <a:endParaRPr lang="hr-HR" sz="2200" dirty="0"/>
          </a:p>
          <a:p>
            <a:pPr marL="342900" indent="-342900">
              <a:buAutoNum type="arabicPeriod"/>
            </a:pPr>
            <a:r>
              <a:rPr lang="hr-HR" sz="2200" dirty="0" smtClean="0"/>
              <a:t>Raščlani! (Što misliš kako se proizvodi? Ne moraš znati, možeš izmisliti.)</a:t>
            </a:r>
          </a:p>
          <a:p>
            <a:pPr marL="342900" indent="-342900">
              <a:buAutoNum type="arabicPeriod"/>
            </a:pPr>
            <a:r>
              <a:rPr lang="hr-HR" sz="2200" dirty="0" smtClean="0"/>
              <a:t>Primijeni! ( Za što bi se još moglo primijeniti?)</a:t>
            </a:r>
          </a:p>
          <a:p>
            <a:pPr marL="342900" indent="-342900">
              <a:buAutoNum type="arabicPeriod"/>
            </a:pPr>
            <a:endParaRPr lang="hr-HR" dirty="0" smtClean="0"/>
          </a:p>
          <a:p>
            <a:pPr marL="342900" indent="-342900">
              <a:buAutoNum type="arabicPeriod"/>
            </a:pPr>
            <a:endParaRPr lang="hr-HR" dirty="0"/>
          </a:p>
        </p:txBody>
      </p:sp>
      <p:pic>
        <p:nvPicPr>
          <p:cNvPr id="5124" name="Picture 4" descr="http://www.hrvatskifolklor.net/images/mihistr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1" y="188993"/>
            <a:ext cx="3564937" cy="252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hrvatskifolklor.net/images/rozeni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262" y="1364049"/>
            <a:ext cx="2770375" cy="48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hrvatskifolklor.net/images/shur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18" y="3127019"/>
            <a:ext cx="1965472" cy="35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68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91222" y="542282"/>
            <a:ext cx="3383280" cy="694090"/>
          </a:xfrm>
        </p:spPr>
        <p:txBody>
          <a:bodyPr/>
          <a:lstStyle/>
          <a:p>
            <a:pPr algn="ctr"/>
            <a:r>
              <a:rPr lang="hr-HR" dirty="0" smtClean="0"/>
              <a:t>TANAC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291222" y="1236372"/>
            <a:ext cx="3398520" cy="5074276"/>
          </a:xfrm>
        </p:spPr>
        <p:txBody>
          <a:bodyPr>
            <a:normAutofit lnSpcReduction="10000"/>
          </a:bodyPr>
          <a:lstStyle/>
          <a:p>
            <a:endParaRPr lang="hr-HR" sz="2000" i="1" dirty="0" smtClean="0"/>
          </a:p>
          <a:p>
            <a:r>
              <a:rPr lang="hr-HR" sz="2000" i="1" dirty="0" smtClean="0"/>
              <a:t>Tanci</a:t>
            </a:r>
            <a:r>
              <a:rPr lang="hr-HR" sz="2000" dirty="0"/>
              <a:t> </a:t>
            </a:r>
            <a:r>
              <a:rPr lang="hr-HR" sz="2000" dirty="0" smtClean="0"/>
              <a:t>su </a:t>
            </a:r>
            <a:r>
              <a:rPr lang="hr-HR" sz="2000" dirty="0"/>
              <a:t>poznati duž cijele jadranske obale. Najčešće se izvode uz mijeh. </a:t>
            </a:r>
            <a:endParaRPr lang="hr-HR" sz="2000" dirty="0" smtClean="0"/>
          </a:p>
          <a:p>
            <a:r>
              <a:rPr lang="hr-HR" sz="2000" dirty="0" smtClean="0"/>
              <a:t>Plesanje </a:t>
            </a:r>
            <a:r>
              <a:rPr lang="hr-HR" sz="2000" dirty="0"/>
              <a:t>u kolu izmjenjuje se s plesanjem u dva nasuprotna reda ili s plesanjem u parovima po krugu. </a:t>
            </a:r>
            <a:endParaRPr lang="hr-HR" sz="2000" dirty="0" smtClean="0"/>
          </a:p>
          <a:p>
            <a:r>
              <a:rPr lang="hr-HR" sz="2000" dirty="0" smtClean="0"/>
              <a:t>U </a:t>
            </a:r>
            <a:r>
              <a:rPr lang="hr-HR" sz="2000" dirty="0"/>
              <a:t>parovima se izvode različite figure u kojima se plesačice često intenzivno okreću, a plesači brzo prebiru nogama te ponekad plješću rukama</a:t>
            </a:r>
            <a:r>
              <a:rPr lang="hr-HR" dirty="0"/>
              <a:t>. </a:t>
            </a:r>
            <a:endParaRPr lang="hr-HR" dirty="0" smtClean="0"/>
          </a:p>
          <a:p>
            <a:r>
              <a:rPr lang="hr-HR" dirty="0">
                <a:hlinkClick r:id="rId2"/>
              </a:rPr>
              <a:t>https://www.youtube.com/watch?v=l9sree4ob6M</a:t>
            </a:r>
            <a:endParaRPr lang="hr-HR" dirty="0"/>
          </a:p>
          <a:p>
            <a:endParaRPr lang="hr-HR" dirty="0"/>
          </a:p>
        </p:txBody>
      </p:sp>
      <p:pic>
        <p:nvPicPr>
          <p:cNvPr id="3074" name="Picture 2" descr="Slikovni rezultat za istarski tanac PLESAČIC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7" y="1021079"/>
            <a:ext cx="6954591" cy="474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13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822879"/>
          </a:xfrm>
        </p:spPr>
        <p:txBody>
          <a:bodyPr/>
          <a:lstStyle/>
          <a:p>
            <a:pPr algn="ctr"/>
            <a:r>
              <a:rPr lang="hr-HR" dirty="0" err="1"/>
              <a:t>Balun</a:t>
            </a:r>
            <a:r>
              <a:rPr lang="hr-HR" dirty="0"/>
              <a:t> (balon)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275982" y="1249251"/>
            <a:ext cx="3398520" cy="5254580"/>
          </a:xfrm>
        </p:spPr>
        <p:txBody>
          <a:bodyPr>
            <a:normAutofit lnSpcReduction="10000"/>
          </a:bodyPr>
          <a:lstStyle/>
          <a:p>
            <a:endParaRPr lang="hr-HR" sz="2000" dirty="0" smtClean="0"/>
          </a:p>
          <a:p>
            <a:r>
              <a:rPr lang="hr-HR" sz="2000" dirty="0" err="1" smtClean="0"/>
              <a:t>Balun</a:t>
            </a:r>
            <a:r>
              <a:rPr lang="hr-HR" sz="2000" dirty="0" smtClean="0"/>
              <a:t> </a:t>
            </a:r>
            <a:r>
              <a:rPr lang="hr-HR" sz="2000" dirty="0"/>
              <a:t>ili balon, najrašireniji i najizvođeniji narodni ples na </a:t>
            </a:r>
            <a:r>
              <a:rPr lang="hr-HR" sz="2000" dirty="0" smtClean="0"/>
              <a:t>istarskom </a:t>
            </a:r>
            <a:r>
              <a:rPr lang="hr-HR" sz="2000" dirty="0"/>
              <a:t>poluotoku. U njegovu izvođenju sudjeluje više plesnih parova ravnomjerno raspoređenih po kružnici, s plesačem s unutarnje i plesačicom s vanjske strane kruga. Oni se kreću suprotno od smjera kazaljke na satu, dok se jedan par, ili nekoliko pojedinačnih plesača, okrećući se oko svoje osi, vrte u smjeru kazaljke na satu</a:t>
            </a:r>
            <a:r>
              <a:rPr lang="hr-HR" dirty="0"/>
              <a:t>. </a:t>
            </a:r>
            <a:r>
              <a:rPr lang="hr-HR" dirty="0">
                <a:hlinkClick r:id="rId2"/>
              </a:rPr>
              <a:t>https://www.youtube.com/watch?v=xNPeNf26EXc</a:t>
            </a:r>
            <a:endParaRPr lang="hr-HR" dirty="0"/>
          </a:p>
          <a:p>
            <a:endParaRPr lang="hr-HR" dirty="0" smtClean="0"/>
          </a:p>
        </p:txBody>
      </p:sp>
      <p:pic>
        <p:nvPicPr>
          <p:cNvPr id="2052" name="Picture 4" descr="Slikovni rezultat za istarski tanac PLESAČIC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31" y="953037"/>
            <a:ext cx="7134894" cy="476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03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sko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Metropolski</Template>
  <TotalTime>214</TotalTime>
  <Words>348</Words>
  <Application>Microsoft Office PowerPoint</Application>
  <PresentationFormat>Široki zaslon</PresentationFormat>
  <Paragraphs>33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1" baseType="lpstr">
      <vt:lpstr>Arial</vt:lpstr>
      <vt:lpstr>Calibri Light</vt:lpstr>
      <vt:lpstr>Gradsko</vt:lpstr>
      <vt:lpstr>GLAZBENI FOLKLOR ISTRE </vt:lpstr>
      <vt:lpstr>Istarska ljestvica </vt:lpstr>
      <vt:lpstr>SOPILE ILI ROŽENICE</vt:lpstr>
      <vt:lpstr>ISTARSKI MIH</vt:lpstr>
      <vt:lpstr>ŠURLE</vt:lpstr>
      <vt:lpstr>PGLEDAJ, RAZMISLI I ODGOVORI:</vt:lpstr>
      <vt:lpstr>TANAC</vt:lpstr>
      <vt:lpstr>Balun (balon)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mariela.zeljko@hotmail.com</dc:creator>
  <cp:lastModifiedBy>mariela.zeljko@hotmail.com</cp:lastModifiedBy>
  <cp:revision>25</cp:revision>
  <dcterms:created xsi:type="dcterms:W3CDTF">2016-11-20T10:15:54Z</dcterms:created>
  <dcterms:modified xsi:type="dcterms:W3CDTF">2016-11-22T20:23:41Z</dcterms:modified>
</cp:coreProperties>
</file>