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4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289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910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9008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3277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2044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55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7550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2507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516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723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524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295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231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433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376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500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864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C6E61F3-E83C-4043-9081-95A5A25ED6F5}" type="datetimeFigureOut">
              <a:rPr lang="hr-HR" smtClean="0"/>
              <a:t>8.6.2021.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7FC80D5-FFEB-4D07-AD98-7E0D4A22499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176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TEORIJE RASTA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OSNOVE EKONOMIJE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149" y="248867"/>
            <a:ext cx="10364451" cy="1249194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SUVREMENE TEORIJE EKONOMSKOG RASTA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9345" y="1498061"/>
            <a:ext cx="9844391" cy="4922193"/>
          </a:xfrm>
        </p:spPr>
        <p:txBody>
          <a:bodyPr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Hicks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bavio se istraživanjem dugoročnih teorija rasta nerazvijenih zemalja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1928 –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Ramsey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optimizacija kućanstva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Harrod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Domar – uključili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keynezijansku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teoriju pri rješavanju tržišne ravnoteže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Solow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endParaRPr lang="hr-HR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2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149" y="248867"/>
            <a:ext cx="10364451" cy="1249194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TEORIJE RASTA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9345" y="1498062"/>
            <a:ext cx="9844391" cy="3287948"/>
          </a:xfrm>
        </p:spPr>
        <p:txBody>
          <a:bodyPr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Klasični pristup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Harrod</a:t>
            </a: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-Domarov model rasta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Neoklasični</a:t>
            </a: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rasta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Suvremene teorije gospodarskog rasta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hr-H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26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149" y="248867"/>
            <a:ext cx="10364451" cy="1249194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KLASIČNI PRISTUP EKONOMSKOG RASTA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9345" y="1498061"/>
            <a:ext cx="9844391" cy="4922193"/>
          </a:xfrm>
        </p:spPr>
        <p:txBody>
          <a:bodyPr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KADA?? – razdoblje kada poljoprivredna proizvodnja ima važnu ulogu (uz početak industrijske revolucije)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Klasični pristup se temelji na izučavanjima klasičnih ekonomista: 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ADAMA SMITHA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DAVIDA RICARDA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THOMASA MALTHUSA 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hr-H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149" y="248867"/>
            <a:ext cx="10364451" cy="1249194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KLASIČNI PRISTUP EKONOMSKOG RASTA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9345" y="1498061"/>
            <a:ext cx="9844391" cy="4922193"/>
          </a:xfrm>
        </p:spPr>
        <p:txBody>
          <a:bodyPr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Čimbenici rasta – kod klasičnih ekonomista: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Konkurentsko ponašanje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Dinamička ravnoteža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Posljedice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opadajućih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prinosa – stopa povrata na akumulaciju fizičkog i ljudskog kapitala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Međuovisnost između dohotka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stope porasta stanovništva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Utjecaj tehnološkog procesa na proizvodnju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Uloge monopola u poticanju istraživanja i razvoja 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hr-H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66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149" y="248867"/>
            <a:ext cx="10364451" cy="1249194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KLASIČNI PRISTUP EKONOMSKOG RASTA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9345" y="1498061"/>
            <a:ext cx="9844391" cy="4922193"/>
          </a:xfrm>
        </p:spPr>
        <p:txBody>
          <a:bodyPr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Smith + </a:t>
            </a:r>
            <a:r>
              <a:rPr lang="hr-HR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Ricardo</a:t>
            </a: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klasični model gospodarskog rasta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Pretpostavke modela: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Priznaju samo obrtni kapital 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Jednakost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brutoinvesticija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netoinvesticija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i amortizacije 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Postojanje proizvodnih radnika 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Trajanje proizvodnog procesa jednako je poljoprivrednoj godini 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Konstantnost proizvodnosti rada, nadnica i kapitala </a:t>
            </a:r>
            <a:endParaRPr lang="hr-HR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71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149" y="248867"/>
            <a:ext cx="10364451" cy="1249194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KLASIČNI PRISTUP EKONOMSKOG RASTA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9345" y="1498061"/>
            <a:ext cx="9844391" cy="4922193"/>
          </a:xfrm>
        </p:spPr>
        <p:txBody>
          <a:bodyPr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Klasična škola – ekonomski rast – vidi samo u kratkom roku </a:t>
            </a: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 NE MOŽE POSTOJATI U DUGOM ROKU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Ako se poveća proizvodnja </a:t>
            </a:r>
            <a:r>
              <a:rPr lang="hr-H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povećava se potražnja za radom i radnicima u kratkom roku  potiču se investicije  vodi se ka tehnološkom napretku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Tehnološki napredak  pokreće ulaganja u novi kapital (oprema, strojevi, zgrade)  zbog povećanog tehnološkog napretka raste proizvodnost rada (radnici više proizvode po jedinici kapitala)  rastu plaće radnika. </a:t>
            </a:r>
            <a:endParaRPr lang="hr-HR" sz="3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0"/>
              </a:spcAft>
            </a:pPr>
            <a:endParaRPr lang="hr-HR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0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149" y="248867"/>
            <a:ext cx="10364451" cy="1249194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MALTHUSOV MODEL 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552102" y="1791370"/>
            <a:ext cx="3434686" cy="1358229"/>
          </a:xfrm>
        </p:spPr>
        <p:txBody>
          <a:bodyPr anchor="t" anchorCtr="0">
            <a:normAutofit fontScale="625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hr-H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Zbog tehnološkog napretka – povećava se proizvodnja (bolje se iskorištavaju inputi) – povećava se realni BDP </a:t>
            </a:r>
            <a:r>
              <a:rPr lang="hr-HR" sz="3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hr-H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</a:t>
            </a:r>
            <a:endParaRPr lang="hr-HR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Ravni poveznik 4"/>
          <p:cNvCxnSpPr/>
          <p:nvPr/>
        </p:nvCxnSpPr>
        <p:spPr>
          <a:xfrm>
            <a:off x="805758" y="1430448"/>
            <a:ext cx="9054" cy="44905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0" y="1284084"/>
            <a:ext cx="805757" cy="120561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0"/>
              </a:spcAft>
              <a:buFont typeface="Arial"/>
              <a:buNone/>
            </a:pP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Realni BDP </a:t>
            </a:r>
            <a:r>
              <a:rPr lang="hr-HR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</a:t>
            </a: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 satu rada</a:t>
            </a:r>
            <a:endParaRPr lang="hr-H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Ravni poveznik 8"/>
          <p:cNvCxnSpPr/>
          <p:nvPr/>
        </p:nvCxnSpPr>
        <p:spPr>
          <a:xfrm>
            <a:off x="814812" y="5920966"/>
            <a:ext cx="49522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zervirano mjesto sadržaja 2"/>
          <p:cNvSpPr txBox="1">
            <a:spLocks/>
          </p:cNvSpPr>
          <p:nvPr/>
        </p:nvSpPr>
        <p:spPr>
          <a:xfrm>
            <a:off x="4820971" y="5920966"/>
            <a:ext cx="1588883" cy="6095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0"/>
              </a:spcAft>
              <a:buFont typeface="Arial"/>
              <a:buNone/>
            </a:pP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Kapital po satu rada</a:t>
            </a:r>
            <a:endParaRPr lang="hr-H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Ravni poveznik 12"/>
          <p:cNvCxnSpPr/>
          <p:nvPr/>
        </p:nvCxnSpPr>
        <p:spPr>
          <a:xfrm>
            <a:off x="814812" y="3370908"/>
            <a:ext cx="482549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zervirano mjesto sadržaja 2"/>
          <p:cNvSpPr txBox="1">
            <a:spLocks/>
          </p:cNvSpPr>
          <p:nvPr/>
        </p:nvSpPr>
        <p:spPr>
          <a:xfrm>
            <a:off x="4773439" y="3438521"/>
            <a:ext cx="1987235" cy="2989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0"/>
              </a:spcAft>
              <a:buFont typeface="Arial"/>
              <a:buNone/>
            </a:pP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Razina egzistencijalne nadnice</a:t>
            </a:r>
            <a:endParaRPr lang="hr-H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Luk 14"/>
          <p:cNvSpPr/>
          <p:nvPr/>
        </p:nvSpPr>
        <p:spPr>
          <a:xfrm rot="18111624">
            <a:off x="-3007207" y="4998778"/>
            <a:ext cx="11042978" cy="3899569"/>
          </a:xfrm>
          <a:prstGeom prst="arc">
            <a:avLst>
              <a:gd name="adj1" fmla="val 16200000"/>
              <a:gd name="adj2" fmla="val 21268775"/>
            </a:avLst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Rezervirano mjesto sadržaja 2"/>
          <p:cNvSpPr txBox="1">
            <a:spLocks/>
          </p:cNvSpPr>
          <p:nvPr/>
        </p:nvSpPr>
        <p:spPr>
          <a:xfrm>
            <a:off x="4773439" y="2286765"/>
            <a:ext cx="2846950" cy="2954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0"/>
              </a:spcAft>
              <a:buFont typeface="Arial"/>
              <a:buNone/>
            </a:pP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Realni BDP </a:t>
            </a:r>
            <a:r>
              <a:rPr lang="hr-HR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</a:t>
            </a:r>
            <a:endParaRPr lang="hr-H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8" name="Ravni poveznik sa strelicom 17"/>
          <p:cNvCxnSpPr/>
          <p:nvPr/>
        </p:nvCxnSpPr>
        <p:spPr>
          <a:xfrm flipH="1" flipV="1">
            <a:off x="2825643" y="2162563"/>
            <a:ext cx="36382" cy="1208345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zervirano mjesto sadržaja 2"/>
          <p:cNvSpPr txBox="1">
            <a:spLocks/>
          </p:cNvSpPr>
          <p:nvPr/>
        </p:nvSpPr>
        <p:spPr>
          <a:xfrm>
            <a:off x="1974448" y="2281814"/>
            <a:ext cx="1702390" cy="29662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0"/>
              </a:spcAft>
              <a:buFont typeface="Arial"/>
              <a:buNone/>
            </a:pPr>
            <a:r>
              <a:rPr lang="hr-HR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Tehnološki napredak</a:t>
            </a:r>
            <a:endParaRPr lang="hr-HR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Luk 19"/>
          <p:cNvSpPr/>
          <p:nvPr/>
        </p:nvSpPr>
        <p:spPr>
          <a:xfrm rot="17330414">
            <a:off x="-2849155" y="4580780"/>
            <a:ext cx="11042978" cy="3899569"/>
          </a:xfrm>
          <a:prstGeom prst="arc">
            <a:avLst>
              <a:gd name="adj1" fmla="val 16200000"/>
              <a:gd name="adj2" fmla="val 21418243"/>
            </a:avLst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Rezervirano mjesto sadržaja 2"/>
          <p:cNvSpPr txBox="1">
            <a:spLocks/>
          </p:cNvSpPr>
          <p:nvPr/>
        </p:nvSpPr>
        <p:spPr>
          <a:xfrm>
            <a:off x="4041975" y="1229761"/>
            <a:ext cx="2846950" cy="2954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0"/>
              </a:spcAft>
              <a:buFont typeface="Arial"/>
              <a:buNone/>
            </a:pP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Realni BDP </a:t>
            </a:r>
            <a:r>
              <a:rPr lang="hr-HR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</a:t>
            </a: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uvećani</a:t>
            </a:r>
            <a:endParaRPr lang="hr-H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4" name="Ravni poveznik sa strelicom 23"/>
          <p:cNvCxnSpPr/>
          <p:nvPr/>
        </p:nvCxnSpPr>
        <p:spPr>
          <a:xfrm flipH="1" flipV="1">
            <a:off x="1018962" y="2083021"/>
            <a:ext cx="7640" cy="1287887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zervirano mjesto sadržaja 2"/>
          <p:cNvSpPr txBox="1">
            <a:spLocks/>
          </p:cNvSpPr>
          <p:nvPr/>
        </p:nvSpPr>
        <p:spPr>
          <a:xfrm>
            <a:off x="736256" y="2697692"/>
            <a:ext cx="1702390" cy="29662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0"/>
              </a:spcAft>
              <a:buFont typeface="Arial"/>
              <a:buNone/>
            </a:pPr>
            <a:r>
              <a:rPr lang="hr-HR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Rastu realne nadnice</a:t>
            </a:r>
            <a:endParaRPr lang="hr-HR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7" name="Ravni poveznik 26"/>
          <p:cNvCxnSpPr/>
          <p:nvPr/>
        </p:nvCxnSpPr>
        <p:spPr>
          <a:xfrm>
            <a:off x="789915" y="2083021"/>
            <a:ext cx="482549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ni poveznik 28"/>
          <p:cNvCxnSpPr/>
          <p:nvPr/>
        </p:nvCxnSpPr>
        <p:spPr>
          <a:xfrm>
            <a:off x="2862025" y="3370908"/>
            <a:ext cx="30980" cy="2550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a 30"/>
          <p:cNvSpPr/>
          <p:nvPr/>
        </p:nvSpPr>
        <p:spPr>
          <a:xfrm>
            <a:off x="2825643" y="3278909"/>
            <a:ext cx="139230" cy="159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3" name="Rezervirano mjesto sadržaja 2"/>
          <p:cNvSpPr txBox="1">
            <a:spLocks/>
          </p:cNvSpPr>
          <p:nvPr/>
        </p:nvSpPr>
        <p:spPr>
          <a:xfrm>
            <a:off x="3265564" y="3963966"/>
            <a:ext cx="1987235" cy="2989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0"/>
              </a:spcAft>
              <a:buFont typeface="Arial"/>
              <a:buNone/>
            </a:pPr>
            <a:r>
              <a:rPr lang="hr-H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Početna razina BDP-a danas</a:t>
            </a:r>
            <a:endParaRPr lang="hr-H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5" name="Ravni poveznik sa strelicom 34"/>
          <p:cNvCxnSpPr/>
          <p:nvPr/>
        </p:nvCxnSpPr>
        <p:spPr>
          <a:xfrm flipH="1" flipV="1">
            <a:off x="2964873" y="3462908"/>
            <a:ext cx="638367" cy="4625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zervirano mjesto sadržaja 2"/>
          <p:cNvSpPr txBox="1">
            <a:spLocks/>
          </p:cNvSpPr>
          <p:nvPr/>
        </p:nvSpPr>
        <p:spPr>
          <a:xfrm>
            <a:off x="838408" y="393767"/>
            <a:ext cx="2274247" cy="1223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0"/>
              </a:spcAft>
              <a:buFont typeface="Arial"/>
              <a:buNone/>
            </a:pPr>
            <a:r>
              <a:rPr lang="hr-HR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 su realne nadnice više od egzistencijalnih, pučanstvo raste dok kapital po satu opada</a:t>
            </a:r>
            <a:endParaRPr lang="hr-HR" sz="1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8" name="Ravni poveznik sa strelicom 37"/>
          <p:cNvCxnSpPr/>
          <p:nvPr/>
        </p:nvCxnSpPr>
        <p:spPr>
          <a:xfrm flipH="1">
            <a:off x="2943037" y="1560914"/>
            <a:ext cx="360219" cy="36092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ni poveznik sa strelicom 38"/>
          <p:cNvCxnSpPr/>
          <p:nvPr/>
        </p:nvCxnSpPr>
        <p:spPr>
          <a:xfrm flipH="1">
            <a:off x="2514282" y="2069204"/>
            <a:ext cx="360219" cy="36092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vni poveznik sa strelicom 40"/>
          <p:cNvCxnSpPr/>
          <p:nvPr/>
        </p:nvCxnSpPr>
        <p:spPr>
          <a:xfrm flipH="1">
            <a:off x="1920611" y="2598316"/>
            <a:ext cx="562120" cy="75973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0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1" grpId="0"/>
      <p:bldP spid="14" grpId="0"/>
      <p:bldP spid="15" grpId="0" animBg="1"/>
      <p:bldP spid="16" grpId="0"/>
      <p:bldP spid="19" grpId="0"/>
      <p:bldP spid="20" grpId="0" animBg="1"/>
      <p:bldP spid="23" grpId="0"/>
      <p:bldP spid="25" grpId="0"/>
      <p:bldP spid="31" grpId="0" animBg="1"/>
      <p:bldP spid="33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149" y="248867"/>
            <a:ext cx="10364451" cy="1249194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HARROD-DOMAROV MODEL RASTA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9345" y="1498061"/>
            <a:ext cx="9844391" cy="4922193"/>
          </a:xfrm>
        </p:spPr>
        <p:txBody>
          <a:bodyPr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Predstavlja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keynezijansku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teoriju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Danas se rijetko koristi – zbog previše pretpostavki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Poslužio je kao temelj za stvaranje novijih modela rasta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Ključ gospodarskog rasta u ovom modelu je stopa investicija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Gospodarski rast određen je akumulacijom kapitalnih dobara 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više kapitalnih dobara  više dugotrajne imovine  veći gospodarski rast </a:t>
            </a:r>
            <a:endParaRPr lang="hr-HR" sz="3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0"/>
              </a:spcAft>
            </a:pPr>
            <a:endParaRPr lang="hr-HR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57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149" y="248867"/>
            <a:ext cx="10364451" cy="1249194"/>
          </a:xfrm>
        </p:spPr>
        <p:txBody>
          <a:bodyPr>
            <a:normAutofit/>
          </a:bodyPr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NEOKLASIČNI MODEL RASTA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9345" y="1498061"/>
            <a:ext cx="9844391" cy="4922193"/>
          </a:xfrm>
        </p:spPr>
        <p:txBody>
          <a:bodyPr anchor="t" anchorCtr="0"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Ekonomisti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Solow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Swan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Polazi od pretpostavke da realni BDP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raste s tehnološkim napretkom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Tehnološki napredak i porast kapitala po satu rada kombinirano vode prema porastu proizvodnosti rada i rastu realnog BDP-a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</a:t>
            </a: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Ekonomski rast – moguć je u dugom roku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r-H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Može završiti ili osporiti samo ako prestane tehnološki razvoj</a:t>
            </a:r>
            <a:endParaRPr lang="hr-HR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2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Paralaksa</Template>
  <TotalTime>1482</TotalTime>
  <Words>437</Words>
  <Application>Microsoft Office PowerPoint</Application>
  <PresentationFormat>Široki zaslon</PresentationFormat>
  <Paragraphs>62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Wingdings</vt:lpstr>
      <vt:lpstr>Paralaksa</vt:lpstr>
      <vt:lpstr>TEORIJE RASTA</vt:lpstr>
      <vt:lpstr>TEORIJE RASTA</vt:lpstr>
      <vt:lpstr>KLASIČNI PRISTUP EKONOMSKOG RASTA</vt:lpstr>
      <vt:lpstr>KLASIČNI PRISTUP EKONOMSKOG RASTA</vt:lpstr>
      <vt:lpstr>KLASIČNI PRISTUP EKONOMSKOG RASTA</vt:lpstr>
      <vt:lpstr>KLASIČNI PRISTUP EKONOMSKOG RASTA</vt:lpstr>
      <vt:lpstr>MALTHUSOV MODEL </vt:lpstr>
      <vt:lpstr>HARROD-DOMAROV MODEL RASTA</vt:lpstr>
      <vt:lpstr>NEOKLASIČNI MODEL RASTA</vt:lpstr>
      <vt:lpstr>SUVREMENE TEORIJE EKONOMSKOG RASTA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GOSPODARSKI RAST I RAZVOJ</dc:title>
  <dc:creator>user</dc:creator>
  <cp:lastModifiedBy>user</cp:lastModifiedBy>
  <cp:revision>19</cp:revision>
  <dcterms:created xsi:type="dcterms:W3CDTF">2021-04-26T08:24:06Z</dcterms:created>
  <dcterms:modified xsi:type="dcterms:W3CDTF">2021-06-08T14:09:33Z</dcterms:modified>
</cp:coreProperties>
</file>