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71" r:id="rId5"/>
    <p:sldId id="260" r:id="rId6"/>
    <p:sldId id="261" r:id="rId7"/>
    <p:sldId id="262" r:id="rId8"/>
    <p:sldId id="27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65" r:id="rId17"/>
    <p:sldId id="273" r:id="rId1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70A06-735F-4561-89F9-A034597838AC}" type="datetimeFigureOut">
              <a:rPr lang="hr-HR" smtClean="0"/>
              <a:t>21.9.2017.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FF8F1-30D7-47D3-BBE1-F04CDCBBBE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3355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FF8F1-30D7-47D3-BBE1-F04CDCBBBEA6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253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MG_21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09613"/>
            <a:ext cx="9144000" cy="756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493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 noProof="0" smtClean="0"/>
              <a:t>Uredite stil naslova matrice</a:t>
            </a:r>
            <a:endParaRPr lang="en-US" noProof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4951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r-HR" noProof="0" smtClean="0"/>
              <a:t>Uredite stil podnaslova matrice</a:t>
            </a:r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E58765-F737-48A0-8006-07D73B6BE3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49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9A96A-DBAA-4F6A-B576-6E1D1B0E46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198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8707-8086-45B1-A672-5A2CAB4E60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890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r-HR" noProof="0" smtClean="0"/>
              <a:t>Kliknite ikonu da biste dodali tablicu</a:t>
            </a:r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4170-200D-4FFB-825B-616FC9EAC4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47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BDFAE-2253-4684-AA71-395F0E2616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669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4EF38-BE4F-4D79-BE22-F2372540FE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009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C1366-83C9-44CF-9E2C-CE04A51700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072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869F-0C40-4BE6-8D60-A349C2D319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12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320EA-8A2B-4115-A9A7-7E580CF137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25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8C78D-E34E-4DF6-8C79-E3BBFB099C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912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CB13F-B99A-460F-B306-B43247A571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42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03D50-24A4-4812-B026-D158F3133C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79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B351C-1C5D-4B0B-A148-C2FCE1300F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577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IMG_2115v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4338"/>
            <a:ext cx="9144000" cy="756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Uredite stil naslova matrice</a:t>
            </a:r>
            <a:endParaRPr lang="en-GB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Uredite stilove teksta matrice</a:t>
            </a:r>
          </a:p>
          <a:p>
            <a:pPr lvl="1"/>
            <a:r>
              <a:rPr lang="hr-HR" altLang="en-US" smtClean="0"/>
              <a:t>Druga razina</a:t>
            </a:r>
          </a:p>
          <a:p>
            <a:pPr lvl="2"/>
            <a:r>
              <a:rPr lang="hr-HR" altLang="en-US" smtClean="0"/>
              <a:t>Treća razina</a:t>
            </a:r>
          </a:p>
          <a:p>
            <a:pPr lvl="3"/>
            <a:r>
              <a:rPr lang="hr-HR" altLang="en-US" smtClean="0"/>
              <a:t>Četvrta razina</a:t>
            </a:r>
          </a:p>
          <a:p>
            <a:pPr lvl="4"/>
            <a:r>
              <a:rPr lang="hr-HR" altLang="en-US" smtClean="0"/>
              <a:t>Peta razina</a:t>
            </a:r>
            <a:endParaRPr lang="en-GB" alt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4AB7506-EE48-4696-80BA-9CA2A85B24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ime.prezime@skole.h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4632" cy="273630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PRAVILNIK O SIGURNOJ I ODGOVORNOJ UPOTREBI INFORMACIJSKO-KOMUNIKACIJSKE TEHNOLOGIJE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59632" y="4725144"/>
            <a:ext cx="6400800" cy="1752600"/>
          </a:xfrm>
        </p:spPr>
        <p:txBody>
          <a:bodyPr/>
          <a:lstStyle/>
          <a:p>
            <a:r>
              <a:rPr lang="hr-HR" dirty="0" smtClean="0"/>
              <a:t>SREDNJE ŠKOLE VELA LUKA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705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i="1" dirty="0"/>
              <a:t>Ponašanje na </a:t>
            </a:r>
            <a:r>
              <a:rPr lang="hr-HR" sz="3600" i="1" dirty="0" err="1"/>
              <a:t>internetu</a:t>
            </a:r>
            <a:r>
              <a:rPr lang="hr-HR" sz="3600" i="1" dirty="0"/>
              <a:t/>
            </a:r>
            <a:br>
              <a:rPr lang="hr-HR" sz="3600" i="1" dirty="0"/>
            </a:br>
            <a:r>
              <a:rPr lang="hr-HR" sz="3600" b="1" dirty="0"/>
              <a:t/>
            </a:r>
            <a:br>
              <a:rPr lang="hr-HR" sz="3600" b="1" dirty="0"/>
            </a:b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908720"/>
            <a:ext cx="8229600" cy="4525963"/>
          </a:xfrm>
        </p:spPr>
        <p:txBody>
          <a:bodyPr/>
          <a:lstStyle/>
          <a:p>
            <a:endParaRPr lang="hr-HR" i="1" dirty="0" smtClean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8680"/>
            <a:ext cx="8124395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89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008112"/>
          </a:xfrm>
        </p:spPr>
        <p:txBody>
          <a:bodyPr/>
          <a:lstStyle/>
          <a:p>
            <a:r>
              <a:rPr lang="hr-HR" dirty="0" smtClean="0"/>
              <a:t>Autorsko pravo 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188244"/>
            <a:ext cx="3000375" cy="1524000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08720"/>
            <a:ext cx="3390625" cy="1803524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827584" y="3334607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 Predstavljanje tuđih radova kao svojih 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3059832" y="4365104"/>
            <a:ext cx="5416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Nedopušteno preuzimanje tuđih radova s </a:t>
            </a:r>
            <a:r>
              <a:rPr lang="hr-HR" dirty="0" err="1" smtClean="0"/>
              <a:t>interneta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1115616" y="5157192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Isto vrijedi i za računalne programe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621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Dijeljenje datoteka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45" y="2031531"/>
            <a:ext cx="3523002" cy="2350593"/>
          </a:xfrm>
        </p:spPr>
      </p:pic>
      <p:sp>
        <p:nvSpPr>
          <p:cNvPr id="5" name="TekstniOkvir 4"/>
          <p:cNvSpPr txBox="1"/>
          <p:nvPr/>
        </p:nvSpPr>
        <p:spPr>
          <a:xfrm>
            <a:off x="539552" y="1491592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Samo po sebi nije nelegalno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4047703" y="4293096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Primjer nelegalnog dijeljenja je kopiranje</a:t>
            </a:r>
          </a:p>
          <a:p>
            <a:r>
              <a:rPr lang="hr-HR" dirty="0" smtClean="0"/>
              <a:t> ili preuzimanje autorski zaštićenog materijala (glazba, video sadržaji …)</a:t>
            </a:r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457352"/>
            <a:ext cx="1944216" cy="1924772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323528" y="4969180"/>
            <a:ext cx="2864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Nelegalno dijeljenje video </a:t>
            </a:r>
          </a:p>
          <a:p>
            <a:r>
              <a:rPr lang="hr-HR" dirty="0" smtClean="0"/>
              <a:t>I glazbenih sadržaja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9780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Internetsko nasilje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362" y="2824956"/>
            <a:ext cx="2200275" cy="2076450"/>
          </a:xfrm>
        </p:spPr>
      </p:pic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Razni oblici</a:t>
            </a:r>
          </a:p>
          <a:p>
            <a:r>
              <a:rPr lang="hr-HR" sz="1800" dirty="0" smtClean="0"/>
              <a:t>Slanje e-pošte iako se ne želi komunicirati</a:t>
            </a:r>
          </a:p>
          <a:p>
            <a:r>
              <a:rPr lang="hr-HR" sz="1800" dirty="0" smtClean="0"/>
              <a:t>Lažno predstavljanje </a:t>
            </a:r>
          </a:p>
          <a:p>
            <a:r>
              <a:rPr lang="hr-HR" sz="1800" dirty="0" smtClean="0"/>
              <a:t>Slanje prijetećih poruka (</a:t>
            </a:r>
            <a:r>
              <a:rPr lang="hr-HR" sz="1800" dirty="0" err="1" smtClean="0"/>
              <a:t>dr.mreže</a:t>
            </a:r>
            <a:r>
              <a:rPr lang="hr-HR" sz="1800" dirty="0" smtClean="0"/>
              <a:t>)</a:t>
            </a:r>
          </a:p>
          <a:p>
            <a:r>
              <a:rPr lang="hr-HR" sz="1800" dirty="0" smtClean="0"/>
              <a:t> postavljanje anketa o žrtvi</a:t>
            </a:r>
          </a:p>
          <a:p>
            <a:r>
              <a:rPr lang="hr-HR" sz="1800" dirty="0" smtClean="0"/>
              <a:t>Slanje virusa na e-mail i </a:t>
            </a:r>
            <a:r>
              <a:rPr lang="hr-HR" sz="1800" dirty="0" err="1" smtClean="0"/>
              <a:t>mob</a:t>
            </a:r>
            <a:r>
              <a:rPr lang="hr-HR" sz="1800" dirty="0" smtClean="0"/>
              <a:t>.</a:t>
            </a:r>
          </a:p>
          <a:p>
            <a:r>
              <a:rPr lang="hr-HR" sz="1800" dirty="0" smtClean="0"/>
              <a:t>Slanje uznemirujućih fotografija i </a:t>
            </a:r>
            <a:r>
              <a:rPr lang="hr-HR" sz="1800" dirty="0" err="1" smtClean="0"/>
              <a:t>dr.sadržaja</a:t>
            </a:r>
            <a:endParaRPr lang="hr-HR" sz="1800" dirty="0" smtClean="0"/>
          </a:p>
          <a:p>
            <a:endParaRPr lang="hr-HR" sz="18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539552" y="537321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solidFill>
                  <a:srgbClr val="FF0000"/>
                </a:solidFill>
              </a:rPr>
              <a:t>NULTA STOPA TOLERANCIJE NA INTERNETSKO NASILJE ! </a:t>
            </a:r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1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0"/>
            <a:ext cx="6336704" cy="1162050"/>
          </a:xfrm>
        </p:spPr>
        <p:txBody>
          <a:bodyPr/>
          <a:lstStyle/>
          <a:p>
            <a:r>
              <a:rPr lang="hr-HR" sz="3200" dirty="0" smtClean="0"/>
              <a:t>Korištenje mobilnih telefona</a:t>
            </a:r>
            <a:endParaRPr lang="hr-HR" sz="32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281855"/>
            <a:ext cx="3754760" cy="2817309"/>
          </a:xfrm>
        </p:spPr>
      </p:pic>
      <p:sp>
        <p:nvSpPr>
          <p:cNvPr id="9" name="Rezervirano mjesto teksta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hr-HR" sz="1800" dirty="0" smtClean="0"/>
              <a:t>Na nastavi  </a:t>
            </a:r>
            <a:r>
              <a:rPr lang="hr-HR" sz="1800" dirty="0" smtClean="0">
                <a:solidFill>
                  <a:srgbClr val="FF0000"/>
                </a:solidFill>
              </a:rPr>
              <a:t>je dopušteno </a:t>
            </a:r>
            <a:r>
              <a:rPr lang="hr-HR" sz="1800" dirty="0" smtClean="0"/>
              <a:t>korištenje mobilnih telefona</a:t>
            </a:r>
          </a:p>
          <a:p>
            <a:pPr algn="ctr"/>
            <a:endParaRPr lang="hr-HR" sz="1800" dirty="0" smtClean="0">
              <a:solidFill>
                <a:srgbClr val="FF0000"/>
              </a:solidFill>
            </a:endParaRPr>
          </a:p>
          <a:p>
            <a:pPr algn="ctr"/>
            <a:r>
              <a:rPr lang="hr-HR" sz="1800" dirty="0" smtClean="0">
                <a:solidFill>
                  <a:srgbClr val="FF0000"/>
                </a:solidFill>
              </a:rPr>
              <a:t>ISKLJUČIVO UZ DOPUŠTENJE NASTAVNIKA I ZA POTREBE NASTAVNOG PROCESA</a:t>
            </a:r>
          </a:p>
          <a:p>
            <a:pPr algn="ctr"/>
            <a:endParaRPr lang="hr-HR" sz="1800" dirty="0">
              <a:solidFill>
                <a:srgbClr val="FF0000"/>
              </a:solidFill>
            </a:endParaRPr>
          </a:p>
          <a:p>
            <a:pPr algn="ctr"/>
            <a:r>
              <a:rPr lang="hr-HR" sz="1800" dirty="0" smtClean="0">
                <a:solidFill>
                  <a:srgbClr val="002060"/>
                </a:solidFill>
              </a:rPr>
              <a:t>Za korištenje </a:t>
            </a:r>
            <a:r>
              <a:rPr lang="hr-HR" sz="1800" dirty="0" err="1" smtClean="0">
                <a:solidFill>
                  <a:srgbClr val="002060"/>
                </a:solidFill>
              </a:rPr>
              <a:t>mob</a:t>
            </a:r>
            <a:r>
              <a:rPr lang="hr-HR" sz="1800" dirty="0" smtClean="0">
                <a:solidFill>
                  <a:srgbClr val="002060"/>
                </a:solidFill>
              </a:rPr>
              <a:t>. vrijede iste sigurnosne mjere kao za korištenje </a:t>
            </a:r>
            <a:r>
              <a:rPr lang="hr-HR" sz="1800" dirty="0" err="1" smtClean="0">
                <a:solidFill>
                  <a:srgbClr val="002060"/>
                </a:solidFill>
              </a:rPr>
              <a:t>interneta</a:t>
            </a:r>
            <a:r>
              <a:rPr lang="hr-HR" sz="1800" dirty="0" smtClean="0">
                <a:solidFill>
                  <a:srgbClr val="002060"/>
                </a:solidFill>
              </a:rPr>
              <a:t>.</a:t>
            </a:r>
            <a:endParaRPr lang="hr-HR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024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još morate znati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b="1" i="1" dirty="0" smtClean="0"/>
              <a:t>Potpisivanje</a:t>
            </a:r>
          </a:p>
          <a:p>
            <a:r>
              <a:rPr lang="hr-HR" sz="2800" b="1" i="1" dirty="0" smtClean="0"/>
              <a:t>znanje </a:t>
            </a:r>
            <a:r>
              <a:rPr lang="hr-HR" sz="2800" b="1" i="1" dirty="0"/>
              <a:t>o publici</a:t>
            </a:r>
            <a:r>
              <a:rPr lang="hr-HR" sz="2800" i="1" dirty="0"/>
              <a:t> </a:t>
            </a:r>
            <a:endParaRPr lang="hr-HR" sz="2800" i="1" dirty="0" smtClean="0"/>
          </a:p>
          <a:p>
            <a:r>
              <a:rPr lang="hr-HR" sz="2800" b="1" i="1" dirty="0" smtClean="0"/>
              <a:t> </a:t>
            </a:r>
            <a:r>
              <a:rPr lang="hr-HR" sz="2800" b="1" i="1" dirty="0"/>
              <a:t>razumijevanje koncepta </a:t>
            </a:r>
            <a:r>
              <a:rPr lang="hr-HR" sz="2800" b="1" i="1" dirty="0" smtClean="0"/>
              <a:t>zajednice</a:t>
            </a:r>
          </a:p>
          <a:p>
            <a:r>
              <a:rPr lang="hr-HR" sz="2800" b="1" i="1" dirty="0" smtClean="0"/>
              <a:t>čuvanje </a:t>
            </a:r>
            <a:r>
              <a:rPr lang="hr-HR" sz="2800" b="1" i="1" dirty="0"/>
              <a:t>vlastite i tuđe </a:t>
            </a:r>
            <a:r>
              <a:rPr lang="hr-HR" sz="2800" b="1" i="1" dirty="0" smtClean="0"/>
              <a:t>privatnosti</a:t>
            </a:r>
          </a:p>
          <a:p>
            <a:r>
              <a:rPr lang="hr-HR" sz="2800" b="1" i="1" dirty="0" smtClean="0"/>
              <a:t>umjerenost </a:t>
            </a:r>
            <a:r>
              <a:rPr lang="hr-HR" sz="2800" b="1" i="1" dirty="0"/>
              <a:t>u korištenju</a:t>
            </a:r>
            <a:r>
              <a:rPr lang="hr-HR" sz="2800" i="1" dirty="0"/>
              <a:t> 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351259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PRISTUP DOSTUPNOJ WI-FI MREŽI </a:t>
            </a:r>
            <a:r>
              <a:rPr lang="hr-HR" b="1" dirty="0" smtClean="0"/>
              <a:t>EDUROAM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EAP način – odabrati TTLS</a:t>
            </a:r>
          </a:p>
          <a:p>
            <a:r>
              <a:rPr lang="hr-HR" dirty="0" smtClean="0"/>
              <a:t>2. faza autorizacije- odabrati PAP</a:t>
            </a:r>
          </a:p>
          <a:p>
            <a:r>
              <a:rPr lang="hr-HR" dirty="0" smtClean="0"/>
              <a:t>Identitet – </a:t>
            </a:r>
            <a:r>
              <a:rPr lang="hr-HR" dirty="0" err="1" smtClean="0">
                <a:hlinkClick r:id="rId2"/>
              </a:rPr>
              <a:t>ime.prezime</a:t>
            </a:r>
            <a:r>
              <a:rPr lang="hr-HR" dirty="0" smtClean="0">
                <a:hlinkClick r:id="rId2"/>
              </a:rPr>
              <a:t>@</a:t>
            </a:r>
            <a:r>
              <a:rPr lang="hr-HR" dirty="0" err="1" smtClean="0">
                <a:hlinkClick r:id="rId2"/>
              </a:rPr>
              <a:t>skole.hr</a:t>
            </a:r>
            <a:r>
              <a:rPr lang="hr-HR" dirty="0" smtClean="0"/>
              <a:t> (korisnička oznaka)</a:t>
            </a:r>
          </a:p>
          <a:p>
            <a:r>
              <a:rPr lang="hr-HR" dirty="0" smtClean="0"/>
              <a:t>Lozinka – (za e-dnevnik)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496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 !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130104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SVRHA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/>
              <a:t>     Pravilnika</a:t>
            </a:r>
            <a:r>
              <a:rPr lang="hr-HR" dirty="0" smtClean="0"/>
              <a:t> o </a:t>
            </a:r>
            <a:r>
              <a:rPr lang="hr-HR" dirty="0"/>
              <a:t>prihvatljivom korištenju računalnih mreža u Srednjoj školi Vela Luka </a:t>
            </a:r>
            <a:r>
              <a:rPr lang="hr-HR" dirty="0" smtClean="0"/>
              <a:t>je </a:t>
            </a:r>
            <a:r>
              <a:rPr lang="hr-HR" dirty="0"/>
              <a:t>jasno određivanje načina dopuštenog i prihvatljivog korištenja mreža Škole i njihovih usluga.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594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Povećanje sigurnosti rada i učenja u školi.</a:t>
            </a:r>
          </a:p>
          <a:p>
            <a:r>
              <a:rPr lang="hr-HR" b="1" dirty="0"/>
              <a:t>Svako nepridržavanje ovih pravila ima negativan utjecaj po Školu i može </a:t>
            </a:r>
            <a:r>
              <a:rPr lang="hr-HR" b="1" dirty="0" smtClean="0"/>
              <a:t>rezultirati</a:t>
            </a:r>
            <a:r>
              <a:rPr lang="hr-HR" dirty="0" smtClean="0"/>
              <a:t> </a:t>
            </a:r>
            <a:r>
              <a:rPr lang="hr-HR" b="1" dirty="0" smtClean="0"/>
              <a:t>disciplinskim </a:t>
            </a:r>
            <a:r>
              <a:rPr lang="hr-HR" b="1" dirty="0"/>
              <a:t>mjerama prema djelatnicima Škole ili pedagoškim mjerama </a:t>
            </a:r>
            <a:r>
              <a:rPr lang="hr-HR" b="1" dirty="0" smtClean="0"/>
              <a:t>prema</a:t>
            </a:r>
            <a:r>
              <a:rPr lang="hr-HR" dirty="0" smtClean="0"/>
              <a:t> </a:t>
            </a:r>
            <a:r>
              <a:rPr lang="hr-HR" b="1" dirty="0" smtClean="0"/>
              <a:t>učenicima</a:t>
            </a:r>
            <a:r>
              <a:rPr lang="hr-HR" b="1" dirty="0"/>
              <a:t>. </a:t>
            </a:r>
            <a:endParaRPr lang="hr-HR" b="1" dirty="0" smtClean="0"/>
          </a:p>
          <a:p>
            <a:r>
              <a:rPr lang="hr-HR" b="1" dirty="0">
                <a:solidFill>
                  <a:srgbClr val="FF0000"/>
                </a:solidFill>
              </a:rPr>
              <a:t>Za nepridržavanje ovih pravila posljedice snosi pojedinac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32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19" y="1306630"/>
            <a:ext cx="6071045" cy="4371153"/>
          </a:xfrm>
        </p:spPr>
      </p:pic>
    </p:spTree>
    <p:extLst>
      <p:ext uri="{BB962C8B-B14F-4D97-AF65-F5344CB8AC3E}">
        <p14:creationId xmlns:p14="http://schemas.microsoft.com/office/powerpoint/2010/main" val="198104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Elektronička adresa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Svi nastavnici  i zaposlenici Škole dužni su u svojoj poslovnoj komunikaciji koristiti </a:t>
            </a:r>
            <a:r>
              <a:rPr lang="hr-HR" b="1" dirty="0" smtClean="0"/>
              <a:t>službenu</a:t>
            </a:r>
            <a:r>
              <a:rPr lang="hr-HR" dirty="0" smtClean="0"/>
              <a:t> </a:t>
            </a:r>
            <a:r>
              <a:rPr lang="hr-HR" b="1" dirty="0" smtClean="0"/>
              <a:t>elektroničku </a:t>
            </a:r>
            <a:r>
              <a:rPr lang="hr-HR" b="1" dirty="0"/>
              <a:t>adresu </a:t>
            </a:r>
            <a:r>
              <a:rPr lang="hr-HR" b="1" dirty="0">
                <a:solidFill>
                  <a:srgbClr val="FF0000"/>
                </a:solidFill>
              </a:rPr>
              <a:t>(@</a:t>
            </a:r>
            <a:r>
              <a:rPr lang="hr-HR" b="1" dirty="0" err="1">
                <a:solidFill>
                  <a:srgbClr val="FF0000"/>
                </a:solidFill>
              </a:rPr>
              <a:t>skole.hr</a:t>
            </a:r>
            <a:r>
              <a:rPr lang="hr-HR" b="1" dirty="0" smtClean="0">
                <a:solidFill>
                  <a:srgbClr val="FF0000"/>
                </a:solidFill>
              </a:rPr>
              <a:t>).</a:t>
            </a:r>
            <a:endParaRPr lang="hr-HR" b="1" dirty="0">
              <a:solidFill>
                <a:srgbClr val="FF0000"/>
              </a:solidFill>
            </a:endParaRPr>
          </a:p>
          <a:p>
            <a:r>
              <a:rPr lang="hr-HR" dirty="0"/>
              <a:t>Nastavnici , zaposlenici Škole te vanjski suradnici koji radi prirode posla imaju pristup osobnim podacima ostalih osoba dužni su se pridržavati svih propisa, zakona i etičkih normi.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940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Školska IKT oprema i održavanje 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Škola ima tri osnovne računalne mreže:</a:t>
            </a:r>
          </a:p>
          <a:p>
            <a:pPr lvl="0"/>
            <a:r>
              <a:rPr lang="hr-HR" dirty="0"/>
              <a:t>Lokalna mreža (optički priključak putem CARNet-a):</a:t>
            </a:r>
          </a:p>
          <a:p>
            <a:pPr lvl="0"/>
            <a:r>
              <a:rPr lang="hr-HR" dirty="0"/>
              <a:t>informatička učionica</a:t>
            </a:r>
          </a:p>
          <a:p>
            <a:pPr lvl="0"/>
            <a:r>
              <a:rPr lang="hr-HR" dirty="0"/>
              <a:t>Nastavnička računala </a:t>
            </a:r>
          </a:p>
          <a:p>
            <a:pPr lvl="0"/>
            <a:r>
              <a:rPr lang="hr-HR" dirty="0"/>
              <a:t>Bežične mreže ( </a:t>
            </a:r>
            <a:r>
              <a:rPr lang="hr-HR" dirty="0" err="1"/>
              <a:t>Wi</a:t>
            </a:r>
            <a:r>
              <a:rPr lang="hr-HR" dirty="0"/>
              <a:t> </a:t>
            </a:r>
            <a:r>
              <a:rPr lang="hr-HR" dirty="0" err="1"/>
              <a:t>Fi</a:t>
            </a:r>
            <a:r>
              <a:rPr lang="hr-HR" dirty="0"/>
              <a:t>)</a:t>
            </a:r>
          </a:p>
          <a:p>
            <a:pPr lvl="0"/>
            <a:r>
              <a:rPr lang="hr-HR" dirty="0"/>
              <a:t>Poslovna mreža e-</a:t>
            </a:r>
            <a:r>
              <a:rPr lang="hr-HR" dirty="0" err="1"/>
              <a:t>Skole</a:t>
            </a:r>
            <a:r>
              <a:rPr lang="hr-HR" dirty="0"/>
              <a:t> – STEM učionica za učenike ( u nadležnosti </a:t>
            </a:r>
            <a:r>
              <a:rPr lang="hr-HR" dirty="0" err="1"/>
              <a:t>CARNeta</a:t>
            </a:r>
            <a:r>
              <a:rPr lang="hr-HR" dirty="0"/>
              <a:t>)</a:t>
            </a:r>
          </a:p>
          <a:p>
            <a:pPr lvl="0"/>
            <a:r>
              <a:rPr lang="hr-HR" dirty="0"/>
              <a:t>Poslovna mreža </a:t>
            </a:r>
            <a:r>
              <a:rPr lang="hr-HR" b="1" dirty="0" err="1"/>
              <a:t>euduroam</a:t>
            </a:r>
            <a:r>
              <a:rPr lang="hr-HR" b="1" dirty="0"/>
              <a:t> </a:t>
            </a:r>
            <a:r>
              <a:rPr lang="hr-HR" dirty="0"/>
              <a:t>( u nadležnosti CARN-</a:t>
            </a:r>
            <a:r>
              <a:rPr lang="hr-HR" dirty="0" err="1"/>
              <a:t>eta</a:t>
            </a:r>
            <a:r>
              <a:rPr lang="hr-HR" dirty="0"/>
              <a:t>)</a:t>
            </a:r>
          </a:p>
          <a:p>
            <a:pPr lvl="0"/>
            <a:r>
              <a:rPr lang="hr-HR" dirty="0" err="1"/>
              <a:t>Guest</a:t>
            </a:r>
            <a:r>
              <a:rPr lang="hr-HR" dirty="0"/>
              <a:t> mreža – otvoren pristup mreži uz omogućavanje pristupa e-</a:t>
            </a:r>
            <a:r>
              <a:rPr lang="hr-HR" dirty="0" err="1"/>
              <a:t>Skole</a:t>
            </a:r>
            <a:r>
              <a:rPr lang="hr-HR" dirty="0"/>
              <a:t> tehničara ( </a:t>
            </a:r>
            <a:r>
              <a:rPr lang="hr-HR" dirty="0" err="1"/>
              <a:t>unadležnosti</a:t>
            </a:r>
            <a:r>
              <a:rPr lang="hr-HR" dirty="0"/>
              <a:t> </a:t>
            </a:r>
            <a:r>
              <a:rPr lang="hr-HR" dirty="0" err="1"/>
              <a:t>CARNeta</a:t>
            </a:r>
            <a:r>
              <a:rPr lang="hr-HR" dirty="0"/>
              <a:t>)</a:t>
            </a:r>
          </a:p>
          <a:p>
            <a:pPr lvl="0"/>
            <a:r>
              <a:rPr lang="hr-HR" dirty="0"/>
              <a:t>E-dnevnik  mreža ( u nadležnosti CARN-</a:t>
            </a:r>
            <a:r>
              <a:rPr lang="hr-HR" dirty="0" err="1"/>
              <a:t>eta</a:t>
            </a:r>
            <a:r>
              <a:rPr lang="hr-HR" dirty="0"/>
              <a:t>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210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Sigurnost školskih računala: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hr-HR" dirty="0"/>
              <a:t>Ukoliko netko koristi </a:t>
            </a:r>
            <a:r>
              <a:rPr lang="hr-HR" dirty="0">
                <a:solidFill>
                  <a:srgbClr val="FF0000"/>
                </a:solidFill>
              </a:rPr>
              <a:t>nelegalan softver </a:t>
            </a:r>
            <a:r>
              <a:rPr lang="hr-HR" dirty="0"/>
              <a:t>ili softver koji je instalirao bez dozvole za sve štete osobno snosi krivicu. Škola nije dužna sanirati štetu nastalu korištenjem neovlašteno instaliranog </a:t>
            </a:r>
            <a:r>
              <a:rPr lang="hr-HR" dirty="0" smtClean="0"/>
              <a:t>softvera.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5865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Sigurnost školskih računala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Učenici na računala ne smiju instalirati nikakve korisničke programe. </a:t>
            </a:r>
            <a:r>
              <a:rPr lang="hr-HR" dirty="0"/>
              <a:t>Ako učenici žele instalirati neke korisničke programe, mogu se obratiti svom učitelju </a:t>
            </a:r>
            <a:r>
              <a:rPr lang="hr-HR" dirty="0" smtClean="0"/>
              <a:t>informatike.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187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Sigurnost korisnika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/>
              <a:t>Korisnici su obvezni čuvati podatke i kartice </a:t>
            </a:r>
            <a:r>
              <a:rPr lang="hr-HR" dirty="0"/>
              <a:t>(koje koriste za pristup računalima i programima) </a:t>
            </a:r>
            <a:r>
              <a:rPr lang="hr-HR" b="1" dirty="0"/>
              <a:t>tajnima. </a:t>
            </a:r>
            <a:r>
              <a:rPr lang="hr-HR" dirty="0"/>
              <a:t>Korisnici ne smiju koristiti tuđe pristupne podatke za korištenje </a:t>
            </a:r>
            <a:r>
              <a:rPr lang="hr-HR" dirty="0" smtClean="0"/>
              <a:t>računala</a:t>
            </a:r>
          </a:p>
          <a:p>
            <a:r>
              <a:rPr lang="hr-HR" dirty="0"/>
              <a:t>Učenici smiju koristiti samo školska računala namijenjena njima. Vlastita računala i pametne </a:t>
            </a:r>
            <a:r>
              <a:rPr lang="hr-HR" dirty="0" smtClean="0"/>
              <a:t>telefone tijekom </a:t>
            </a:r>
            <a:r>
              <a:rPr lang="hr-HR" dirty="0"/>
              <a:t>nastave učenici smiju koristiti isključivo u obrazovne svrhe uz prethodnu dozvolu nastavnika</a:t>
            </a:r>
          </a:p>
        </p:txBody>
      </p:sp>
    </p:spTree>
    <p:extLst>
      <p:ext uri="{BB962C8B-B14F-4D97-AF65-F5344CB8AC3E}">
        <p14:creationId xmlns:p14="http://schemas.microsoft.com/office/powerpoint/2010/main" val="1629591388"/>
      </p:ext>
    </p:extLst>
  </p:cSld>
  <p:clrMapOvr>
    <a:masterClrMapping/>
  </p:clrMapOvr>
</p:sld>
</file>

<file path=ppt/theme/theme1.xml><?xml version="1.0" encoding="utf-8"?>
<a:theme xmlns:a="http://schemas.openxmlformats.org/drawingml/2006/main" name="penkale">
  <a:themeElements>
    <a:clrScheme name="Default Design 13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AB57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E2F67"/>
        </a:dk1>
        <a:lt1>
          <a:srgbClr val="FFFFFF"/>
        </a:lt1>
        <a:dk2>
          <a:srgbClr val="0E6224"/>
        </a:dk2>
        <a:lt2>
          <a:srgbClr val="7ACCE6"/>
        </a:lt2>
        <a:accent1>
          <a:srgbClr val="745D4A"/>
        </a:accent1>
        <a:accent2>
          <a:srgbClr val="E28000"/>
        </a:accent2>
        <a:accent3>
          <a:srgbClr val="FFFFFF"/>
        </a:accent3>
        <a:accent4>
          <a:srgbClr val="0A2757"/>
        </a:accent4>
        <a:accent5>
          <a:srgbClr val="BCB6B1"/>
        </a:accent5>
        <a:accent6>
          <a:srgbClr val="CD7300"/>
        </a:accent6>
        <a:hlink>
          <a:srgbClr val="FFAB2D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penkale</Template>
  <TotalTime>51</TotalTime>
  <Words>501</Words>
  <Application>Microsoft Office PowerPoint</Application>
  <PresentationFormat>Prikaz na zaslonu (4:3)</PresentationFormat>
  <Paragraphs>67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penkale</vt:lpstr>
      <vt:lpstr>PRAVILNIK O SIGURNOJ I ODGOVORNOJ UPOTREBI INFORMACIJSKO-KOMUNIKACIJSKE TEHNOLOGIJE</vt:lpstr>
      <vt:lpstr>SVRHA</vt:lpstr>
      <vt:lpstr>Cilj </vt:lpstr>
      <vt:lpstr>PowerPointova prezentacija</vt:lpstr>
      <vt:lpstr>Elektronička adresa</vt:lpstr>
      <vt:lpstr>Školska IKT oprema i održavanje  </vt:lpstr>
      <vt:lpstr>Sigurnost školskih računala: </vt:lpstr>
      <vt:lpstr>Sigurnost školskih računala</vt:lpstr>
      <vt:lpstr>Sigurnost korisnika </vt:lpstr>
      <vt:lpstr>Ponašanje na internetu  </vt:lpstr>
      <vt:lpstr>Autorsko pravo </vt:lpstr>
      <vt:lpstr>Dijeljenje datoteka</vt:lpstr>
      <vt:lpstr>Internetsko nasilje</vt:lpstr>
      <vt:lpstr>Korištenje mobilnih telefona</vt:lpstr>
      <vt:lpstr>Što još morate znati </vt:lpstr>
      <vt:lpstr>PRISTUP DOSTUPNOJ WI-FI MREŽI EDUROAM</vt:lpstr>
      <vt:lpstr>Hvala na pažnji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PRAVILNIK O SIGURNOJ I ODGOVORNOJ UPOTREBI INFORMACIJSKO-KOMUNIKACIJSKE TEHNOLOGIJE</dc:title>
  <dc:creator>koncar1</dc:creator>
  <cp:lastModifiedBy>koncar1</cp:lastModifiedBy>
  <cp:revision>5</cp:revision>
  <dcterms:created xsi:type="dcterms:W3CDTF">2017-09-21T07:12:26Z</dcterms:created>
  <dcterms:modified xsi:type="dcterms:W3CDTF">2017-09-21T08:03:30Z</dcterms:modified>
</cp:coreProperties>
</file>