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  <p:sldMasterId id="2147483681" r:id="rId3"/>
    <p:sldMasterId id="2147483693" r:id="rId4"/>
    <p:sldMasterId id="2147483705" r:id="rId5"/>
    <p:sldMasterId id="2147483717" r:id="rId6"/>
  </p:sldMasterIdLst>
  <p:sldIdLst>
    <p:sldId id="256" r:id="rId7"/>
    <p:sldId id="266" r:id="rId8"/>
    <p:sldId id="267" r:id="rId9"/>
    <p:sldId id="258" r:id="rId10"/>
    <p:sldId id="259" r:id="rId11"/>
    <p:sldId id="260" r:id="rId12"/>
    <p:sldId id="261" r:id="rId13"/>
    <p:sldId id="262" r:id="rId14"/>
    <p:sldId id="263" r:id="rId15"/>
    <p:sldId id="265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34290" indent="0" algn="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91981A8A-5CD5-4EA4-927D-D5B7CF0D44FA}" type="datetimeFigureOut">
              <a:rPr lang="hr-HR" smtClean="0">
                <a:solidFill>
                  <a:srgbClr val="DBF5F9">
                    <a:shade val="90000"/>
                  </a:srgbClr>
                </a:solidFill>
              </a:rPr>
              <a:pPr defTabSz="914400">
                <a:defRPr/>
              </a:pPr>
              <a:t>9.12.2021.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25D8EE67-224F-42FC-BD7B-FDCE547FB47D}" type="slidenum">
              <a:rPr lang="hr-HR" smtClean="0">
                <a:solidFill>
                  <a:srgbClr val="DBF5F9">
                    <a:shade val="90000"/>
                  </a:srgbClr>
                </a:solidFill>
              </a:rPr>
              <a:pPr defTabSz="914400"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635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01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165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91981A8A-5CD5-4EA4-927D-D5B7CF0D44FA}" type="datetimeFigureOut">
              <a:rPr lang="hr-HR" smtClean="0">
                <a:solidFill>
                  <a:srgbClr val="DBF5F9">
                    <a:shade val="90000"/>
                  </a:srgbClr>
                </a:solidFill>
              </a:rPr>
              <a:pPr defTabSz="914400">
                <a:defRPr/>
              </a:pPr>
              <a:t>9.12.2021.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25D8EE67-224F-42FC-BD7B-FDCE547FB47D}" type="slidenum">
              <a:rPr lang="hr-HR" smtClean="0">
                <a:solidFill>
                  <a:srgbClr val="DBF5F9">
                    <a:shade val="90000"/>
                  </a:srgbClr>
                </a:solidFill>
              </a:rPr>
              <a:pPr defTabSz="914400"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6218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936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1859760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514600"/>
            <a:ext cx="5389033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633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7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9720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7220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9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050"/>
            </a:lvl1pPr>
            <a:lvl2pPr indent="0" algn="l">
              <a:buNone/>
              <a:defRPr sz="900"/>
            </a:lvl2pPr>
            <a:lvl3pPr indent="0" algn="l">
              <a:buNone/>
              <a:defRPr sz="750"/>
            </a:lvl3pPr>
            <a:lvl4pPr indent="0" algn="l">
              <a:buNone/>
              <a:defRPr sz="675"/>
            </a:lvl4pPr>
            <a:lvl5pPr indent="0" algn="l">
              <a:buNone/>
              <a:defRPr sz="675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10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6660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9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15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188"/>
              </a:spcBef>
              <a:buFontTx/>
              <a:buNone/>
              <a:defRPr sz="975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3"/>
            <a:ext cx="812800" cy="365125"/>
          </a:xfrm>
        </p:spPr>
        <p:txBody>
          <a:bodyPr/>
          <a:lstStyle/>
          <a:p>
            <a:pPr defTabSz="914400">
              <a:defRPr/>
            </a:pPr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8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7502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9274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7708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DBF5F9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DBF5F9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908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999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DBF5F9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DBF5F9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728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4321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9595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4944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5757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2381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62497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0519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0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DBF5F9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DBF5F9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89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9698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DBF5F9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DBF5F9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279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4905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644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0428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8175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4920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2394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09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9353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81A8A-5CD5-4EA4-927D-D5B7CF0D44FA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DBF5F9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9.12.2021.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DBF5F9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DBF5F9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8EE67-224F-42FC-BD7B-FDCE547FB47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DBF5F9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DBF5F9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4282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81A8A-5CD5-4EA4-927D-D5B7CF0D44FA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9.12.2021.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8EE67-224F-42FC-BD7B-FDCE547FB47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89362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81A8A-5CD5-4EA4-927D-D5B7CF0D44FA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DBF5F9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9.12.2021.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DBF5F9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DBF5F9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8EE67-224F-42FC-BD7B-FDCE547FB47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DBF5F9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DBF5F9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561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81A8A-5CD5-4EA4-927D-D5B7CF0D44FA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9.12.2021.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8EE67-224F-42FC-BD7B-FDCE547FB47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8359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81A8A-5CD5-4EA4-927D-D5B7CF0D44FA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9.12.2021.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8EE67-224F-42FC-BD7B-FDCE547FB47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258857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81A8A-5CD5-4EA4-927D-D5B7CF0D44FA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9.12.2021.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8EE67-224F-42FC-BD7B-FDCE547FB47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8404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81A8A-5CD5-4EA4-927D-D5B7CF0D44FA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9.12.2021.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8EE67-224F-42FC-BD7B-FDCE547FB47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007563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81A8A-5CD5-4EA4-927D-D5B7CF0D44FA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9.12.2021.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8EE67-224F-42FC-BD7B-FDCE547FB47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08922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81A8A-5CD5-4EA4-927D-D5B7CF0D44FA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9.12.2021.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8EE67-224F-42FC-BD7B-FDCE547FB47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782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81A8A-5CD5-4EA4-927D-D5B7CF0D44FA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9.12.2021.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8EE67-224F-42FC-BD7B-FDCE547FB47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28279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81A8A-5CD5-4EA4-927D-D5B7CF0D44FA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9.12.2021.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8EE67-224F-42FC-BD7B-FDCE547FB47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26416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DBF5F9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DBF5F9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716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07778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DBF5F9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DBF5F9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917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52456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92042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74867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15128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7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548437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42693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15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>
              <a:defRPr/>
            </a:pPr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3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3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>
              <a:defRPr/>
            </a:pPr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318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eaLnBrk="1" latinLnBrk="0" hangingPunct="1">
        <a:spcBef>
          <a:spcPct val="0"/>
        </a:spcBef>
        <a:buNone/>
        <a:defRPr kumimoji="0" sz="375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8516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516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91540" indent="-15773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5773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5773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37160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3716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553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81A8A-5CD5-4EA4-927D-D5B7CF0D44FA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9.12.2021.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8EE67-224F-42FC-BD7B-FDCE547FB47D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190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/>
            <a:fld id="{91981A8A-5CD5-4EA4-927D-D5B7CF0D44FA}" type="datetimeFigureOut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9.12.2021.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/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/>
            <a:fld id="{25D8EE67-224F-42FC-BD7B-FDCE547FB47D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 defTabSz="914400"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224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342073"/>
          </a:xfrm>
        </p:spPr>
        <p:txBody>
          <a:bodyPr>
            <a:normAutofit/>
          </a:bodyPr>
          <a:lstStyle/>
          <a:p>
            <a:r>
              <a:rPr lang="hr-HR" sz="3600" dirty="0" smtClean="0"/>
              <a:t>Osnove brodogradnje</a:t>
            </a:r>
            <a:endParaRPr lang="hr-H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7208037" cy="2450401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>
                <a:solidFill>
                  <a:schemeClr val="tx1"/>
                </a:solidFill>
              </a:rPr>
              <a:t>Nastavna tema: STABILITET BRODA</a:t>
            </a:r>
          </a:p>
          <a:p>
            <a:r>
              <a:rPr lang="hr-HR" b="1" dirty="0">
                <a:solidFill>
                  <a:schemeClr val="tx1"/>
                </a:solidFill>
              </a:rPr>
              <a:t>Nastavna jedinica:  </a:t>
            </a:r>
            <a:r>
              <a:rPr lang="hr-HR" b="1" dirty="0" smtClean="0">
                <a:solidFill>
                  <a:schemeClr val="tx1"/>
                </a:solidFill>
              </a:rPr>
              <a:t>OSNOVNI POJMOVI- 01</a:t>
            </a:r>
          </a:p>
          <a:p>
            <a:endParaRPr lang="hr-HR" b="1" dirty="0">
              <a:solidFill>
                <a:schemeClr val="tx1"/>
              </a:solidFill>
            </a:endParaRPr>
          </a:p>
          <a:p>
            <a:r>
              <a:rPr lang="hr-HR" b="1" dirty="0" smtClean="0">
                <a:solidFill>
                  <a:schemeClr val="tx1"/>
                </a:solidFill>
              </a:rPr>
              <a:t>- </a:t>
            </a:r>
            <a:r>
              <a:rPr lang="hr-HR" dirty="0" smtClean="0">
                <a:solidFill>
                  <a:schemeClr val="tx1"/>
                </a:solidFill>
              </a:rPr>
              <a:t>Nastavnik: Benutić Irena</a:t>
            </a:r>
          </a:p>
          <a:p>
            <a:pPr algn="ctr"/>
            <a:r>
              <a:rPr lang="hr-HR" dirty="0" smtClean="0">
                <a:solidFill>
                  <a:schemeClr val="tx1"/>
                </a:solidFill>
              </a:rPr>
              <a:t>INDUSTRIJSKA ŠKOLA</a:t>
            </a:r>
          </a:p>
          <a:p>
            <a:pPr algn="ctr"/>
            <a:r>
              <a:rPr lang="hr-HR" dirty="0" smtClean="0">
                <a:solidFill>
                  <a:schemeClr val="tx1"/>
                </a:solidFill>
              </a:rPr>
              <a:t>S P L I T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0318" y="4540586"/>
            <a:ext cx="3651682" cy="231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96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1" y="692696"/>
            <a:ext cx="8397139" cy="1231646"/>
          </a:xfrm>
        </p:spPr>
        <p:txBody>
          <a:bodyPr>
            <a:norm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STABILITET </a:t>
            </a:r>
            <a:r>
              <a:rPr lang="en-US" b="1" dirty="0" smtClean="0">
                <a:solidFill>
                  <a:srgbClr val="FF0000"/>
                </a:solidFill>
              </a:rPr>
              <a:t>BRODA </a:t>
            </a:r>
            <a:r>
              <a:rPr lang="hr-HR" b="1" dirty="0" smtClean="0">
                <a:solidFill>
                  <a:srgbClr val="FF0000"/>
                </a:solidFill>
              </a:rPr>
              <a:t>–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hr-HR" b="1" dirty="0" smtClean="0">
                <a:solidFill>
                  <a:srgbClr val="FF0000"/>
                </a:solidFill>
              </a:rPr>
              <a:t>UTJECAJ FORME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464" y="2456892"/>
            <a:ext cx="11266098" cy="399644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2800" b="1" dirty="0">
                <a:latin typeface="+mj-lt"/>
              </a:rPr>
              <a:t>FORMOM broda se može povećati stabilitet </a:t>
            </a:r>
            <a:r>
              <a:rPr lang="hr-HR" sz="2800" dirty="0">
                <a:latin typeface="+mj-lt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800" dirty="0">
                <a:latin typeface="+mj-lt"/>
              </a:rPr>
              <a:t>	</a:t>
            </a:r>
            <a:r>
              <a:rPr lang="hr-HR" sz="2800" b="1" dirty="0">
                <a:latin typeface="+mj-lt"/>
              </a:rPr>
              <a:t> </a:t>
            </a:r>
            <a:r>
              <a:rPr lang="hr-HR" sz="2800" b="1" dirty="0" smtClean="0">
                <a:latin typeface="+mj-lt"/>
              </a:rPr>
              <a:t>- veća </a:t>
            </a:r>
            <a:r>
              <a:rPr lang="hr-HR" sz="2800" b="1" dirty="0">
                <a:latin typeface="+mj-lt"/>
              </a:rPr>
              <a:t>širina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800" b="1" dirty="0">
                <a:latin typeface="+mj-lt"/>
              </a:rPr>
              <a:t>	 - manja duljina broda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800" b="1" dirty="0">
                <a:latin typeface="+mj-lt"/>
              </a:rPr>
              <a:t> 	 </a:t>
            </a:r>
            <a:r>
              <a:rPr lang="hr-HR" sz="2800" b="1" dirty="0" smtClean="0">
                <a:latin typeface="+mj-lt"/>
              </a:rPr>
              <a:t>- povećan </a:t>
            </a:r>
            <a:r>
              <a:rPr lang="hr-HR" sz="2800" b="1" dirty="0">
                <a:latin typeface="+mj-lt"/>
              </a:rPr>
              <a:t>gaz broda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800" b="1" dirty="0">
                <a:latin typeface="+mj-lt"/>
              </a:rPr>
              <a:t>	 - veće nadvođe koje omogućava veći nagib broda, pa time i veći stabilitet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602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4617B"/>
                </a:solidFill>
              </a:rPr>
              <a:t>PROVJERITE SVOJE ZNANJE, ODGOVORITE NA PITANJA: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dirty="0" smtClean="0"/>
              <a:t>1. </a:t>
            </a:r>
            <a:r>
              <a:rPr lang="hr-HR" sz="2400" dirty="0" smtClean="0">
                <a:latin typeface="+mj-lt"/>
              </a:rPr>
              <a:t>Što je stabilitet broda?</a:t>
            </a:r>
          </a:p>
          <a:p>
            <a:pPr>
              <a:lnSpc>
                <a:spcPct val="150000"/>
              </a:lnSpc>
            </a:pPr>
            <a:r>
              <a:rPr lang="hr-HR" sz="2400" dirty="0" smtClean="0">
                <a:latin typeface="+mj-lt"/>
              </a:rPr>
              <a:t>2. Nabroji četiri osnovne točke početnog stabiliteta.</a:t>
            </a:r>
          </a:p>
          <a:p>
            <a:pPr>
              <a:lnSpc>
                <a:spcPct val="150000"/>
              </a:lnSpc>
            </a:pPr>
            <a:r>
              <a:rPr lang="hr-HR" sz="2400" dirty="0" smtClean="0">
                <a:latin typeface="+mj-lt"/>
              </a:rPr>
              <a:t>3. Što je G?</a:t>
            </a:r>
          </a:p>
          <a:p>
            <a:pPr>
              <a:lnSpc>
                <a:spcPct val="150000"/>
              </a:lnSpc>
            </a:pPr>
            <a:r>
              <a:rPr lang="hr-HR" sz="2400" dirty="0" smtClean="0">
                <a:latin typeface="+mj-lt"/>
              </a:rPr>
              <a:t>4. Što je B?</a:t>
            </a:r>
          </a:p>
          <a:p>
            <a:pPr>
              <a:lnSpc>
                <a:spcPct val="150000"/>
              </a:lnSpc>
            </a:pPr>
            <a:r>
              <a:rPr lang="hr-HR" sz="2400" dirty="0" smtClean="0">
                <a:latin typeface="+mj-lt"/>
              </a:rPr>
              <a:t>5. Na koji način se može formom broda utjecati na stabilitet broda?</a:t>
            </a:r>
            <a:endParaRPr lang="hr-H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357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ISHODI UČENJA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dirty="0" smtClean="0">
                <a:latin typeface="+mj-lt"/>
              </a:rPr>
              <a:t>Objasniti pojam stabilnost broda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latin typeface="+mj-lt"/>
              </a:rPr>
              <a:t>Nabrojati o</a:t>
            </a:r>
            <a:r>
              <a:rPr lang="it-IT" dirty="0" smtClean="0">
                <a:latin typeface="+mj-lt"/>
              </a:rPr>
              <a:t>snovne </a:t>
            </a:r>
            <a:r>
              <a:rPr lang="it-IT" dirty="0">
                <a:latin typeface="+mj-lt"/>
              </a:rPr>
              <a:t>točke početne stabilnosti </a:t>
            </a:r>
            <a:endParaRPr lang="hr-HR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hr-HR" dirty="0">
                <a:latin typeface="+mj-lt"/>
              </a:rPr>
              <a:t>O</a:t>
            </a:r>
            <a:r>
              <a:rPr lang="hr-HR" dirty="0" smtClean="0">
                <a:latin typeface="+mj-lt"/>
              </a:rPr>
              <a:t>bjasniti pojmove: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>
                <a:latin typeface="+mj-lt"/>
              </a:rPr>
              <a:t>	</a:t>
            </a:r>
            <a:r>
              <a:rPr lang="hr-HR" dirty="0" smtClean="0">
                <a:latin typeface="+mj-lt"/>
              </a:rPr>
              <a:t>- težište težina broda 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>
                <a:latin typeface="+mj-lt"/>
              </a:rPr>
              <a:t>	</a:t>
            </a:r>
            <a:r>
              <a:rPr lang="hr-HR" dirty="0" smtClean="0">
                <a:latin typeface="+mj-lt"/>
              </a:rPr>
              <a:t>- težište sile uzgona B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>
                <a:latin typeface="+mj-lt"/>
              </a:rPr>
              <a:t>	</a:t>
            </a:r>
            <a:r>
              <a:rPr lang="hr-HR" dirty="0" smtClean="0">
                <a:latin typeface="+mj-lt"/>
              </a:rPr>
              <a:t>- početni metacentar Mo</a:t>
            </a:r>
          </a:p>
        </p:txBody>
      </p:sp>
    </p:spTree>
    <p:extLst>
      <p:ext uri="{BB962C8B-B14F-4D97-AF65-F5344CB8AC3E}">
        <p14:creationId xmlns:p14="http://schemas.microsoft.com/office/powerpoint/2010/main" val="2789726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STABILNOST BRODA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hr-HR" sz="2800" b="1" dirty="0"/>
              <a:t>je svojstvo broda da održi položaj stabilne ravnoteže tj. svojstvo broda da se vrati u početni položaj nakon što prestanu djelovati sile koje su ga iz tog položaja pomaknule.</a:t>
            </a:r>
          </a:p>
        </p:txBody>
      </p:sp>
    </p:spTree>
    <p:extLst>
      <p:ext uri="{BB962C8B-B14F-4D97-AF65-F5344CB8AC3E}">
        <p14:creationId xmlns:p14="http://schemas.microsoft.com/office/powerpoint/2010/main" val="142858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b="1" dirty="0">
                <a:solidFill>
                  <a:schemeClr val="accent1"/>
                </a:solidFill>
              </a:rPr>
              <a:t>Osnovne točke početne stabilnosti su:</a:t>
            </a:r>
            <a:br>
              <a:rPr lang="it-IT" sz="4000" b="1" dirty="0">
                <a:solidFill>
                  <a:schemeClr val="accent1"/>
                </a:solidFill>
              </a:rPr>
            </a:br>
            <a:endParaRPr lang="en-US" sz="4000" b="1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7177" y="1275589"/>
            <a:ext cx="4201244" cy="24809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75520" y="3861048"/>
            <a:ext cx="889248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sz="2600" b="1" dirty="0">
                <a:solidFill>
                  <a:prstClr val="black"/>
                </a:solidFill>
                <a:latin typeface="Constantia"/>
              </a:rPr>
              <a:t>- </a:t>
            </a:r>
            <a:r>
              <a:rPr lang="en-US" sz="2600" b="1" dirty="0" err="1">
                <a:solidFill>
                  <a:prstClr val="black"/>
                </a:solidFill>
                <a:latin typeface="Calibri"/>
              </a:rPr>
              <a:t>težište</a:t>
            </a:r>
            <a:r>
              <a:rPr lang="en-US" sz="26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latin typeface="Calibri"/>
              </a:rPr>
              <a:t>uzgona</a:t>
            </a:r>
            <a:r>
              <a:rPr lang="en-US" sz="2600" b="1" dirty="0">
                <a:solidFill>
                  <a:prstClr val="black"/>
                </a:solidFill>
                <a:latin typeface="Calibri"/>
              </a:rPr>
              <a:t> B </a:t>
            </a:r>
            <a:r>
              <a:rPr lang="en-US" sz="2600" b="1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hr-HR" sz="2600" b="1" dirty="0" smtClean="0">
                <a:solidFill>
                  <a:prstClr val="black"/>
                </a:solidFill>
                <a:latin typeface="Calibri"/>
              </a:rPr>
              <a:t>eng. </a:t>
            </a:r>
            <a:r>
              <a:rPr lang="en-US" sz="2600" b="1" dirty="0" err="1" smtClean="0">
                <a:solidFill>
                  <a:prstClr val="black"/>
                </a:solidFill>
                <a:latin typeface="Calibri"/>
              </a:rPr>
              <a:t>centre</a:t>
            </a:r>
            <a:r>
              <a:rPr lang="en-US" sz="26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600" b="1" dirty="0">
                <a:solidFill>
                  <a:prstClr val="black"/>
                </a:solidFill>
                <a:latin typeface="Calibri"/>
              </a:rPr>
              <a:t>of buoyancy)</a:t>
            </a:r>
          </a:p>
          <a:p>
            <a:pPr defTabSz="914400">
              <a:lnSpc>
                <a:spcPct val="150000"/>
              </a:lnSpc>
            </a:pPr>
            <a:r>
              <a:rPr lang="en-US" sz="2600" b="1" dirty="0">
                <a:solidFill>
                  <a:prstClr val="black"/>
                </a:solidFill>
                <a:latin typeface="Calibri"/>
              </a:rPr>
              <a:t>- </a:t>
            </a:r>
            <a:r>
              <a:rPr lang="en-US" sz="2600" b="1" dirty="0" err="1">
                <a:solidFill>
                  <a:prstClr val="black"/>
                </a:solidFill>
                <a:latin typeface="Calibri"/>
              </a:rPr>
              <a:t>težište</a:t>
            </a:r>
            <a:r>
              <a:rPr lang="en-US" sz="26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latin typeface="Calibri"/>
              </a:rPr>
              <a:t>težina</a:t>
            </a:r>
            <a:r>
              <a:rPr lang="en-US" sz="2600" b="1" dirty="0">
                <a:solidFill>
                  <a:prstClr val="black"/>
                </a:solidFill>
                <a:latin typeface="Calibri"/>
              </a:rPr>
              <a:t> G </a:t>
            </a:r>
            <a:r>
              <a:rPr lang="en-US" sz="2600" b="1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hr-HR" sz="2600" b="1" dirty="0" smtClean="0">
                <a:solidFill>
                  <a:prstClr val="black"/>
                </a:solidFill>
                <a:latin typeface="Calibri"/>
              </a:rPr>
              <a:t>eng. </a:t>
            </a:r>
            <a:r>
              <a:rPr lang="en-US" sz="2600" b="1" dirty="0" err="1" smtClean="0">
                <a:solidFill>
                  <a:prstClr val="black"/>
                </a:solidFill>
                <a:latin typeface="Calibri"/>
              </a:rPr>
              <a:t>centre</a:t>
            </a:r>
            <a:r>
              <a:rPr lang="en-US" sz="26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600" b="1" dirty="0">
                <a:solidFill>
                  <a:prstClr val="black"/>
                </a:solidFill>
                <a:latin typeface="Calibri"/>
              </a:rPr>
              <a:t>of gravity)</a:t>
            </a:r>
          </a:p>
          <a:p>
            <a:pPr defTabSz="914400">
              <a:lnSpc>
                <a:spcPct val="150000"/>
              </a:lnSpc>
            </a:pPr>
            <a:r>
              <a:rPr lang="en-US" sz="2600" b="1" dirty="0">
                <a:solidFill>
                  <a:prstClr val="black"/>
                </a:solidFill>
                <a:latin typeface="Calibri"/>
              </a:rPr>
              <a:t>- </a:t>
            </a:r>
            <a:r>
              <a:rPr lang="en-US" sz="2600" b="1" dirty="0" err="1">
                <a:solidFill>
                  <a:prstClr val="black"/>
                </a:solidFill>
                <a:latin typeface="Calibri"/>
              </a:rPr>
              <a:t>točka</a:t>
            </a:r>
            <a:r>
              <a:rPr lang="en-US" sz="26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latin typeface="Calibri"/>
              </a:rPr>
              <a:t>metacentra</a:t>
            </a:r>
            <a:r>
              <a:rPr lang="en-US" sz="2600" b="1" dirty="0">
                <a:solidFill>
                  <a:prstClr val="black"/>
                </a:solidFill>
                <a:latin typeface="Calibri"/>
              </a:rPr>
              <a:t> M</a:t>
            </a:r>
            <a:r>
              <a:rPr lang="hr-HR" sz="2600" b="1" dirty="0">
                <a:solidFill>
                  <a:prstClr val="black"/>
                </a:solidFill>
                <a:latin typeface="Calibri"/>
              </a:rPr>
              <a:t>o</a:t>
            </a:r>
            <a:r>
              <a:rPr lang="en-US" sz="26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600" b="1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hr-HR" sz="2600" b="1" dirty="0" smtClean="0">
                <a:solidFill>
                  <a:prstClr val="black"/>
                </a:solidFill>
                <a:latin typeface="Calibri"/>
              </a:rPr>
              <a:t>eng. </a:t>
            </a:r>
            <a:r>
              <a:rPr lang="en-US" sz="2600" b="1" dirty="0" err="1" smtClean="0">
                <a:solidFill>
                  <a:prstClr val="black"/>
                </a:solidFill>
                <a:latin typeface="Calibri"/>
              </a:rPr>
              <a:t>metacentre</a:t>
            </a:r>
            <a:r>
              <a:rPr lang="en-US" sz="2600" b="1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defTabSz="914400">
              <a:lnSpc>
                <a:spcPct val="150000"/>
              </a:lnSpc>
            </a:pPr>
            <a:r>
              <a:rPr lang="en-US" sz="2600" b="1" dirty="0">
                <a:solidFill>
                  <a:prstClr val="black"/>
                </a:solidFill>
                <a:latin typeface="Calibri"/>
              </a:rPr>
              <a:t>- </a:t>
            </a:r>
            <a:r>
              <a:rPr lang="en-US" sz="2600" b="1" dirty="0" err="1">
                <a:solidFill>
                  <a:prstClr val="black"/>
                </a:solidFill>
                <a:latin typeface="Calibri"/>
              </a:rPr>
              <a:t>kobilica</a:t>
            </a:r>
            <a:r>
              <a:rPr lang="en-US" sz="26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latin typeface="Calibri"/>
              </a:rPr>
              <a:t>ili</a:t>
            </a:r>
            <a:r>
              <a:rPr lang="en-US" sz="26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latin typeface="Calibri"/>
              </a:rPr>
              <a:t>osnovka</a:t>
            </a:r>
            <a:r>
              <a:rPr lang="en-US" sz="2600" b="1" dirty="0">
                <a:solidFill>
                  <a:prstClr val="black"/>
                </a:solidFill>
                <a:latin typeface="Calibri"/>
              </a:rPr>
              <a:t> K </a:t>
            </a:r>
            <a:r>
              <a:rPr lang="en-US" sz="2600" b="1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hr-HR" sz="2600" b="1" dirty="0" smtClean="0">
                <a:solidFill>
                  <a:prstClr val="black"/>
                </a:solidFill>
                <a:latin typeface="Calibri"/>
              </a:rPr>
              <a:t>eng. </a:t>
            </a:r>
            <a:r>
              <a:rPr lang="en-US" sz="2600" b="1" dirty="0" smtClean="0">
                <a:solidFill>
                  <a:prstClr val="black"/>
                </a:solidFill>
                <a:latin typeface="Calibri"/>
              </a:rPr>
              <a:t>base </a:t>
            </a:r>
            <a:r>
              <a:rPr lang="en-US" sz="2600" b="1" dirty="0">
                <a:solidFill>
                  <a:prstClr val="black"/>
                </a:solidFill>
                <a:latin typeface="Calibri"/>
              </a:rPr>
              <a:t>line)</a:t>
            </a:r>
          </a:p>
        </p:txBody>
      </p:sp>
    </p:spTree>
    <p:extLst>
      <p:ext uri="{BB962C8B-B14F-4D97-AF65-F5344CB8AC3E}">
        <p14:creationId xmlns:p14="http://schemas.microsoft.com/office/powerpoint/2010/main" val="273048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600" y="404664"/>
            <a:ext cx="6984776" cy="853604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POPREČNI </a:t>
            </a:r>
            <a:r>
              <a:rPr lang="hr-HR" sz="3600" b="1" dirty="0">
                <a:solidFill>
                  <a:schemeClr val="accent1"/>
                </a:solidFill>
              </a:rPr>
              <a:t>STABILITET- UTJECAJ TEŽINA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620" y="1484785"/>
            <a:ext cx="11467380" cy="5184575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hr-HR" sz="2800" b="1" dirty="0">
                <a:solidFill>
                  <a:srgbClr val="FF0000"/>
                </a:solidFill>
                <a:latin typeface="+mj-lt"/>
              </a:rPr>
              <a:t>Brod je stabilniji</a:t>
            </a:r>
            <a:r>
              <a:rPr lang="hr-HR" sz="2800" dirty="0">
                <a:solidFill>
                  <a:srgbClr val="FF0000"/>
                </a:solidFill>
                <a:latin typeface="+mj-lt"/>
              </a:rPr>
              <a:t>, </a:t>
            </a:r>
            <a:r>
              <a:rPr lang="hr-HR" sz="2800" dirty="0">
                <a:latin typeface="+mj-lt"/>
              </a:rPr>
              <a:t>što je težište sistema </a:t>
            </a:r>
            <a:r>
              <a:rPr lang="hr-HR" sz="2800" b="1" dirty="0">
                <a:solidFill>
                  <a:srgbClr val="FF0000"/>
                </a:solidFill>
                <a:latin typeface="+mj-lt"/>
              </a:rPr>
              <a:t>G niže</a:t>
            </a:r>
            <a:r>
              <a:rPr lang="hr-HR" sz="2800" dirty="0">
                <a:solidFill>
                  <a:srgbClr val="FF0000"/>
                </a:solidFill>
                <a:latin typeface="+mj-lt"/>
              </a:rPr>
              <a:t>, </a:t>
            </a:r>
            <a:r>
              <a:rPr lang="hr-HR" sz="2800" dirty="0">
                <a:latin typeface="+mj-lt"/>
              </a:rPr>
              <a:t>a početni metacentar </a:t>
            </a:r>
            <a:r>
              <a:rPr lang="hr-HR" sz="2800" b="1" dirty="0">
                <a:solidFill>
                  <a:srgbClr val="FF0000"/>
                </a:solidFill>
                <a:latin typeface="+mj-lt"/>
              </a:rPr>
              <a:t>M</a:t>
            </a:r>
            <a:r>
              <a:rPr lang="hr-HR" sz="2800" b="1" baseline="-25000" dirty="0">
                <a:solidFill>
                  <a:srgbClr val="FF0000"/>
                </a:solidFill>
                <a:latin typeface="+mj-lt"/>
              </a:rPr>
              <a:t>0</a:t>
            </a:r>
            <a:r>
              <a:rPr lang="hr-HR" sz="2800" b="1" dirty="0">
                <a:solidFill>
                  <a:srgbClr val="FF0000"/>
                </a:solidFill>
                <a:latin typeface="+mj-lt"/>
              </a:rPr>
              <a:t> viši</a:t>
            </a:r>
            <a:r>
              <a:rPr lang="hr-HR" sz="2800" dirty="0">
                <a:solidFill>
                  <a:srgbClr val="FF0000"/>
                </a:solidFill>
                <a:latin typeface="+mj-lt"/>
              </a:rPr>
              <a:t>, </a:t>
            </a:r>
            <a:r>
              <a:rPr lang="hr-HR" sz="2800" dirty="0">
                <a:latin typeface="+mj-lt"/>
              </a:rPr>
              <a:t>odnosno početna </a:t>
            </a:r>
            <a:r>
              <a:rPr lang="hr-HR" sz="2800" b="1" dirty="0">
                <a:solidFill>
                  <a:srgbClr val="FF0000"/>
                </a:solidFill>
                <a:latin typeface="+mj-lt"/>
              </a:rPr>
              <a:t>metacentarska </a:t>
            </a:r>
            <a:r>
              <a:rPr lang="hr-HR" sz="2800" b="1" dirty="0" smtClean="0">
                <a:solidFill>
                  <a:srgbClr val="FF0000"/>
                </a:solidFill>
                <a:latin typeface="+mj-lt"/>
              </a:rPr>
              <a:t>visina, 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I</a:t>
            </a:r>
            <a:r>
              <a:rPr lang="hr-HR" sz="2800" b="1" dirty="0" smtClean="0">
                <a:solidFill>
                  <a:srgbClr val="FF0000"/>
                </a:solidFill>
                <a:latin typeface="+mj-lt"/>
              </a:rPr>
              <a:t>M</a:t>
            </a:r>
            <a:r>
              <a:rPr lang="hr-HR" sz="2800" b="1" baseline="-25000" dirty="0" smtClean="0">
                <a:solidFill>
                  <a:srgbClr val="FF0000"/>
                </a:solidFill>
                <a:latin typeface="+mj-lt"/>
              </a:rPr>
              <a:t>0</a:t>
            </a:r>
            <a:r>
              <a:rPr lang="hr-HR" sz="2800" b="1" dirty="0" smtClean="0">
                <a:solidFill>
                  <a:srgbClr val="FF0000"/>
                </a:solidFill>
                <a:latin typeface="+mj-lt"/>
              </a:rPr>
              <a:t>G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I</a:t>
            </a:r>
            <a:r>
              <a:rPr lang="hr-HR" sz="2800" b="1" dirty="0" smtClean="0">
                <a:solidFill>
                  <a:srgbClr val="FF0000"/>
                </a:solidFill>
                <a:latin typeface="+mj-lt"/>
              </a:rPr>
              <a:t>,  veća</a:t>
            </a:r>
            <a:r>
              <a:rPr lang="hr-HR" sz="2800" b="1" dirty="0">
                <a:solidFill>
                  <a:srgbClr val="FF0000"/>
                </a:solidFill>
                <a:latin typeface="+mj-lt"/>
              </a:rPr>
              <a:t>.</a:t>
            </a:r>
          </a:p>
          <a:p>
            <a:pPr marL="0" indent="0">
              <a:buNone/>
            </a:pPr>
            <a:endParaRPr lang="hr-HR" sz="2800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2800" dirty="0">
                <a:latin typeface="Calibri" panose="020F0502020204030204" pitchFamily="34" charset="0"/>
                <a:cs typeface="Calibri" panose="020F0502020204030204" pitchFamily="34" charset="0"/>
              </a:rPr>
              <a:t>Težište G bit će niže ako su glavne težine i tereti smješteni niže u brodu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2800" dirty="0">
                <a:latin typeface="Calibri" panose="020F0502020204030204" pitchFamily="34" charset="0"/>
                <a:cs typeface="Calibri" panose="020F0502020204030204" pitchFamily="34" charset="0"/>
              </a:rPr>
              <a:t>Točka M</a:t>
            </a:r>
            <a:r>
              <a:rPr lang="hr-HR" sz="2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hr-HR" sz="2800" dirty="0">
                <a:latin typeface="Calibri" panose="020F0502020204030204" pitchFamily="34" charset="0"/>
                <a:cs typeface="Calibri" panose="020F0502020204030204" pitchFamily="34" charset="0"/>
              </a:rPr>
              <a:t> leži to više, što je veća širina, nadvođe i gaz broda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567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113" y="404664"/>
            <a:ext cx="8229600" cy="1143000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1"/>
                </a:solidFill>
              </a:rPr>
              <a:t>POČETN</a:t>
            </a:r>
            <a:r>
              <a:rPr lang="en-US" sz="4000" b="1" dirty="0">
                <a:solidFill>
                  <a:schemeClr val="accent1"/>
                </a:solidFill>
              </a:rPr>
              <a:t>I</a:t>
            </a:r>
            <a:r>
              <a:rPr lang="hr-HR" sz="4000" b="1" dirty="0">
                <a:solidFill>
                  <a:schemeClr val="accent1"/>
                </a:solidFill>
              </a:rPr>
              <a:t> </a:t>
            </a:r>
            <a:r>
              <a:rPr lang="en-US" sz="4000" b="1" dirty="0">
                <a:solidFill>
                  <a:schemeClr val="accent1"/>
                </a:solidFill>
              </a:rPr>
              <a:t>POPREČNI </a:t>
            </a:r>
            <a:r>
              <a:rPr lang="hr-HR" sz="4000" b="1" dirty="0">
                <a:solidFill>
                  <a:schemeClr val="accent1"/>
                </a:solidFill>
              </a:rPr>
              <a:t>STABIL</a:t>
            </a:r>
            <a:r>
              <a:rPr lang="en-US" sz="4000" b="1" dirty="0">
                <a:solidFill>
                  <a:schemeClr val="accent1"/>
                </a:solidFill>
              </a:rPr>
              <a:t>ITET</a:t>
            </a:r>
            <a:r>
              <a:rPr lang="hr-HR" sz="4000" b="1" dirty="0">
                <a:solidFill>
                  <a:schemeClr val="accent1"/>
                </a:solidFill>
              </a:rPr>
              <a:t> BRODA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406" y="1935480"/>
            <a:ext cx="9499107" cy="438912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r-HR" b="1" dirty="0" smtClean="0">
                <a:latin typeface="+mj-lt"/>
              </a:rPr>
              <a:t>Početna stabilnost </a:t>
            </a:r>
            <a:r>
              <a:rPr lang="hr-HR" b="1" dirty="0">
                <a:latin typeface="+mj-lt"/>
              </a:rPr>
              <a:t>broda je ona stabilnost koju brod ima kad plovi u ravnotežnom položaju ili kad je vrlo malo nagnut tj do </a:t>
            </a:r>
            <a:r>
              <a:rPr lang="hr-HR" b="1" dirty="0" smtClean="0">
                <a:latin typeface="+mj-lt"/>
              </a:rPr>
              <a:t>12 </a:t>
            </a:r>
            <a:r>
              <a:rPr lang="hr-HR" b="1" dirty="0">
                <a:latin typeface="+mj-lt"/>
              </a:rPr>
              <a:t>°. </a:t>
            </a:r>
          </a:p>
        </p:txBody>
      </p:sp>
    </p:spTree>
    <p:extLst>
      <p:ext uri="{BB962C8B-B14F-4D97-AF65-F5344CB8AC3E}">
        <p14:creationId xmlns:p14="http://schemas.microsoft.com/office/powerpoint/2010/main" val="32618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050474" y="1935480"/>
            <a:ext cx="6637815" cy="4043158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  <a:defRPr/>
            </a:pPr>
            <a:r>
              <a:rPr lang="hr-HR" sz="36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UPAMTI POJMOVE:</a:t>
            </a:r>
            <a:endParaRPr lang="en-US" sz="3600" kern="0" dirty="0">
              <a:solidFill>
                <a:sysClr val="windowText" lastClr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"/>
              <a:defRPr/>
            </a:pPr>
            <a:r>
              <a:rPr lang="en-US" sz="36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TEŽIŠTE TEŽINE BRODA, G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"/>
              <a:defRPr/>
            </a:pPr>
            <a:r>
              <a:rPr lang="en-US" sz="36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TEŽIŠTE SILE UZGONA, B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"/>
              <a:defRPr/>
            </a:pPr>
            <a:r>
              <a:rPr lang="en-US" sz="36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METACENTAR, Mo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"/>
              <a:defRPr/>
            </a:pPr>
            <a:r>
              <a:rPr lang="en-US" sz="36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OSNOVKA ( KOBILICA ), K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ClrTx/>
              <a:buSzTx/>
              <a:buNone/>
              <a:defRPr/>
            </a:pPr>
            <a:endParaRPr lang="en-US" sz="3600" kern="0" dirty="0">
              <a:solidFill>
                <a:sysClr val="windowText" lastClr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22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813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4000" b="1" dirty="0">
                <a:solidFill>
                  <a:srgbClr val="0070C0"/>
                </a:solidFill>
              </a:rPr>
              <a:t>TEŽIŠTE UZGONA B</a:t>
            </a:r>
            <a:br>
              <a:rPr lang="hr-HR" sz="4000" b="1" dirty="0">
                <a:solidFill>
                  <a:srgbClr val="0070C0"/>
                </a:solidFill>
              </a:rPr>
            </a:br>
            <a:r>
              <a:rPr lang="hr-HR" sz="4000" b="1" dirty="0">
                <a:solidFill>
                  <a:srgbClr val="FF0000"/>
                </a:solidFill>
              </a:rPr>
              <a:t> </a:t>
            </a:r>
            <a:r>
              <a:rPr lang="hr-HR" sz="4000" b="1" dirty="0">
                <a:solidFill>
                  <a:srgbClr val="0070C0"/>
                </a:solidFill>
              </a:rPr>
              <a:t>(</a:t>
            </a:r>
            <a:r>
              <a:rPr lang="en-US" sz="4000" b="1" dirty="0" err="1">
                <a:solidFill>
                  <a:srgbClr val="0070C0"/>
                </a:solidFill>
              </a:rPr>
              <a:t>eng.</a:t>
            </a:r>
            <a:r>
              <a:rPr lang="hr-HR" sz="4000" b="1" dirty="0">
                <a:solidFill>
                  <a:srgbClr val="0070C0"/>
                </a:solidFill>
              </a:rPr>
              <a:t>CENTRE OF BUOYANCY)</a:t>
            </a:r>
            <a:r>
              <a:rPr lang="hr-HR" dirty="0">
                <a:solidFill>
                  <a:srgbClr val="0070C0"/>
                </a:solidFill>
              </a:rPr>
              <a:t/>
            </a:r>
            <a:br>
              <a:rPr lang="hr-HR" dirty="0">
                <a:solidFill>
                  <a:srgbClr val="0070C0"/>
                </a:solidFill>
              </a:rPr>
            </a:b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latin typeface="+mj-lt"/>
              </a:rPr>
              <a:t>Hvatište</a:t>
            </a:r>
            <a:r>
              <a:rPr lang="en-US" sz="2800" b="1" dirty="0">
                <a:latin typeface="+mj-lt"/>
              </a:rPr>
              <a:t> </a:t>
            </a:r>
            <a:r>
              <a:rPr lang="hr-HR" sz="2800" b="1" dirty="0">
                <a:latin typeface="+mj-lt"/>
              </a:rPr>
              <a:t>sil</a:t>
            </a:r>
            <a:r>
              <a:rPr lang="en-US" sz="2800" b="1" dirty="0">
                <a:latin typeface="+mj-lt"/>
              </a:rPr>
              <a:t>e</a:t>
            </a:r>
            <a:r>
              <a:rPr lang="hr-HR" sz="2800" b="1" dirty="0">
                <a:latin typeface="+mj-lt"/>
              </a:rPr>
              <a:t> </a:t>
            </a:r>
            <a:r>
              <a:rPr lang="hr-HR" sz="2800" b="1" dirty="0" smtClean="0">
                <a:latin typeface="+mj-lt"/>
              </a:rPr>
              <a:t>uzgona koja djeluje na podvodni dio trupa.</a:t>
            </a:r>
            <a:endParaRPr lang="hr-HR" sz="2800" b="1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hr-HR" sz="2800" b="1" dirty="0">
                <a:latin typeface="+mj-lt"/>
              </a:rPr>
              <a:t>Ovisi o podvodnom obliku brodskog trupa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0776" y="1"/>
            <a:ext cx="2877225" cy="16968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545" y="5890855"/>
            <a:ext cx="8562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US" sz="2400" dirty="0" err="1">
                <a:solidFill>
                  <a:prstClr val="black"/>
                </a:solidFill>
                <a:latin typeface="Calibri"/>
              </a:rPr>
              <a:t>Podaci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se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dobiju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iz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DIJAGRAMNOG LISTA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ili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HIDROSTATSKIH TABLICA</a:t>
            </a:r>
          </a:p>
        </p:txBody>
      </p:sp>
      <p:sp>
        <p:nvSpPr>
          <p:cNvPr id="7" name="Cross 6"/>
          <p:cNvSpPr/>
          <p:nvPr/>
        </p:nvSpPr>
        <p:spPr>
          <a:xfrm rot="18892548">
            <a:off x="8910833" y="999835"/>
            <a:ext cx="338336" cy="356860"/>
          </a:xfrm>
          <a:prstGeom prst="plus">
            <a:avLst>
              <a:gd name="adj" fmla="val 4138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44272" y="926669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dirty="0">
                <a:solidFill>
                  <a:srgbClr val="FF0000"/>
                </a:solidFill>
                <a:latin typeface="Constantia"/>
              </a:rPr>
              <a:t>B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740" y="3680519"/>
            <a:ext cx="10468519" cy="197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95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929" y="1784177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1"/>
                </a:solidFill>
              </a:rPr>
              <a:t>TEŽIŠTE </a:t>
            </a:r>
            <a:r>
              <a:rPr lang="hr-HR" b="1" dirty="0" smtClean="0">
                <a:solidFill>
                  <a:schemeClr val="accent1"/>
                </a:solidFill>
              </a:rPr>
              <a:t>TEŽINA</a:t>
            </a:r>
            <a:r>
              <a:rPr lang="en-US" b="1" dirty="0" smtClean="0">
                <a:solidFill>
                  <a:schemeClr val="accent1"/>
                </a:solidFill>
              </a:rPr>
              <a:t> BRODA G</a:t>
            </a:r>
            <a:r>
              <a:rPr lang="hr-HR" b="1" dirty="0" smtClean="0">
                <a:solidFill>
                  <a:schemeClr val="accent1"/>
                </a:solidFill>
              </a:rPr>
              <a:t> 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81" y="2492896"/>
            <a:ext cx="9769499" cy="383170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vi-VN" sz="2800" b="1" dirty="0">
                <a:latin typeface="Calibri" panose="020F0502020204030204" pitchFamily="34" charset="0"/>
                <a:cs typeface="Calibri" panose="020F0502020204030204" pitchFamily="34" charset="0"/>
              </a:rPr>
              <a:t>je zamišljena točka u kojoj su koncentrirane sve težine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broda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To je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hvatište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sile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teže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broda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6236" y="0"/>
            <a:ext cx="3091764" cy="18263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186"/>
          <a:stretch/>
        </p:blipFill>
        <p:spPr>
          <a:xfrm>
            <a:off x="1890628" y="4492354"/>
            <a:ext cx="8777372" cy="1628800"/>
          </a:xfrm>
          <a:prstGeom prst="rect">
            <a:avLst/>
          </a:prstGeom>
        </p:spPr>
      </p:pic>
      <p:sp>
        <p:nvSpPr>
          <p:cNvPr id="6" name="Cross 5"/>
          <p:cNvSpPr/>
          <p:nvPr/>
        </p:nvSpPr>
        <p:spPr>
          <a:xfrm rot="18892548">
            <a:off x="8836930" y="613036"/>
            <a:ext cx="338336" cy="356860"/>
          </a:xfrm>
          <a:prstGeom prst="plus">
            <a:avLst>
              <a:gd name="adj" fmla="val 4138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22118" y="545692"/>
            <a:ext cx="574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dirty="0">
                <a:solidFill>
                  <a:srgbClr val="FF0000"/>
                </a:solidFill>
                <a:latin typeface="Constantia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04401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4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1295</TotalTime>
  <Words>352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Calibri</vt:lpstr>
      <vt:lpstr>Century Gothic</vt:lpstr>
      <vt:lpstr>Constantia</vt:lpstr>
      <vt:lpstr>Times New Roman</vt:lpstr>
      <vt:lpstr>Wingdings</vt:lpstr>
      <vt:lpstr>Wingdings 2</vt:lpstr>
      <vt:lpstr>Wingdings 3</vt:lpstr>
      <vt:lpstr>Slice</vt:lpstr>
      <vt:lpstr>4_Flow</vt:lpstr>
      <vt:lpstr>Flow</vt:lpstr>
      <vt:lpstr>1_Flow</vt:lpstr>
      <vt:lpstr>2_Flow</vt:lpstr>
      <vt:lpstr>3_Flow</vt:lpstr>
      <vt:lpstr>Osnove brodogradnje</vt:lpstr>
      <vt:lpstr>ISHODI UČENJA</vt:lpstr>
      <vt:lpstr>STABILNOST BRODA </vt:lpstr>
      <vt:lpstr>Osnovne točke početne stabilnosti su: </vt:lpstr>
      <vt:lpstr>POPREČNI STABILITET- UTJECAJ TEŽINA</vt:lpstr>
      <vt:lpstr>POČETNI POPREČNI STABILITET BRODA </vt:lpstr>
      <vt:lpstr>PowerPoint Presentation</vt:lpstr>
      <vt:lpstr>TEŽIŠTE UZGONA B  (eng.CENTRE OF BUOYANCY) </vt:lpstr>
      <vt:lpstr>TEŽIŠTE TEŽINA BRODA G </vt:lpstr>
      <vt:lpstr>STABILITET BRODA – UTJECAJ FORME</vt:lpstr>
      <vt:lpstr>PROVJERITE SVOJE ZNANJE, ODGOVORITE NA PITANJA: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brodogradnje</dc:title>
  <dc:creator>Irena Benutic</dc:creator>
  <cp:lastModifiedBy>Irena Benutic</cp:lastModifiedBy>
  <cp:revision>11</cp:revision>
  <dcterms:created xsi:type="dcterms:W3CDTF">2021-01-21T19:53:20Z</dcterms:created>
  <dcterms:modified xsi:type="dcterms:W3CDTF">2021-12-09T20:07:19Z</dcterms:modified>
</cp:coreProperties>
</file>