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theme/theme5.xml" ContentType="application/vnd.openxmlformats-officedocument.theme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  <p:sldMasterId id="2147483669" r:id="rId2"/>
    <p:sldMasterId id="2147483681" r:id="rId3"/>
    <p:sldMasterId id="2147483693" r:id="rId4"/>
    <p:sldMasterId id="2147483705" r:id="rId5"/>
    <p:sldMasterId id="2147483717" r:id="rId6"/>
  </p:sldMasterIdLst>
  <p:sldIdLst>
    <p:sldId id="256" r:id="rId7"/>
    <p:sldId id="266" r:id="rId8"/>
    <p:sldId id="267" r:id="rId9"/>
    <p:sldId id="258" r:id="rId10"/>
    <p:sldId id="259" r:id="rId11"/>
    <p:sldId id="260" r:id="rId12"/>
    <p:sldId id="261" r:id="rId13"/>
    <p:sldId id="262" r:id="rId14"/>
    <p:sldId id="263" r:id="rId15"/>
    <p:sldId id="265" r:id="rId16"/>
    <p:sldId id="268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42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34290" indent="0" algn="r">
              <a:buNone/>
              <a:defRPr>
                <a:solidFill>
                  <a:schemeClr val="tx1"/>
                </a:solidFill>
              </a:defRPr>
            </a:lvl1pPr>
            <a:lvl2pPr marL="342900" indent="0" algn="ctr">
              <a:buNone/>
            </a:lvl2pPr>
            <a:lvl3pPr marL="685800" indent="0" algn="ctr">
              <a:buNone/>
            </a:lvl3pPr>
            <a:lvl4pPr marL="1028700" indent="0" algn="ctr">
              <a:buNone/>
            </a:lvl4pPr>
            <a:lvl5pPr marL="1371600" indent="0" algn="ctr">
              <a:buNone/>
            </a:lvl5pPr>
            <a:lvl6pPr marL="1714500" indent="0" algn="ctr">
              <a:buNone/>
            </a:lvl6pPr>
            <a:lvl7pPr marL="2057400" indent="0" algn="ctr">
              <a:buNone/>
            </a:lvl7pPr>
            <a:lvl8pPr marL="2400300" indent="0" algn="ctr">
              <a:buNone/>
            </a:lvl8pPr>
            <a:lvl9pPr marL="27432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>
              <a:defRPr/>
            </a:pPr>
            <a:fld id="{91981A8A-5CD5-4EA4-927D-D5B7CF0D44FA}" type="datetimeFigureOut">
              <a:rPr lang="hr-HR" smtClean="0">
                <a:solidFill>
                  <a:srgbClr val="DBF5F9">
                    <a:shade val="90000"/>
                  </a:srgbClr>
                </a:solidFill>
              </a:rPr>
              <a:pPr defTabSz="914400">
                <a:defRPr/>
              </a:pPr>
              <a:t>9.12.2021.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>
              <a:defRPr/>
            </a:pPr>
            <a:fld id="{25D8EE67-224F-42FC-BD7B-FDCE547FB47D}" type="slidenum">
              <a:rPr lang="hr-HR" smtClean="0">
                <a:solidFill>
                  <a:srgbClr val="DBF5F9">
                    <a:shade val="90000"/>
                  </a:srgbClr>
                </a:solidFill>
              </a:rPr>
              <a:pPr defTabSz="914400"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63588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>
              <a:defRPr/>
            </a:pPr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>
                <a:defRPr/>
              </a:pPr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>
              <a:defRPr/>
            </a:pPr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0018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42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1650">
                <a:solidFill>
                  <a:schemeClr val="tx1"/>
                </a:solidFill>
              </a:defRPr>
            </a:lvl1pPr>
            <a:lvl2pPr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>
              <a:defRPr/>
            </a:pPr>
            <a:fld id="{91981A8A-5CD5-4EA4-927D-D5B7CF0D44FA}" type="datetimeFigureOut">
              <a:rPr lang="hr-HR" smtClean="0">
                <a:solidFill>
                  <a:srgbClr val="DBF5F9">
                    <a:shade val="90000"/>
                  </a:srgbClr>
                </a:solidFill>
              </a:rPr>
              <a:pPr defTabSz="914400">
                <a:defRPr/>
              </a:pPr>
              <a:t>9.12.2021.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>
              <a:defRPr/>
            </a:pPr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>
              <a:defRPr/>
            </a:pPr>
            <a:fld id="{25D8EE67-224F-42FC-BD7B-FDCE547FB47D}" type="slidenum">
              <a:rPr lang="hr-HR" smtClean="0">
                <a:solidFill>
                  <a:srgbClr val="DBF5F9">
                    <a:shade val="90000"/>
                  </a:srgbClr>
                </a:solidFill>
              </a:rPr>
              <a:pPr defTabSz="914400">
                <a:defRPr/>
              </a:pPr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46218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195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>
              <a:defRPr/>
            </a:pPr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>
                <a:defRPr/>
              </a:pPr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>
              <a:defRPr/>
            </a:pPr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93696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1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9" y="1859760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18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1500" b="1"/>
            </a:lvl2pPr>
            <a:lvl3pPr>
              <a:buNone/>
              <a:defRPr sz="1350" b="1"/>
            </a:lvl3pPr>
            <a:lvl4pPr>
              <a:buNone/>
              <a:defRPr sz="1200" b="1"/>
            </a:lvl4pPr>
            <a:lvl5pPr>
              <a:buNone/>
              <a:defRPr sz="12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9" y="2514600"/>
            <a:ext cx="5389033" cy="3845720"/>
          </a:xfrm>
        </p:spPr>
        <p:txBody>
          <a:bodyPr tIns="0"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>
              <a:defRPr/>
            </a:pPr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>
                <a:defRPr/>
              </a:pPr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>
              <a:defRPr/>
            </a:pPr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406338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375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>
              <a:defRPr/>
            </a:pPr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>
                <a:defRPr/>
              </a:pPr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>
              <a:defRPr/>
            </a:pPr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497204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>
              <a:defRPr/>
            </a:pPr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>
                <a:defRPr/>
              </a:pPr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>
              <a:defRPr/>
            </a:pPr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672204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195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050"/>
            </a:lvl1pPr>
            <a:lvl2pPr indent="0" algn="l">
              <a:buNone/>
              <a:defRPr sz="900"/>
            </a:lvl2pPr>
            <a:lvl3pPr indent="0" algn="l">
              <a:buNone/>
              <a:defRPr sz="750"/>
            </a:lvl3pPr>
            <a:lvl4pPr indent="0" algn="l">
              <a:buNone/>
              <a:defRPr sz="675"/>
            </a:lvl4pPr>
            <a:lvl5pPr indent="0" algn="l">
              <a:buNone/>
              <a:defRPr sz="675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100"/>
            </a:lvl1pPr>
            <a:lvl2pPr>
              <a:defRPr sz="1950"/>
            </a:lvl2pPr>
            <a:lvl3pPr>
              <a:defRPr sz="1800"/>
            </a:lvl3pPr>
            <a:lvl4pPr>
              <a:defRPr sz="1500"/>
            </a:lvl4pPr>
            <a:lvl5pPr>
              <a:defRPr sz="135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>
              <a:defRPr/>
            </a:pPr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>
                <a:defRPr/>
              </a:pPr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>
              <a:defRPr/>
            </a:pPr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66602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9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15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188"/>
              </a:spcBef>
              <a:buFontTx/>
              <a:buNone/>
              <a:defRPr sz="975"/>
            </a:lvl1pPr>
            <a:lvl2pPr>
              <a:defRPr sz="900"/>
            </a:lvl2pPr>
            <a:lvl3pPr>
              <a:defRPr sz="750"/>
            </a:lvl3pPr>
            <a:lvl4pPr>
              <a:defRPr sz="675"/>
            </a:lvl4pPr>
            <a:lvl5pPr>
              <a:defRPr sz="675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>
              <a:defRPr/>
            </a:pPr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>
                <a:defRPr/>
              </a:pPr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3"/>
            <a:ext cx="812800" cy="365125"/>
          </a:xfrm>
        </p:spPr>
        <p:txBody>
          <a:bodyPr/>
          <a:lstStyle/>
          <a:p>
            <a:pPr defTabSz="914400">
              <a:defRPr/>
            </a:pPr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24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8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275026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>
              <a:defRPr/>
            </a:pPr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>
                <a:defRPr/>
              </a:pPr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>
              <a:defRPr/>
            </a:pPr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59274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>
              <a:defRPr/>
            </a:pPr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>
                <a:defRPr/>
              </a:pPr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>
              <a:defRPr/>
            </a:pPr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07708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DBF5F9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DBF5F9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89087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49994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DBF5F9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DBF5F9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372870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43219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39595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49443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57571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82381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62497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0519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02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DBF5F9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DBF5F9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0896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96981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DBF5F9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DBF5F9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27955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04905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86442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04283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281756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49202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623941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092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39353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81A8A-5CD5-4EA4-927D-D5B7CF0D44FA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DBF5F9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9.12.2021.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DBF5F9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DBF5F9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8EE67-224F-42FC-BD7B-FDCE547FB47D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DBF5F9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DBF5F9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428225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81A8A-5CD5-4EA4-927D-D5B7CF0D44FA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9.12.2021.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8EE67-224F-42FC-BD7B-FDCE547FB47D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893625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81A8A-5CD5-4EA4-927D-D5B7CF0D44FA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DBF5F9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9.12.2021.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DBF5F9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DBF5F9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8EE67-224F-42FC-BD7B-FDCE547FB47D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DBF5F9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DBF5F9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985611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81A8A-5CD5-4EA4-927D-D5B7CF0D44FA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9.12.2021.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8EE67-224F-42FC-BD7B-FDCE547FB47D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6835953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81A8A-5CD5-4EA4-927D-D5B7CF0D44FA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9.12.2021.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8EE67-224F-42FC-BD7B-FDCE547FB47D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258857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81A8A-5CD5-4EA4-927D-D5B7CF0D44FA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9.12.2021.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8EE67-224F-42FC-BD7B-FDCE547FB47D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07840476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81A8A-5CD5-4EA4-927D-D5B7CF0D44FA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9.12.2021.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8EE67-224F-42FC-BD7B-FDCE547FB47D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30075639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81A8A-5CD5-4EA4-927D-D5B7CF0D44FA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9.12.2021.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8EE67-224F-42FC-BD7B-FDCE547FB47D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089224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81A8A-5CD5-4EA4-927D-D5B7CF0D44FA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9.12.2021.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8EE67-224F-42FC-BD7B-FDCE547FB47D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7820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81A8A-5CD5-4EA4-927D-D5B7CF0D44FA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9.12.2021.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8EE67-224F-42FC-BD7B-FDCE547FB47D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8028279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81A8A-5CD5-4EA4-927D-D5B7CF0D44FA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9.12.2021.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8EE67-224F-42FC-BD7B-FDCE547FB47D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2641616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711200" y="1371600"/>
            <a:ext cx="10468864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711200" y="3228536"/>
            <a:ext cx="10472928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DBF5F9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DBF5F9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716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207778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7136" y="1316736"/>
            <a:ext cx="103632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136" y="2704664"/>
            <a:ext cx="103632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DBF5F9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DBF5F9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91761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20085"/>
            <a:ext cx="53848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9524567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855248"/>
            <a:ext cx="5386917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193368" y="1859758"/>
            <a:ext cx="5389033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9600" y="2514600"/>
            <a:ext cx="5386917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514600"/>
            <a:ext cx="5389033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892042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04088"/>
            <a:ext cx="110744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74867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8151283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4352"/>
            <a:ext cx="36576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76400"/>
            <a:ext cx="36576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766733" y="1676400"/>
            <a:ext cx="6815667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8764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4221004" y="1108077"/>
            <a:ext cx="70104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10672179" y="5359769"/>
            <a:ext cx="207264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1176997"/>
            <a:ext cx="2950464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2800" y="2828785"/>
            <a:ext cx="29464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69600" y="6356351"/>
            <a:ext cx="812800" cy="365125"/>
          </a:xfrm>
        </p:spPr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4647724" y="1199517"/>
            <a:ext cx="615696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12700" y="5816600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5842000" y="6219826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35484376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942693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914402"/>
            <a:ext cx="27432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914402"/>
            <a:ext cx="80264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3156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9.xml"/><Relationship Id="rId3" Type="http://schemas.openxmlformats.org/officeDocument/2006/relationships/slideLayout" Target="../slideLayouts/slideLayout64.xml"/><Relationship Id="rId7" Type="http://schemas.openxmlformats.org/officeDocument/2006/relationships/slideLayout" Target="../slideLayouts/slideLayout68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63.xml"/><Relationship Id="rId1" Type="http://schemas.openxmlformats.org/officeDocument/2006/relationships/slideLayout" Target="../slideLayouts/slideLayout62.xml"/><Relationship Id="rId6" Type="http://schemas.openxmlformats.org/officeDocument/2006/relationships/slideLayout" Target="../slideLayouts/slideLayout67.xml"/><Relationship Id="rId11" Type="http://schemas.openxmlformats.org/officeDocument/2006/relationships/slideLayout" Target="../slideLayouts/slideLayout72.xml"/><Relationship Id="rId5" Type="http://schemas.openxmlformats.org/officeDocument/2006/relationships/slideLayout" Target="../slideLayouts/slideLayout66.xml"/><Relationship Id="rId10" Type="http://schemas.openxmlformats.org/officeDocument/2006/relationships/slideLayout" Target="../slideLayouts/slideLayout71.xml"/><Relationship Id="rId4" Type="http://schemas.openxmlformats.org/officeDocument/2006/relationships/slideLayout" Target="../slideLayouts/slideLayout65.xml"/><Relationship Id="rId9" Type="http://schemas.openxmlformats.org/officeDocument/2006/relationships/slideLayout" Target="../slideLayouts/slideLayout7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12/9/2021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35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9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914400">
              <a:defRPr/>
            </a:pPr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>
                <a:defRPr/>
              </a:pPr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3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9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914400">
              <a:defRPr/>
            </a:pPr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3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9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914400">
              <a:defRPr/>
            </a:pPr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>
                <a:defRPr/>
              </a:pPr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0231817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xStyles>
    <p:titleStyle>
      <a:lvl1pPr algn="l" rtl="0" eaLnBrk="1" latinLnBrk="0" hangingPunct="1">
        <a:spcBef>
          <a:spcPct val="0"/>
        </a:spcBef>
        <a:buNone/>
        <a:defRPr kumimoji="0" sz="375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05740" indent="-20574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indent="-185166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5166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1575" kern="1200">
          <a:solidFill>
            <a:schemeClr val="tx1"/>
          </a:solidFill>
          <a:latin typeface="+mn-lt"/>
          <a:ea typeface="+mn-ea"/>
          <a:cs typeface="+mn-cs"/>
        </a:defRPr>
      </a:lvl3pPr>
      <a:lvl4pPr marL="891540" indent="-157734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57734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303020" indent="-157734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indent="-13716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2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645920" indent="-137160" algn="l" rtl="0" eaLnBrk="1" latinLnBrk="0" hangingPunct="1">
        <a:spcBef>
          <a:spcPct val="20000"/>
        </a:spcBef>
        <a:buClr>
          <a:schemeClr val="tx2"/>
        </a:buClr>
        <a:buChar char="•"/>
        <a:defRPr kumimoji="0"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851660" indent="-13716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05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85539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849025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5" r:id="rId2"/>
    <p:sldLayoutId id="2147483696" r:id="rId3"/>
    <p:sldLayoutId id="2147483697" r:id="rId4"/>
    <p:sldLayoutId id="2147483698" r:id="rId5"/>
    <p:sldLayoutId id="2147483699" r:id="rId6"/>
    <p:sldLayoutId id="2147483700" r:id="rId7"/>
    <p:sldLayoutId id="2147483701" r:id="rId8"/>
    <p:sldLayoutId id="2147483702" r:id="rId9"/>
    <p:sldLayoutId id="2147483703" r:id="rId10"/>
    <p:sldLayoutId id="2147483704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81A8A-5CD5-4EA4-927D-D5B7CF0D44FA}" type="datetimeFigureOut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9.12.2021.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5D8EE67-224F-42FC-BD7B-FDCE547FB47D}" type="slidenum">
              <a:rPr kumimoji="0" lang="hr-HR" sz="1200" b="0" i="0" u="none" strike="noStrike" kern="1200" cap="none" spc="0" normalizeH="0" baseline="0" noProof="0" smtClean="0">
                <a:ln>
                  <a:noFill/>
                </a:ln>
                <a:solidFill>
                  <a:srgbClr val="04617B">
                    <a:shade val="90000"/>
                  </a:srgbClr>
                </a:solidFill>
                <a:effectLst/>
                <a:uLnTx/>
                <a:uFillTx/>
                <a:latin typeface="Constantia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hr-HR" sz="1200" b="0" i="0" u="none" strike="noStrike" kern="1200" cap="none" spc="0" normalizeH="0" baseline="0" noProof="0">
              <a:ln>
                <a:noFill/>
              </a:ln>
              <a:solidFill>
                <a:srgbClr val="04617B">
                  <a:shade val="90000"/>
                </a:srgbClr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19074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12700" y="-7144"/>
            <a:ext cx="1221740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5842000" y="-7144"/>
            <a:ext cx="63500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nstantia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609600" y="704088"/>
            <a:ext cx="109728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609600" y="1935480"/>
            <a:ext cx="109728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914400"/>
            <a:fld id="{91981A8A-5CD5-4EA4-927D-D5B7CF0D44FA}" type="datetimeFigureOut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9.12.2021.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556000" y="6356351"/>
            <a:ext cx="44704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914400"/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10566400" y="6356351"/>
            <a:ext cx="1016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defTabSz="914400"/>
            <a:fld id="{25D8EE67-224F-42FC-BD7B-FDCE547FB47D}" type="slidenum">
              <a:rPr lang="hr-HR" smtClean="0">
                <a:solidFill>
                  <a:srgbClr val="04617B">
                    <a:shade val="90000"/>
                  </a:srgbClr>
                </a:solidFill>
              </a:rPr>
              <a:pPr defTabSz="914400"/>
              <a:t>‹#›</a:t>
            </a:fld>
            <a:endParaRPr lang="hr-H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25356" y="202408"/>
            <a:ext cx="12240731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nstantia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4224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342073"/>
          </a:xfrm>
        </p:spPr>
        <p:txBody>
          <a:bodyPr>
            <a:normAutofit/>
          </a:bodyPr>
          <a:lstStyle/>
          <a:p>
            <a:r>
              <a:rPr lang="hr-HR" sz="3600" dirty="0" smtClean="0"/>
              <a:t>Osnove brodogradnje</a:t>
            </a:r>
            <a:endParaRPr lang="hr-HR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1" y="3843867"/>
            <a:ext cx="7208037" cy="2450401"/>
          </a:xfrm>
        </p:spPr>
        <p:txBody>
          <a:bodyPr>
            <a:normAutofit fontScale="92500" lnSpcReduction="10000"/>
          </a:bodyPr>
          <a:lstStyle/>
          <a:p>
            <a:r>
              <a:rPr lang="hr-HR" b="1" dirty="0">
                <a:solidFill>
                  <a:schemeClr val="tx1"/>
                </a:solidFill>
              </a:rPr>
              <a:t>Nastavna tema: STABILITET BRODA</a:t>
            </a:r>
          </a:p>
          <a:p>
            <a:r>
              <a:rPr lang="hr-HR" b="1" dirty="0">
                <a:solidFill>
                  <a:schemeClr val="tx1"/>
                </a:solidFill>
              </a:rPr>
              <a:t>Nastavna jedinica:  </a:t>
            </a:r>
            <a:r>
              <a:rPr lang="hr-HR" b="1" dirty="0" smtClean="0">
                <a:solidFill>
                  <a:schemeClr val="tx1"/>
                </a:solidFill>
              </a:rPr>
              <a:t>OSNOVNI POJMOVI- 01</a:t>
            </a:r>
          </a:p>
          <a:p>
            <a:endParaRPr lang="hr-HR" b="1" dirty="0">
              <a:solidFill>
                <a:schemeClr val="tx1"/>
              </a:solidFill>
            </a:endParaRPr>
          </a:p>
          <a:p>
            <a:r>
              <a:rPr lang="hr-HR" b="1" dirty="0" smtClean="0">
                <a:solidFill>
                  <a:schemeClr val="tx1"/>
                </a:solidFill>
              </a:rPr>
              <a:t>- </a:t>
            </a:r>
            <a:r>
              <a:rPr lang="hr-HR" dirty="0" smtClean="0">
                <a:solidFill>
                  <a:schemeClr val="tx1"/>
                </a:solidFill>
              </a:rPr>
              <a:t>Nastavnik: Benutić Irena</a:t>
            </a:r>
          </a:p>
          <a:p>
            <a:pPr algn="ctr"/>
            <a:r>
              <a:rPr lang="hr-HR" dirty="0" smtClean="0">
                <a:solidFill>
                  <a:schemeClr val="tx1"/>
                </a:solidFill>
              </a:rPr>
              <a:t>INDUSTRIJSKA ŠKOLA</a:t>
            </a:r>
          </a:p>
          <a:p>
            <a:pPr algn="ctr"/>
            <a:r>
              <a:rPr lang="hr-HR" dirty="0" smtClean="0">
                <a:solidFill>
                  <a:schemeClr val="tx1"/>
                </a:solidFill>
              </a:rPr>
              <a:t>S P L I T</a:t>
            </a:r>
            <a:endParaRPr lang="hr-HR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40318" y="4540586"/>
            <a:ext cx="3651682" cy="23174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1796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35561" y="692696"/>
            <a:ext cx="8397139" cy="1231646"/>
          </a:xfrm>
        </p:spPr>
        <p:txBody>
          <a:bodyPr>
            <a:normAutofit/>
          </a:bodyPr>
          <a:lstStyle/>
          <a:p>
            <a:r>
              <a:rPr lang="hr-HR" b="1" dirty="0" smtClean="0">
                <a:solidFill>
                  <a:srgbClr val="FF0000"/>
                </a:solidFill>
              </a:rPr>
              <a:t>STABILITET </a:t>
            </a:r>
            <a:r>
              <a:rPr lang="en-US" b="1" dirty="0" smtClean="0">
                <a:solidFill>
                  <a:srgbClr val="FF0000"/>
                </a:solidFill>
              </a:rPr>
              <a:t>BRODA </a:t>
            </a:r>
            <a:r>
              <a:rPr lang="hr-HR" b="1" dirty="0" smtClean="0">
                <a:solidFill>
                  <a:srgbClr val="FF0000"/>
                </a:solidFill>
              </a:rPr>
              <a:t>–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hr-HR" b="1" dirty="0" smtClean="0">
                <a:solidFill>
                  <a:srgbClr val="FF0000"/>
                </a:solidFill>
              </a:rPr>
              <a:t>UTJECAJ FORME</a:t>
            </a:r>
            <a:endParaRPr lang="hr-HR" b="1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3464" y="2456892"/>
            <a:ext cx="11266098" cy="3996444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hr-HR" sz="2800" b="1" dirty="0">
                <a:latin typeface="+mj-lt"/>
              </a:rPr>
              <a:t>FORMOM broda se može povećati stabilitet </a:t>
            </a:r>
            <a:r>
              <a:rPr lang="hr-HR" sz="2800" dirty="0">
                <a:latin typeface="+mj-lt"/>
              </a:rPr>
              <a:t>: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2800" dirty="0">
                <a:latin typeface="+mj-lt"/>
              </a:rPr>
              <a:t>	</a:t>
            </a:r>
            <a:r>
              <a:rPr lang="hr-HR" sz="2800" b="1" dirty="0">
                <a:latin typeface="+mj-lt"/>
              </a:rPr>
              <a:t> </a:t>
            </a:r>
            <a:r>
              <a:rPr lang="hr-HR" sz="2800" b="1" dirty="0" smtClean="0">
                <a:latin typeface="+mj-lt"/>
              </a:rPr>
              <a:t>- veća </a:t>
            </a:r>
            <a:r>
              <a:rPr lang="hr-HR" sz="2800" b="1" dirty="0">
                <a:latin typeface="+mj-lt"/>
              </a:rPr>
              <a:t>širina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2800" b="1" dirty="0">
                <a:latin typeface="+mj-lt"/>
              </a:rPr>
              <a:t>	 - manja duljina broda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2800" b="1" dirty="0">
                <a:latin typeface="+mj-lt"/>
              </a:rPr>
              <a:t> 	 </a:t>
            </a:r>
            <a:r>
              <a:rPr lang="hr-HR" sz="2800" b="1" dirty="0" smtClean="0">
                <a:latin typeface="+mj-lt"/>
              </a:rPr>
              <a:t>- povećan </a:t>
            </a:r>
            <a:r>
              <a:rPr lang="hr-HR" sz="2800" b="1" dirty="0">
                <a:latin typeface="+mj-lt"/>
              </a:rPr>
              <a:t>gaz broda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sz="2800" b="1" dirty="0">
                <a:latin typeface="+mj-lt"/>
              </a:rPr>
              <a:t>	 - veće nadvođe koje omogućava veći nagib broda, pa time i veći stabilitet</a:t>
            </a: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076022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>
                <a:solidFill>
                  <a:srgbClr val="04617B"/>
                </a:solidFill>
              </a:rPr>
              <a:t>PROVJERITE SVOJE ZNANJE, ODGOVORITE NA PITANJA: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r-HR" dirty="0" smtClean="0"/>
              <a:t>1. </a:t>
            </a:r>
            <a:r>
              <a:rPr lang="hr-HR" sz="2400" dirty="0" smtClean="0">
                <a:latin typeface="+mj-lt"/>
              </a:rPr>
              <a:t>Što je stabilitet broda?</a:t>
            </a:r>
          </a:p>
          <a:p>
            <a:pPr>
              <a:lnSpc>
                <a:spcPct val="150000"/>
              </a:lnSpc>
            </a:pPr>
            <a:r>
              <a:rPr lang="hr-HR" sz="2400" dirty="0" smtClean="0">
                <a:latin typeface="+mj-lt"/>
              </a:rPr>
              <a:t>2. Nabroji četiri osnovne točke početnog stabiliteta.</a:t>
            </a:r>
          </a:p>
          <a:p>
            <a:pPr>
              <a:lnSpc>
                <a:spcPct val="150000"/>
              </a:lnSpc>
            </a:pPr>
            <a:r>
              <a:rPr lang="hr-HR" sz="2400" dirty="0" smtClean="0">
                <a:latin typeface="+mj-lt"/>
              </a:rPr>
              <a:t>3. Što je G?</a:t>
            </a:r>
          </a:p>
          <a:p>
            <a:pPr>
              <a:lnSpc>
                <a:spcPct val="150000"/>
              </a:lnSpc>
            </a:pPr>
            <a:r>
              <a:rPr lang="hr-HR" sz="2400" dirty="0" smtClean="0">
                <a:latin typeface="+mj-lt"/>
              </a:rPr>
              <a:t>4. Što je B?</a:t>
            </a:r>
          </a:p>
          <a:p>
            <a:pPr>
              <a:lnSpc>
                <a:spcPct val="150000"/>
              </a:lnSpc>
            </a:pPr>
            <a:r>
              <a:rPr lang="hr-HR" sz="2400" dirty="0" smtClean="0">
                <a:latin typeface="+mj-lt"/>
              </a:rPr>
              <a:t>5. Na koji način se može formom broda utjecati na stabilitet broda?</a:t>
            </a:r>
            <a:endParaRPr lang="hr-HR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63573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ISHODI UČENJA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hr-HR" dirty="0" smtClean="0">
                <a:latin typeface="+mj-lt"/>
              </a:rPr>
              <a:t>Objasniti pojam stabilnost broda</a:t>
            </a:r>
          </a:p>
          <a:p>
            <a:pPr>
              <a:lnSpc>
                <a:spcPct val="150000"/>
              </a:lnSpc>
            </a:pPr>
            <a:r>
              <a:rPr lang="hr-HR" dirty="0" smtClean="0">
                <a:latin typeface="+mj-lt"/>
              </a:rPr>
              <a:t>Nabrojati o</a:t>
            </a:r>
            <a:r>
              <a:rPr lang="it-IT" dirty="0" smtClean="0">
                <a:latin typeface="+mj-lt"/>
              </a:rPr>
              <a:t>snovne </a:t>
            </a:r>
            <a:r>
              <a:rPr lang="it-IT" dirty="0">
                <a:latin typeface="+mj-lt"/>
              </a:rPr>
              <a:t>točke početne stabilnosti </a:t>
            </a:r>
            <a:endParaRPr lang="hr-HR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hr-HR" dirty="0">
                <a:latin typeface="+mj-lt"/>
              </a:rPr>
              <a:t>O</a:t>
            </a:r>
            <a:r>
              <a:rPr lang="hr-HR" dirty="0" smtClean="0">
                <a:latin typeface="+mj-lt"/>
              </a:rPr>
              <a:t>bjasniti pojmove: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>
                <a:latin typeface="+mj-lt"/>
              </a:rPr>
              <a:t>	</a:t>
            </a:r>
            <a:r>
              <a:rPr lang="hr-HR" dirty="0" smtClean="0">
                <a:latin typeface="+mj-lt"/>
              </a:rPr>
              <a:t>- težište težina broda G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>
                <a:latin typeface="+mj-lt"/>
              </a:rPr>
              <a:t>	</a:t>
            </a:r>
            <a:r>
              <a:rPr lang="hr-HR" dirty="0" smtClean="0">
                <a:latin typeface="+mj-lt"/>
              </a:rPr>
              <a:t>- težište sile uzgona B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hr-HR" dirty="0">
                <a:latin typeface="+mj-lt"/>
              </a:rPr>
              <a:t>	</a:t>
            </a:r>
            <a:r>
              <a:rPr lang="hr-HR" dirty="0" smtClean="0">
                <a:latin typeface="+mj-lt"/>
              </a:rPr>
              <a:t>- početni metacentar Mo</a:t>
            </a:r>
          </a:p>
        </p:txBody>
      </p:sp>
    </p:spTree>
    <p:extLst>
      <p:ext uri="{BB962C8B-B14F-4D97-AF65-F5344CB8AC3E}">
        <p14:creationId xmlns:p14="http://schemas.microsoft.com/office/powerpoint/2010/main" val="2789726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 smtClean="0"/>
              <a:t>STABILNOST BRODA </a:t>
            </a:r>
            <a:endParaRPr lang="hr-HR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200000"/>
              </a:lnSpc>
              <a:buNone/>
            </a:pPr>
            <a:r>
              <a:rPr lang="hr-HR" sz="2800" b="1" dirty="0"/>
              <a:t>je svojstvo broda da održi položaj stabilne ravnoteže tj. svojstvo broda da se vrati u početni položaj nakon što prestanu djelovati sile koje su ga iz tog položaja pomaknule.</a:t>
            </a:r>
          </a:p>
        </p:txBody>
      </p:sp>
    </p:spTree>
    <p:extLst>
      <p:ext uri="{BB962C8B-B14F-4D97-AF65-F5344CB8AC3E}">
        <p14:creationId xmlns:p14="http://schemas.microsoft.com/office/powerpoint/2010/main" val="1428585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it-IT" sz="4000" b="1" dirty="0">
                <a:solidFill>
                  <a:schemeClr val="accent1"/>
                </a:solidFill>
              </a:rPr>
              <a:t>Osnovne točke početne stabilnosti su:</a:t>
            </a:r>
            <a:br>
              <a:rPr lang="it-IT" sz="4000" b="1" dirty="0">
                <a:solidFill>
                  <a:schemeClr val="accent1"/>
                </a:solidFill>
              </a:rPr>
            </a:br>
            <a:endParaRPr lang="en-US" sz="4000" b="1" dirty="0">
              <a:solidFill>
                <a:schemeClr val="accent1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777177" y="1275589"/>
            <a:ext cx="4201244" cy="248090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775520" y="3861048"/>
            <a:ext cx="889248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914400">
              <a:lnSpc>
                <a:spcPct val="150000"/>
              </a:lnSpc>
            </a:pPr>
            <a:r>
              <a:rPr lang="en-US" sz="2600" b="1" dirty="0">
                <a:solidFill>
                  <a:prstClr val="black"/>
                </a:solidFill>
                <a:latin typeface="Constantia"/>
              </a:rPr>
              <a:t>- </a:t>
            </a:r>
            <a:r>
              <a:rPr lang="en-US" sz="2600" b="1" dirty="0" err="1">
                <a:solidFill>
                  <a:prstClr val="black"/>
                </a:solidFill>
                <a:latin typeface="Calibri"/>
              </a:rPr>
              <a:t>težište</a:t>
            </a:r>
            <a:r>
              <a:rPr lang="en-US" sz="26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600" b="1" dirty="0" err="1">
                <a:solidFill>
                  <a:prstClr val="black"/>
                </a:solidFill>
                <a:latin typeface="Calibri"/>
              </a:rPr>
              <a:t>uzgona</a:t>
            </a:r>
            <a:r>
              <a:rPr lang="en-US" sz="2600" b="1" dirty="0">
                <a:solidFill>
                  <a:prstClr val="black"/>
                </a:solidFill>
                <a:latin typeface="Calibri"/>
              </a:rPr>
              <a:t> B </a:t>
            </a:r>
            <a:r>
              <a:rPr lang="en-US" sz="2600" b="1" dirty="0" smtClean="0">
                <a:solidFill>
                  <a:prstClr val="black"/>
                </a:solidFill>
                <a:latin typeface="Calibri"/>
              </a:rPr>
              <a:t>(</a:t>
            </a:r>
            <a:r>
              <a:rPr lang="hr-HR" sz="2600" b="1" dirty="0" smtClean="0">
                <a:solidFill>
                  <a:prstClr val="black"/>
                </a:solidFill>
                <a:latin typeface="Calibri"/>
              </a:rPr>
              <a:t>eng. </a:t>
            </a:r>
            <a:r>
              <a:rPr lang="en-US" sz="2600" b="1" dirty="0" err="1" smtClean="0">
                <a:solidFill>
                  <a:prstClr val="black"/>
                </a:solidFill>
                <a:latin typeface="Calibri"/>
              </a:rPr>
              <a:t>centre</a:t>
            </a:r>
            <a:r>
              <a:rPr lang="en-US" sz="26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600" b="1" dirty="0">
                <a:solidFill>
                  <a:prstClr val="black"/>
                </a:solidFill>
                <a:latin typeface="Calibri"/>
              </a:rPr>
              <a:t>of buoyancy)</a:t>
            </a:r>
          </a:p>
          <a:p>
            <a:pPr defTabSz="914400">
              <a:lnSpc>
                <a:spcPct val="150000"/>
              </a:lnSpc>
            </a:pPr>
            <a:r>
              <a:rPr lang="en-US" sz="2600" b="1" dirty="0">
                <a:solidFill>
                  <a:prstClr val="black"/>
                </a:solidFill>
                <a:latin typeface="Calibri"/>
              </a:rPr>
              <a:t>- </a:t>
            </a:r>
            <a:r>
              <a:rPr lang="en-US" sz="2600" b="1" dirty="0" err="1">
                <a:solidFill>
                  <a:prstClr val="black"/>
                </a:solidFill>
                <a:latin typeface="Calibri"/>
              </a:rPr>
              <a:t>težište</a:t>
            </a:r>
            <a:r>
              <a:rPr lang="en-US" sz="26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600" b="1" dirty="0" err="1">
                <a:solidFill>
                  <a:prstClr val="black"/>
                </a:solidFill>
                <a:latin typeface="Calibri"/>
              </a:rPr>
              <a:t>težina</a:t>
            </a:r>
            <a:r>
              <a:rPr lang="en-US" sz="2600" b="1" dirty="0">
                <a:solidFill>
                  <a:prstClr val="black"/>
                </a:solidFill>
                <a:latin typeface="Calibri"/>
              </a:rPr>
              <a:t> G </a:t>
            </a:r>
            <a:r>
              <a:rPr lang="en-US" sz="2600" b="1" dirty="0" smtClean="0">
                <a:solidFill>
                  <a:prstClr val="black"/>
                </a:solidFill>
                <a:latin typeface="Calibri"/>
              </a:rPr>
              <a:t>(</a:t>
            </a:r>
            <a:r>
              <a:rPr lang="hr-HR" sz="2600" b="1" dirty="0" smtClean="0">
                <a:solidFill>
                  <a:prstClr val="black"/>
                </a:solidFill>
                <a:latin typeface="Calibri"/>
              </a:rPr>
              <a:t>eng. </a:t>
            </a:r>
            <a:r>
              <a:rPr lang="en-US" sz="2600" b="1" dirty="0" err="1" smtClean="0">
                <a:solidFill>
                  <a:prstClr val="black"/>
                </a:solidFill>
                <a:latin typeface="Calibri"/>
              </a:rPr>
              <a:t>centre</a:t>
            </a:r>
            <a:r>
              <a:rPr lang="en-US" sz="2600" b="1" dirty="0" smtClean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600" b="1" dirty="0">
                <a:solidFill>
                  <a:prstClr val="black"/>
                </a:solidFill>
                <a:latin typeface="Calibri"/>
              </a:rPr>
              <a:t>of gravity)</a:t>
            </a:r>
          </a:p>
          <a:p>
            <a:pPr defTabSz="914400">
              <a:lnSpc>
                <a:spcPct val="150000"/>
              </a:lnSpc>
            </a:pPr>
            <a:r>
              <a:rPr lang="en-US" sz="2600" b="1" dirty="0">
                <a:solidFill>
                  <a:prstClr val="black"/>
                </a:solidFill>
                <a:latin typeface="Calibri"/>
              </a:rPr>
              <a:t>- </a:t>
            </a:r>
            <a:r>
              <a:rPr lang="en-US" sz="2600" b="1" dirty="0" err="1">
                <a:solidFill>
                  <a:prstClr val="black"/>
                </a:solidFill>
                <a:latin typeface="Calibri"/>
              </a:rPr>
              <a:t>točka</a:t>
            </a:r>
            <a:r>
              <a:rPr lang="en-US" sz="26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600" b="1" dirty="0" err="1">
                <a:solidFill>
                  <a:prstClr val="black"/>
                </a:solidFill>
                <a:latin typeface="Calibri"/>
              </a:rPr>
              <a:t>metacentra</a:t>
            </a:r>
            <a:r>
              <a:rPr lang="en-US" sz="2600" b="1" dirty="0">
                <a:solidFill>
                  <a:prstClr val="black"/>
                </a:solidFill>
                <a:latin typeface="Calibri"/>
              </a:rPr>
              <a:t> M</a:t>
            </a:r>
            <a:r>
              <a:rPr lang="hr-HR" sz="2600" b="1" dirty="0">
                <a:solidFill>
                  <a:prstClr val="black"/>
                </a:solidFill>
                <a:latin typeface="Calibri"/>
              </a:rPr>
              <a:t>o</a:t>
            </a:r>
            <a:r>
              <a:rPr lang="en-US" sz="26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600" b="1" dirty="0" smtClean="0">
                <a:solidFill>
                  <a:prstClr val="black"/>
                </a:solidFill>
                <a:latin typeface="Calibri"/>
              </a:rPr>
              <a:t>(</a:t>
            </a:r>
            <a:r>
              <a:rPr lang="hr-HR" sz="2600" b="1" dirty="0" smtClean="0">
                <a:solidFill>
                  <a:prstClr val="black"/>
                </a:solidFill>
                <a:latin typeface="Calibri"/>
              </a:rPr>
              <a:t>eng. </a:t>
            </a:r>
            <a:r>
              <a:rPr lang="en-US" sz="2600" b="1" dirty="0" err="1" smtClean="0">
                <a:solidFill>
                  <a:prstClr val="black"/>
                </a:solidFill>
                <a:latin typeface="Calibri"/>
              </a:rPr>
              <a:t>metacentre</a:t>
            </a:r>
            <a:r>
              <a:rPr lang="en-US" sz="2600" b="1" dirty="0">
                <a:solidFill>
                  <a:prstClr val="black"/>
                </a:solidFill>
                <a:latin typeface="Calibri"/>
              </a:rPr>
              <a:t>)</a:t>
            </a:r>
          </a:p>
          <a:p>
            <a:pPr defTabSz="914400">
              <a:lnSpc>
                <a:spcPct val="150000"/>
              </a:lnSpc>
            </a:pPr>
            <a:r>
              <a:rPr lang="en-US" sz="2600" b="1" dirty="0">
                <a:solidFill>
                  <a:prstClr val="black"/>
                </a:solidFill>
                <a:latin typeface="Calibri"/>
              </a:rPr>
              <a:t>- </a:t>
            </a:r>
            <a:r>
              <a:rPr lang="en-US" sz="2600" b="1" dirty="0" err="1">
                <a:solidFill>
                  <a:prstClr val="black"/>
                </a:solidFill>
                <a:latin typeface="Calibri"/>
              </a:rPr>
              <a:t>kobilica</a:t>
            </a:r>
            <a:r>
              <a:rPr lang="en-US" sz="26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600" b="1" dirty="0" err="1">
                <a:solidFill>
                  <a:prstClr val="black"/>
                </a:solidFill>
                <a:latin typeface="Calibri"/>
              </a:rPr>
              <a:t>ili</a:t>
            </a:r>
            <a:r>
              <a:rPr lang="en-US" sz="2600" b="1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600" b="1" dirty="0" err="1">
                <a:solidFill>
                  <a:prstClr val="black"/>
                </a:solidFill>
                <a:latin typeface="Calibri"/>
              </a:rPr>
              <a:t>osnovka</a:t>
            </a:r>
            <a:r>
              <a:rPr lang="en-US" sz="2600" b="1" dirty="0">
                <a:solidFill>
                  <a:prstClr val="black"/>
                </a:solidFill>
                <a:latin typeface="Calibri"/>
              </a:rPr>
              <a:t> K </a:t>
            </a:r>
            <a:r>
              <a:rPr lang="en-US" sz="2600" b="1" dirty="0" smtClean="0">
                <a:solidFill>
                  <a:prstClr val="black"/>
                </a:solidFill>
                <a:latin typeface="Calibri"/>
              </a:rPr>
              <a:t>(</a:t>
            </a:r>
            <a:r>
              <a:rPr lang="hr-HR" sz="2600" b="1" dirty="0" smtClean="0">
                <a:solidFill>
                  <a:prstClr val="black"/>
                </a:solidFill>
                <a:latin typeface="Calibri"/>
              </a:rPr>
              <a:t>eng. </a:t>
            </a:r>
            <a:r>
              <a:rPr lang="en-US" sz="2600" b="1" dirty="0" smtClean="0">
                <a:solidFill>
                  <a:prstClr val="black"/>
                </a:solidFill>
                <a:latin typeface="Calibri"/>
              </a:rPr>
              <a:t>base </a:t>
            </a:r>
            <a:r>
              <a:rPr lang="en-US" sz="2600" b="1" dirty="0">
                <a:solidFill>
                  <a:prstClr val="black"/>
                </a:solidFill>
                <a:latin typeface="Calibri"/>
              </a:rPr>
              <a:t>line)</a:t>
            </a:r>
          </a:p>
        </p:txBody>
      </p:sp>
    </p:spTree>
    <p:extLst>
      <p:ext uri="{BB962C8B-B14F-4D97-AF65-F5344CB8AC3E}">
        <p14:creationId xmlns:p14="http://schemas.microsoft.com/office/powerpoint/2010/main" val="2730481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95600" y="404664"/>
            <a:ext cx="6984776" cy="853604"/>
          </a:xfrm>
        </p:spPr>
        <p:txBody>
          <a:bodyPr>
            <a:normAutofit fontScale="90000"/>
          </a:bodyPr>
          <a:lstStyle/>
          <a:p>
            <a:r>
              <a:rPr lang="en-US" sz="3600" b="1" dirty="0">
                <a:solidFill>
                  <a:schemeClr val="accent1"/>
                </a:solidFill>
              </a:rPr>
              <a:t>POPREČNI </a:t>
            </a:r>
            <a:r>
              <a:rPr lang="hr-HR" sz="3600" b="1" dirty="0">
                <a:solidFill>
                  <a:schemeClr val="accent1"/>
                </a:solidFill>
              </a:rPr>
              <a:t>STABILITET- UTJECAJ TEŽINA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4620" y="1484785"/>
            <a:ext cx="11467380" cy="5184575"/>
          </a:xfrm>
        </p:spPr>
        <p:txBody>
          <a:bodyPr>
            <a:normAutofit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hr-HR" sz="2800" b="1" dirty="0">
                <a:solidFill>
                  <a:srgbClr val="FF0000"/>
                </a:solidFill>
                <a:latin typeface="+mj-lt"/>
              </a:rPr>
              <a:t>Brod je stabilniji</a:t>
            </a:r>
            <a:r>
              <a:rPr lang="hr-HR" sz="2800" dirty="0">
                <a:solidFill>
                  <a:srgbClr val="FF0000"/>
                </a:solidFill>
                <a:latin typeface="+mj-lt"/>
              </a:rPr>
              <a:t>, </a:t>
            </a:r>
            <a:r>
              <a:rPr lang="hr-HR" sz="2800" dirty="0">
                <a:latin typeface="+mj-lt"/>
              </a:rPr>
              <a:t>što je težište sistema </a:t>
            </a:r>
            <a:r>
              <a:rPr lang="hr-HR" sz="2800" b="1" dirty="0">
                <a:solidFill>
                  <a:srgbClr val="FF0000"/>
                </a:solidFill>
                <a:latin typeface="+mj-lt"/>
              </a:rPr>
              <a:t>G niže</a:t>
            </a:r>
            <a:r>
              <a:rPr lang="hr-HR" sz="2800" dirty="0">
                <a:solidFill>
                  <a:srgbClr val="FF0000"/>
                </a:solidFill>
                <a:latin typeface="+mj-lt"/>
              </a:rPr>
              <a:t>, </a:t>
            </a:r>
            <a:r>
              <a:rPr lang="hr-HR" sz="2800" dirty="0">
                <a:latin typeface="+mj-lt"/>
              </a:rPr>
              <a:t>a početni metacentar </a:t>
            </a:r>
            <a:r>
              <a:rPr lang="hr-HR" sz="2800" b="1" dirty="0">
                <a:solidFill>
                  <a:srgbClr val="FF0000"/>
                </a:solidFill>
                <a:latin typeface="+mj-lt"/>
              </a:rPr>
              <a:t>M</a:t>
            </a:r>
            <a:r>
              <a:rPr lang="hr-HR" sz="2800" b="1" baseline="-25000" dirty="0">
                <a:solidFill>
                  <a:srgbClr val="FF0000"/>
                </a:solidFill>
                <a:latin typeface="+mj-lt"/>
              </a:rPr>
              <a:t>0</a:t>
            </a:r>
            <a:r>
              <a:rPr lang="hr-HR" sz="2800" b="1" dirty="0">
                <a:solidFill>
                  <a:srgbClr val="FF0000"/>
                </a:solidFill>
                <a:latin typeface="+mj-lt"/>
              </a:rPr>
              <a:t> viši</a:t>
            </a:r>
            <a:r>
              <a:rPr lang="hr-HR" sz="2800" dirty="0">
                <a:solidFill>
                  <a:srgbClr val="FF0000"/>
                </a:solidFill>
                <a:latin typeface="+mj-lt"/>
              </a:rPr>
              <a:t>, </a:t>
            </a:r>
            <a:r>
              <a:rPr lang="hr-HR" sz="2800" dirty="0">
                <a:latin typeface="+mj-lt"/>
              </a:rPr>
              <a:t>odnosno početna </a:t>
            </a:r>
            <a:r>
              <a:rPr lang="hr-HR" sz="2800" b="1" dirty="0">
                <a:solidFill>
                  <a:srgbClr val="FF0000"/>
                </a:solidFill>
                <a:latin typeface="+mj-lt"/>
              </a:rPr>
              <a:t>metacentarska </a:t>
            </a:r>
            <a:r>
              <a:rPr lang="hr-HR" sz="2800" b="1" dirty="0" smtClean="0">
                <a:solidFill>
                  <a:srgbClr val="FF0000"/>
                </a:solidFill>
                <a:latin typeface="+mj-lt"/>
              </a:rPr>
              <a:t>visina,  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I</a:t>
            </a:r>
            <a:r>
              <a:rPr lang="hr-HR" sz="2800" b="1" dirty="0" smtClean="0">
                <a:solidFill>
                  <a:srgbClr val="FF0000"/>
                </a:solidFill>
                <a:latin typeface="+mj-lt"/>
              </a:rPr>
              <a:t>M</a:t>
            </a:r>
            <a:r>
              <a:rPr lang="hr-HR" sz="2800" b="1" baseline="-25000" dirty="0" smtClean="0">
                <a:solidFill>
                  <a:srgbClr val="FF0000"/>
                </a:solidFill>
                <a:latin typeface="+mj-lt"/>
              </a:rPr>
              <a:t>0</a:t>
            </a:r>
            <a:r>
              <a:rPr lang="hr-HR" sz="2800" b="1" dirty="0" smtClean="0">
                <a:solidFill>
                  <a:srgbClr val="FF0000"/>
                </a:solidFill>
                <a:latin typeface="+mj-lt"/>
              </a:rPr>
              <a:t>G</a:t>
            </a:r>
            <a:r>
              <a:rPr lang="en-US" sz="2800" b="1" dirty="0" smtClean="0">
                <a:solidFill>
                  <a:srgbClr val="FF0000"/>
                </a:solidFill>
                <a:latin typeface="+mj-lt"/>
              </a:rPr>
              <a:t>I</a:t>
            </a:r>
            <a:r>
              <a:rPr lang="hr-HR" sz="2800" b="1" dirty="0" smtClean="0">
                <a:solidFill>
                  <a:srgbClr val="FF0000"/>
                </a:solidFill>
                <a:latin typeface="+mj-lt"/>
              </a:rPr>
              <a:t>,  veća</a:t>
            </a:r>
            <a:r>
              <a:rPr lang="hr-HR" sz="2800" b="1" dirty="0">
                <a:solidFill>
                  <a:srgbClr val="FF0000"/>
                </a:solidFill>
                <a:latin typeface="+mj-lt"/>
              </a:rPr>
              <a:t>.</a:t>
            </a:r>
          </a:p>
          <a:p>
            <a:pPr marL="0" indent="0">
              <a:buNone/>
            </a:pPr>
            <a:endParaRPr lang="hr-HR" sz="2800" dirty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2800" dirty="0">
                <a:latin typeface="Calibri" panose="020F0502020204030204" pitchFamily="34" charset="0"/>
                <a:cs typeface="Calibri" panose="020F0502020204030204" pitchFamily="34" charset="0"/>
              </a:rPr>
              <a:t>Težište G bit će niže ako su glavne težine i tereti smješteni niže u brodu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hr-H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hr-HR" sz="2800" dirty="0">
                <a:latin typeface="Calibri" panose="020F0502020204030204" pitchFamily="34" charset="0"/>
                <a:cs typeface="Calibri" panose="020F0502020204030204" pitchFamily="34" charset="0"/>
              </a:rPr>
              <a:t>Točka M</a:t>
            </a:r>
            <a:r>
              <a:rPr lang="hr-HR" sz="2800" baseline="-25000" dirty="0">
                <a:latin typeface="Calibri" panose="020F0502020204030204" pitchFamily="34" charset="0"/>
                <a:cs typeface="Calibri" panose="020F0502020204030204" pitchFamily="34" charset="0"/>
              </a:rPr>
              <a:t>0</a:t>
            </a:r>
            <a:r>
              <a:rPr lang="hr-HR" sz="2800" dirty="0">
                <a:latin typeface="Calibri" panose="020F0502020204030204" pitchFamily="34" charset="0"/>
                <a:cs typeface="Calibri" panose="020F0502020204030204" pitchFamily="34" charset="0"/>
              </a:rPr>
              <a:t> leži to više, što je veća širina, nadvođe i gaz broda</a:t>
            </a: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hr-HR" sz="2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166567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4113" y="404664"/>
            <a:ext cx="8229600" cy="1143000"/>
          </a:xfrm>
        </p:spPr>
        <p:txBody>
          <a:bodyPr>
            <a:normAutofit/>
          </a:bodyPr>
          <a:lstStyle/>
          <a:p>
            <a:r>
              <a:rPr lang="hr-HR" sz="4000" b="1" dirty="0">
                <a:solidFill>
                  <a:schemeClr val="accent1"/>
                </a:solidFill>
              </a:rPr>
              <a:t>POČETN</a:t>
            </a:r>
            <a:r>
              <a:rPr lang="en-US" sz="4000" b="1" dirty="0">
                <a:solidFill>
                  <a:schemeClr val="accent1"/>
                </a:solidFill>
              </a:rPr>
              <a:t>I</a:t>
            </a:r>
            <a:r>
              <a:rPr lang="hr-HR" sz="4000" b="1" dirty="0">
                <a:solidFill>
                  <a:schemeClr val="accent1"/>
                </a:solidFill>
              </a:rPr>
              <a:t> </a:t>
            </a:r>
            <a:r>
              <a:rPr lang="en-US" sz="4000" b="1" dirty="0">
                <a:solidFill>
                  <a:schemeClr val="accent1"/>
                </a:solidFill>
              </a:rPr>
              <a:t>POPREČNI </a:t>
            </a:r>
            <a:r>
              <a:rPr lang="hr-HR" sz="4000" b="1" dirty="0">
                <a:solidFill>
                  <a:schemeClr val="accent1"/>
                </a:solidFill>
              </a:rPr>
              <a:t>STABIL</a:t>
            </a:r>
            <a:r>
              <a:rPr lang="en-US" sz="4000" b="1" dirty="0">
                <a:solidFill>
                  <a:schemeClr val="accent1"/>
                </a:solidFill>
              </a:rPr>
              <a:t>ITET</a:t>
            </a:r>
            <a:r>
              <a:rPr lang="hr-HR" sz="4000" b="1" dirty="0">
                <a:solidFill>
                  <a:schemeClr val="accent1"/>
                </a:solidFill>
              </a:rPr>
              <a:t> BRODA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49406" y="1935480"/>
            <a:ext cx="9499107" cy="4389120"/>
          </a:xfrm>
        </p:spPr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hr-HR" b="1" dirty="0" smtClean="0">
                <a:latin typeface="+mj-lt"/>
              </a:rPr>
              <a:t>Početna stabilnost </a:t>
            </a:r>
            <a:r>
              <a:rPr lang="hr-HR" b="1" dirty="0">
                <a:latin typeface="+mj-lt"/>
              </a:rPr>
              <a:t>broda je ona stabilnost koju brod ima kad plovi u ravnotežnom položaju ili kad je vrlo malo nagnut tj do </a:t>
            </a:r>
            <a:r>
              <a:rPr lang="hr-HR" b="1" dirty="0" smtClean="0">
                <a:latin typeface="+mj-lt"/>
              </a:rPr>
              <a:t>12 </a:t>
            </a:r>
            <a:r>
              <a:rPr lang="hr-HR" b="1" dirty="0">
                <a:latin typeface="+mj-lt"/>
              </a:rPr>
              <a:t>°. </a:t>
            </a:r>
          </a:p>
        </p:txBody>
      </p:sp>
    </p:spTree>
    <p:extLst>
      <p:ext uri="{BB962C8B-B14F-4D97-AF65-F5344CB8AC3E}">
        <p14:creationId xmlns:p14="http://schemas.microsoft.com/office/powerpoint/2010/main" val="3261843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Box 2"/>
          <p:cNvSpPr txBox="1">
            <a:spLocks noGrp="1" noChangeArrowheads="1"/>
          </p:cNvSpPr>
          <p:nvPr>
            <p:ph idx="1"/>
          </p:nvPr>
        </p:nvSpPr>
        <p:spPr bwMode="auto">
          <a:xfrm>
            <a:off x="2050474" y="1935480"/>
            <a:ext cx="6637815" cy="4043158"/>
          </a:xfrm>
          <a:prstGeom prst="rect">
            <a:avLst/>
          </a:prstGeom>
          <a:solidFill>
            <a:srgbClr val="1F497D">
              <a:lumMod val="20000"/>
              <a:lumOff val="80000"/>
            </a:srgbClr>
          </a:solidFill>
          <a:ln w="9525">
            <a:noFill/>
            <a:miter lim="800000"/>
            <a:headEnd/>
            <a:tailEnd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txBody>
          <a:bodyPr rot="0" vert="horz" wrap="square" lIns="91440" tIns="45720" rIns="91440" bIns="45720" anchor="t" anchorCtr="0">
            <a:spAutoFit/>
          </a:bodyPr>
          <a:lstStyle/>
          <a:p>
            <a:pPr marL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ClrTx/>
              <a:buSzTx/>
              <a:buNone/>
              <a:defRPr/>
            </a:pPr>
            <a:r>
              <a:rPr lang="hr-HR" sz="3600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UPAMTI POJMOVE:</a:t>
            </a:r>
            <a:endParaRPr lang="en-US" sz="3600" kern="0" dirty="0">
              <a:solidFill>
                <a:sysClr val="windowText" lastClr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buClrTx/>
              <a:buSzTx/>
              <a:buFont typeface="Wingdings" panose="05000000000000000000" pitchFamily="2" charset="2"/>
              <a:buChar char=""/>
              <a:defRPr/>
            </a:pPr>
            <a:r>
              <a:rPr lang="en-US" sz="3600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TEŽIŠTE TEŽINE BRODA, G</a:t>
            </a: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buClrTx/>
              <a:buSzTx/>
              <a:buFont typeface="Wingdings" panose="05000000000000000000" pitchFamily="2" charset="2"/>
              <a:buChar char=""/>
              <a:defRPr/>
            </a:pPr>
            <a:r>
              <a:rPr lang="en-US" sz="3600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TEŽIŠTE SILE UZGONA, B</a:t>
            </a: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buClrTx/>
              <a:buSzTx/>
              <a:buFont typeface="Wingdings" panose="05000000000000000000" pitchFamily="2" charset="2"/>
              <a:buChar char=""/>
              <a:defRPr/>
            </a:pPr>
            <a:r>
              <a:rPr lang="en-US" sz="3600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METACENTAR, Mo</a:t>
            </a:r>
          </a:p>
          <a:p>
            <a:pPr marL="342900" indent="-342900">
              <a:lnSpc>
                <a:spcPct val="115000"/>
              </a:lnSpc>
              <a:spcBef>
                <a:spcPts val="0"/>
              </a:spcBef>
              <a:buClrTx/>
              <a:buSzTx/>
              <a:buFont typeface="Wingdings" panose="05000000000000000000" pitchFamily="2" charset="2"/>
              <a:buChar char=""/>
              <a:defRPr/>
            </a:pPr>
            <a:r>
              <a:rPr lang="en-US" sz="3600" kern="0" dirty="0">
                <a:solidFill>
                  <a:sysClr val="windowText" lastClr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OSNOVKA ( KOBILICA ), K</a:t>
            </a:r>
          </a:p>
          <a:p>
            <a:pPr marL="0" indent="0">
              <a:lnSpc>
                <a:spcPct val="115000"/>
              </a:lnSpc>
              <a:spcBef>
                <a:spcPts val="0"/>
              </a:spcBef>
              <a:buClrTx/>
              <a:buSzTx/>
              <a:buNone/>
              <a:defRPr/>
            </a:pPr>
            <a:endParaRPr lang="en-US" sz="3600" kern="0" dirty="0">
              <a:solidFill>
                <a:sysClr val="windowText" lastClr="00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229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67813" y="126876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hr-HR" sz="4000" b="1" dirty="0">
                <a:solidFill>
                  <a:srgbClr val="0070C0"/>
                </a:solidFill>
              </a:rPr>
              <a:t>TEŽIŠTE UZGONA B</a:t>
            </a:r>
            <a:br>
              <a:rPr lang="hr-HR" sz="4000" b="1" dirty="0">
                <a:solidFill>
                  <a:srgbClr val="0070C0"/>
                </a:solidFill>
              </a:rPr>
            </a:br>
            <a:r>
              <a:rPr lang="hr-HR" sz="4000" b="1" dirty="0">
                <a:solidFill>
                  <a:srgbClr val="FF0000"/>
                </a:solidFill>
              </a:rPr>
              <a:t> </a:t>
            </a:r>
            <a:r>
              <a:rPr lang="hr-HR" sz="4000" b="1" dirty="0">
                <a:solidFill>
                  <a:srgbClr val="0070C0"/>
                </a:solidFill>
              </a:rPr>
              <a:t>(</a:t>
            </a:r>
            <a:r>
              <a:rPr lang="en-US" sz="4000" b="1" dirty="0" err="1">
                <a:solidFill>
                  <a:srgbClr val="0070C0"/>
                </a:solidFill>
              </a:rPr>
              <a:t>eng.</a:t>
            </a:r>
            <a:r>
              <a:rPr lang="hr-HR" sz="4000" b="1" dirty="0">
                <a:solidFill>
                  <a:srgbClr val="0070C0"/>
                </a:solidFill>
              </a:rPr>
              <a:t>CENTRE OF BUOYANCY)</a:t>
            </a:r>
            <a:r>
              <a:rPr lang="hr-HR" dirty="0">
                <a:solidFill>
                  <a:srgbClr val="0070C0"/>
                </a:solidFill>
              </a:rPr>
              <a:t/>
            </a:r>
            <a:br>
              <a:rPr lang="hr-HR" dirty="0">
                <a:solidFill>
                  <a:srgbClr val="0070C0"/>
                </a:solidFill>
              </a:rPr>
            </a:br>
            <a:endParaRPr lang="hr-HR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err="1">
                <a:latin typeface="+mj-lt"/>
              </a:rPr>
              <a:t>Hvatište</a:t>
            </a:r>
            <a:r>
              <a:rPr lang="en-US" sz="2800" b="1" dirty="0">
                <a:latin typeface="+mj-lt"/>
              </a:rPr>
              <a:t> </a:t>
            </a:r>
            <a:r>
              <a:rPr lang="hr-HR" sz="2800" b="1" dirty="0">
                <a:latin typeface="+mj-lt"/>
              </a:rPr>
              <a:t>sil</a:t>
            </a:r>
            <a:r>
              <a:rPr lang="en-US" sz="2800" b="1" dirty="0">
                <a:latin typeface="+mj-lt"/>
              </a:rPr>
              <a:t>e</a:t>
            </a:r>
            <a:r>
              <a:rPr lang="hr-HR" sz="2800" b="1" dirty="0">
                <a:latin typeface="+mj-lt"/>
              </a:rPr>
              <a:t> </a:t>
            </a:r>
            <a:r>
              <a:rPr lang="hr-HR" sz="2800" b="1" dirty="0" smtClean="0">
                <a:latin typeface="+mj-lt"/>
              </a:rPr>
              <a:t>uzgona koja djeluje na podvodni dio trupa.</a:t>
            </a:r>
            <a:endParaRPr lang="hr-HR" sz="2800" b="1" dirty="0">
              <a:latin typeface="+mj-lt"/>
            </a:endParaRPr>
          </a:p>
          <a:p>
            <a:pPr>
              <a:lnSpc>
                <a:spcPct val="150000"/>
              </a:lnSpc>
            </a:pPr>
            <a:r>
              <a:rPr lang="hr-HR" sz="2800" b="1" dirty="0">
                <a:latin typeface="+mj-lt"/>
              </a:rPr>
              <a:t>Ovisi o podvodnom obliku brodskog trupa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90776" y="1"/>
            <a:ext cx="2877225" cy="16968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801545" y="5890855"/>
            <a:ext cx="8562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>
              <a:defRPr/>
            </a:pPr>
            <a:r>
              <a:rPr lang="en-US" sz="2400" dirty="0" err="1">
                <a:solidFill>
                  <a:prstClr val="black"/>
                </a:solidFill>
                <a:latin typeface="Calibri"/>
              </a:rPr>
              <a:t>Podaci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se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dobiju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iz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DIJAGRAMNOG LISTA </a:t>
            </a:r>
            <a:r>
              <a:rPr lang="en-US" sz="2400" dirty="0" err="1">
                <a:solidFill>
                  <a:prstClr val="black"/>
                </a:solidFill>
                <a:latin typeface="Calibri"/>
              </a:rPr>
              <a:t>ili</a:t>
            </a:r>
            <a:r>
              <a:rPr lang="en-US" sz="2400" dirty="0">
                <a:solidFill>
                  <a:prstClr val="black"/>
                </a:solidFill>
                <a:latin typeface="Calibri"/>
              </a:rPr>
              <a:t> HIDROSTATSKIH TABLICA</a:t>
            </a:r>
          </a:p>
        </p:txBody>
      </p:sp>
      <p:sp>
        <p:nvSpPr>
          <p:cNvPr id="7" name="Cross 6"/>
          <p:cNvSpPr/>
          <p:nvPr/>
        </p:nvSpPr>
        <p:spPr>
          <a:xfrm rot="18892548">
            <a:off x="8910833" y="999835"/>
            <a:ext cx="338336" cy="356860"/>
          </a:xfrm>
          <a:prstGeom prst="plus">
            <a:avLst>
              <a:gd name="adj" fmla="val 4138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544272" y="926669"/>
            <a:ext cx="432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2400" dirty="0">
                <a:solidFill>
                  <a:srgbClr val="FF0000"/>
                </a:solidFill>
                <a:latin typeface="Constantia"/>
              </a:rPr>
              <a:t>B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1740" y="3680519"/>
            <a:ext cx="10468519" cy="1971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0955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5929" y="1784177"/>
            <a:ext cx="8229600" cy="708688"/>
          </a:xfrm>
        </p:spPr>
        <p:txBody>
          <a:bodyPr>
            <a:normAutofit fontScale="90000"/>
          </a:bodyPr>
          <a:lstStyle/>
          <a:p>
            <a:r>
              <a:rPr lang="hr-HR" b="1" dirty="0">
                <a:solidFill>
                  <a:schemeClr val="accent1"/>
                </a:solidFill>
              </a:rPr>
              <a:t>TEŽIŠTE </a:t>
            </a:r>
            <a:r>
              <a:rPr lang="hr-HR" b="1" dirty="0" smtClean="0">
                <a:solidFill>
                  <a:schemeClr val="accent1"/>
                </a:solidFill>
              </a:rPr>
              <a:t>TEŽINA</a:t>
            </a:r>
            <a:r>
              <a:rPr lang="en-US" b="1" dirty="0" smtClean="0">
                <a:solidFill>
                  <a:schemeClr val="accent1"/>
                </a:solidFill>
              </a:rPr>
              <a:t> BRODA G</a:t>
            </a:r>
            <a:r>
              <a:rPr lang="hr-HR" b="1" dirty="0" smtClean="0">
                <a:solidFill>
                  <a:schemeClr val="accent1"/>
                </a:solidFill>
              </a:rPr>
              <a:t> </a:t>
            </a:r>
            <a:endParaRPr lang="hr-HR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6981" y="2492896"/>
            <a:ext cx="9769499" cy="3831704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vi-VN" sz="2800" b="1" dirty="0">
                <a:latin typeface="Calibri" panose="020F0502020204030204" pitchFamily="34" charset="0"/>
                <a:cs typeface="Calibri" panose="020F0502020204030204" pitchFamily="34" charset="0"/>
              </a:rPr>
              <a:t>je zamišljena točka u kojoj su koncentrirane sve težine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broda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To je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hvatište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sile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teže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broda</a:t>
            </a:r>
            <a:r>
              <a:rPr lang="en-US" sz="2800" b="1" dirty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76236" y="0"/>
            <a:ext cx="3091764" cy="182634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1186"/>
          <a:stretch/>
        </p:blipFill>
        <p:spPr>
          <a:xfrm>
            <a:off x="1890628" y="4492354"/>
            <a:ext cx="8777372" cy="1628800"/>
          </a:xfrm>
          <a:prstGeom prst="rect">
            <a:avLst/>
          </a:prstGeom>
        </p:spPr>
      </p:pic>
      <p:sp>
        <p:nvSpPr>
          <p:cNvPr id="6" name="Cross 5"/>
          <p:cNvSpPr/>
          <p:nvPr/>
        </p:nvSpPr>
        <p:spPr>
          <a:xfrm rot="18892548">
            <a:off x="8836930" y="613036"/>
            <a:ext cx="338336" cy="356860"/>
          </a:xfrm>
          <a:prstGeom prst="plus">
            <a:avLst>
              <a:gd name="adj" fmla="val 41380"/>
            </a:avLst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400"/>
            <a:endParaRPr lang="en-US" dirty="0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22118" y="545692"/>
            <a:ext cx="5742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914400"/>
            <a:r>
              <a:rPr lang="en-US" sz="2400" dirty="0">
                <a:solidFill>
                  <a:srgbClr val="FF0000"/>
                </a:solidFill>
                <a:latin typeface="Constantia"/>
              </a:rPr>
              <a:t>G</a:t>
            </a:r>
          </a:p>
        </p:txBody>
      </p:sp>
    </p:spTree>
    <p:extLst>
      <p:ext uri="{BB962C8B-B14F-4D97-AF65-F5344CB8AC3E}">
        <p14:creationId xmlns:p14="http://schemas.microsoft.com/office/powerpoint/2010/main" val="204401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ice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4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1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2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3_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1295</TotalTime>
  <Words>352</Words>
  <Application>Microsoft Office PowerPoint</Application>
  <PresentationFormat>Widescreen</PresentationFormat>
  <Paragraphs>54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6</vt:i4>
      </vt:variant>
      <vt:variant>
        <vt:lpstr>Slide Titles</vt:lpstr>
      </vt:variant>
      <vt:variant>
        <vt:i4>11</vt:i4>
      </vt:variant>
    </vt:vector>
  </HeadingPairs>
  <TitlesOfParts>
    <vt:vector size="24" baseType="lpstr">
      <vt:lpstr>Calibri</vt:lpstr>
      <vt:lpstr>Century Gothic</vt:lpstr>
      <vt:lpstr>Constantia</vt:lpstr>
      <vt:lpstr>Times New Roman</vt:lpstr>
      <vt:lpstr>Wingdings</vt:lpstr>
      <vt:lpstr>Wingdings 2</vt:lpstr>
      <vt:lpstr>Wingdings 3</vt:lpstr>
      <vt:lpstr>Slice</vt:lpstr>
      <vt:lpstr>4_Flow</vt:lpstr>
      <vt:lpstr>Flow</vt:lpstr>
      <vt:lpstr>1_Flow</vt:lpstr>
      <vt:lpstr>2_Flow</vt:lpstr>
      <vt:lpstr>3_Flow</vt:lpstr>
      <vt:lpstr>Osnove brodogradnje</vt:lpstr>
      <vt:lpstr>ISHODI UČENJA</vt:lpstr>
      <vt:lpstr>STABILNOST BRODA </vt:lpstr>
      <vt:lpstr>Osnovne točke početne stabilnosti su: </vt:lpstr>
      <vt:lpstr>POPREČNI STABILITET- UTJECAJ TEŽINA</vt:lpstr>
      <vt:lpstr>POČETNI POPREČNI STABILITET BRODA </vt:lpstr>
      <vt:lpstr>PowerPoint Presentation</vt:lpstr>
      <vt:lpstr>TEŽIŠTE UZGONA B  (eng.CENTRE OF BUOYANCY) </vt:lpstr>
      <vt:lpstr>TEŽIŠTE TEŽINA BRODA G </vt:lpstr>
      <vt:lpstr>STABILITET BRODA – UTJECAJ FORME</vt:lpstr>
      <vt:lpstr>PROVJERITE SVOJE ZNANJE, ODGOVORITE NA PITANJA: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Osnove brodogradnje</dc:title>
  <dc:creator>Irena Benutic</dc:creator>
  <cp:lastModifiedBy>Irena Benutic</cp:lastModifiedBy>
  <cp:revision>11</cp:revision>
  <dcterms:created xsi:type="dcterms:W3CDTF">2021-01-21T19:53:20Z</dcterms:created>
  <dcterms:modified xsi:type="dcterms:W3CDTF">2021-12-09T20:07:19Z</dcterms:modified>
</cp:coreProperties>
</file>