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7B12FFC-6A1E-4F27-BF93-7A197304F290}" type="datetime1">
              <a:rPr lang="hr-HR" smtClean="0">
                <a:solidFill>
                  <a:schemeClr val="tx2"/>
                </a:solidFill>
              </a:rPr>
              <a:t>24.9.2017.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r-HR" smtClean="0">
                <a:solidFill>
                  <a:schemeClr val="tx2"/>
                </a:solidFill>
              </a:rPr>
              <a:pPr algn="r" rtl="0"/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366462F-910E-47C3-89C0-F600CDC392F4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9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F4786-3BAD-4B19-B924-A4D66AC4F03B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E37F3F-AD3D-47A4-B4F5-6B848C8E0A27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B106B4-18F1-443C-986B-3ED708BE4091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9F8808-6A83-4D11-84EF-3BD9A69EF190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E7537-BE40-4477-A2C4-C71CF0258683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8A459E-6CF5-4B5D-9CC4-8723097BB38A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0BC143-E34C-4EED-8978-CC3A33595504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F2F456-2884-4BC8-860D-4CA245D3B80E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CC4E44-159F-47FE-8D13-39AD2D6D0E07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C69657-EC93-4902-9230-32521F41D7EC}" type="datetime1">
              <a:rPr lang="hr-HR" smtClean="0"/>
              <a:pPr/>
              <a:t>24.9.2017.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Osnivači sociologije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Max Weber </a:t>
            </a:r>
            <a:r>
              <a:rPr lang="hr-HR" b="1" dirty="0" smtClean="0"/>
              <a:t>(1864. – 1920.)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b="1" dirty="0" smtClean="0"/>
              <a:t>Max Weber </a:t>
            </a:r>
            <a:r>
              <a:rPr lang="hr-HR" sz="2800" dirty="0" smtClean="0"/>
              <a:t>protivio se pozitivizmu u sociologiji. </a:t>
            </a:r>
          </a:p>
          <a:p>
            <a:r>
              <a:rPr lang="hr-HR" sz="2800" b="1" dirty="0" smtClean="0"/>
              <a:t>Weber </a:t>
            </a:r>
            <a:r>
              <a:rPr lang="hr-HR" sz="2800" dirty="0"/>
              <a:t>uvodi koncept </a:t>
            </a:r>
            <a:r>
              <a:rPr lang="hr-HR" sz="2800" b="1" dirty="0"/>
              <a:t>idealni tip</a:t>
            </a:r>
            <a:r>
              <a:rPr lang="hr-HR" sz="2800" dirty="0"/>
              <a:t>. To je misaona konstrukcija kojom se objedinjuju bitne karakteristike neke promatrane pojave. </a:t>
            </a:r>
            <a:endParaRPr lang="hr-HR" sz="2800" dirty="0" smtClean="0"/>
          </a:p>
          <a:p>
            <a:r>
              <a:rPr lang="hr-HR" sz="2800" dirty="0" smtClean="0"/>
              <a:t>Njegovo </a:t>
            </a:r>
            <a:r>
              <a:rPr lang="hr-HR" sz="2800" dirty="0"/>
              <a:t>najpoznatije </a:t>
            </a:r>
            <a:r>
              <a:rPr lang="hr-HR" sz="2800" dirty="0" smtClean="0"/>
              <a:t>djelo: </a:t>
            </a:r>
          </a:p>
          <a:p>
            <a:pPr marL="0" indent="0">
              <a:buNone/>
            </a:pPr>
            <a:r>
              <a:rPr lang="hr-HR" sz="2800" b="1" dirty="0" smtClean="0"/>
              <a:t>Protestantska </a:t>
            </a:r>
            <a:r>
              <a:rPr lang="hr-HR" sz="2800" b="1" dirty="0"/>
              <a:t>etika i duh </a:t>
            </a:r>
            <a:r>
              <a:rPr lang="hr-HR" sz="2800" b="1" dirty="0" smtClean="0"/>
              <a:t>kapitalizma</a:t>
            </a:r>
            <a:r>
              <a:rPr lang="hr-HR" sz="2800" dirty="0" smtClean="0"/>
              <a:t> </a:t>
            </a:r>
            <a:endParaRPr lang="hr-HR" sz="2800" i="1" dirty="0"/>
          </a:p>
          <a:p>
            <a:endParaRPr lang="hr-HR" sz="28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501008"/>
            <a:ext cx="2414377" cy="32231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40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Auguste Comte (1798. – 1857.)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b="1" dirty="0"/>
              <a:t>R</a:t>
            </a:r>
            <a:r>
              <a:rPr lang="hr-HR" b="1" dirty="0" smtClean="0"/>
              <a:t>azvio </a:t>
            </a:r>
            <a:r>
              <a:rPr lang="hr-HR" b="1" dirty="0"/>
              <a:t>disciplinu „socijalna fizika“ koju je kasnije nazvao </a:t>
            </a:r>
            <a:r>
              <a:rPr lang="hr-HR" b="1" dirty="0" smtClean="0"/>
              <a:t>sociologijom</a:t>
            </a:r>
          </a:p>
          <a:p>
            <a:endParaRPr lang="hr-HR" b="1" dirty="0"/>
          </a:p>
          <a:p>
            <a:r>
              <a:rPr lang="hr-HR" b="1" dirty="0" smtClean="0"/>
              <a:t>Socijalna statika i socijalna dinamika</a:t>
            </a:r>
          </a:p>
          <a:p>
            <a:endParaRPr lang="hr-HR" b="1" dirty="0"/>
          </a:p>
          <a:p>
            <a:r>
              <a:rPr lang="hr-HR" b="1" dirty="0"/>
              <a:t>N</a:t>
            </a:r>
            <a:r>
              <a:rPr lang="hr-HR" b="1" dirty="0" smtClean="0"/>
              <a:t>ajpoznatiji </a:t>
            </a:r>
            <a:r>
              <a:rPr lang="hr-HR" b="1" dirty="0"/>
              <a:t>dio njegova izučavanja je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    zakon </a:t>
            </a:r>
            <a:r>
              <a:rPr lang="hr-HR" b="1" dirty="0"/>
              <a:t>o tri stadija razvoja društva</a:t>
            </a:r>
            <a:endParaRPr lang="hr-HR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64" y="2348880"/>
            <a:ext cx="3007322" cy="4221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Auguste Comte (1798. – 1857.)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b="1" dirty="0"/>
              <a:t>Z</a:t>
            </a:r>
            <a:r>
              <a:rPr lang="hr-HR" b="1" dirty="0" smtClean="0"/>
              <a:t>akon </a:t>
            </a:r>
            <a:r>
              <a:rPr lang="hr-HR" b="1" dirty="0"/>
              <a:t>o tri stadija razvoja </a:t>
            </a:r>
            <a:r>
              <a:rPr lang="hr-HR" b="1" dirty="0" smtClean="0"/>
              <a:t>društva:</a:t>
            </a:r>
          </a:p>
          <a:p>
            <a:pPr marL="457200" indent="-457200">
              <a:buAutoNum type="arabicPeriod"/>
            </a:pPr>
            <a:r>
              <a:rPr lang="hr-HR" b="1" dirty="0" smtClean="0"/>
              <a:t>teološki </a:t>
            </a:r>
            <a:r>
              <a:rPr lang="hr-HR" b="1" dirty="0"/>
              <a:t>stadij</a:t>
            </a:r>
            <a:r>
              <a:rPr lang="hr-HR" dirty="0"/>
              <a:t> (do 1300 g.) u kojem dominira religija.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b="1" dirty="0" smtClean="0"/>
              <a:t>metafizički </a:t>
            </a:r>
            <a:r>
              <a:rPr lang="hr-HR" b="1" dirty="0"/>
              <a:t>stadij</a:t>
            </a:r>
            <a:r>
              <a:rPr lang="hr-HR" dirty="0"/>
              <a:t> (1300. – 1800 g.) gdje apstraktne sile mogu objasniti sve, a u društvom dominiraju svećenici i pravnici.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b="1" dirty="0" smtClean="0"/>
              <a:t>pozitivan stadij</a:t>
            </a:r>
            <a:r>
              <a:rPr lang="hr-HR" dirty="0" smtClean="0"/>
              <a:t> </a:t>
            </a:r>
            <a:r>
              <a:rPr lang="hr-HR" dirty="0"/>
              <a:t>(nakon 1800 god.) nastupa vjera u znanost. </a:t>
            </a:r>
            <a:endParaRPr lang="hr-HR" dirty="0" smtClean="0"/>
          </a:p>
          <a:p>
            <a:pPr marL="457200" indent="-457200">
              <a:buAutoNum type="arabicPeriod"/>
            </a:pPr>
            <a:endParaRPr lang="hr-HR" b="1" dirty="0"/>
          </a:p>
          <a:p>
            <a:r>
              <a:rPr lang="hr-HR" b="1" dirty="0" smtClean="0"/>
              <a:t>Sociologija – „pozitivna znanost”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0040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err="1" smtClean="0"/>
              <a:t>Herbert</a:t>
            </a:r>
            <a:r>
              <a:rPr lang="hr-HR" b="1" dirty="0" smtClean="0"/>
              <a:t> Spencer (1820. – 1903.)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b="1" dirty="0"/>
              <a:t>Središnji pojam Spencerovog proučavanja unutar sociologije je evolucija. </a:t>
            </a:r>
            <a:endParaRPr lang="hr-HR" sz="2800" b="1" dirty="0" smtClean="0"/>
          </a:p>
          <a:p>
            <a:r>
              <a:rPr lang="hr-HR" sz="2800" b="1" dirty="0" smtClean="0"/>
              <a:t>Evolucija </a:t>
            </a:r>
            <a:r>
              <a:rPr lang="hr-HR" sz="2800" b="1" dirty="0"/>
              <a:t>je za Spencera prirodni </a:t>
            </a: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zakon </a:t>
            </a:r>
          </a:p>
          <a:p>
            <a:endParaRPr lang="hr-HR" sz="2800" b="1" dirty="0"/>
          </a:p>
          <a:p>
            <a:r>
              <a:rPr lang="hr-HR" sz="2800" b="1" dirty="0" smtClean="0"/>
              <a:t>On </a:t>
            </a:r>
            <a:r>
              <a:rPr lang="hr-HR" sz="2800" b="1" dirty="0"/>
              <a:t>društvo smatra </a:t>
            </a:r>
            <a:r>
              <a:rPr lang="hr-HR" sz="2800" b="1" dirty="0" smtClean="0"/>
              <a:t>sličnim</a:t>
            </a:r>
          </a:p>
          <a:p>
            <a:pPr marL="0" indent="0"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biološkom organizmu</a:t>
            </a:r>
            <a:endParaRPr lang="hr-HR" sz="28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592010"/>
            <a:ext cx="3744416" cy="38087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604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err="1" smtClean="0"/>
              <a:t>Herbert</a:t>
            </a:r>
            <a:r>
              <a:rPr lang="hr-HR" b="1" dirty="0" smtClean="0"/>
              <a:t> Spencer (1820. – 1903.)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b="1" dirty="0"/>
              <a:t>Militarističko društvo </a:t>
            </a:r>
            <a:r>
              <a:rPr lang="hr-HR" sz="2800" b="1" dirty="0" smtClean="0"/>
              <a:t>– </a:t>
            </a:r>
            <a:r>
              <a:rPr lang="hr-HR" sz="2800" dirty="0" smtClean="0"/>
              <a:t>društvo koje se temelji na prinudi</a:t>
            </a:r>
          </a:p>
          <a:p>
            <a:endParaRPr lang="hr-HR" sz="2800" dirty="0" smtClean="0"/>
          </a:p>
          <a:p>
            <a:r>
              <a:rPr lang="hr-HR" sz="2800" b="1" dirty="0" smtClean="0"/>
              <a:t>Industrijsko društvo –</a:t>
            </a:r>
            <a:r>
              <a:rPr lang="hr-HR" sz="2800" i="1" dirty="0" smtClean="0"/>
              <a:t> </a:t>
            </a:r>
            <a:r>
              <a:rPr lang="hr-HR" sz="2800" dirty="0" smtClean="0"/>
              <a:t>društvo koje se temelji na dobrovoljnoj suradnji</a:t>
            </a:r>
          </a:p>
          <a:p>
            <a:endParaRPr lang="hr-HR" sz="2800" dirty="0" smtClean="0"/>
          </a:p>
          <a:p>
            <a:r>
              <a:rPr lang="hr-HR" sz="2800" b="1" dirty="0" smtClean="0"/>
              <a:t>Socijalni </a:t>
            </a:r>
            <a:r>
              <a:rPr lang="hr-HR" sz="2800" b="1" dirty="0"/>
              <a:t>darvinizam </a:t>
            </a:r>
            <a:r>
              <a:rPr lang="hr-HR" sz="2800" b="1" dirty="0" smtClean="0"/>
              <a:t>– </a:t>
            </a:r>
            <a:r>
              <a:rPr lang="hr-HR" sz="2800" dirty="0" smtClean="0"/>
              <a:t>preživljavaju </a:t>
            </a:r>
            <a:r>
              <a:rPr lang="hr-HR" sz="2800" dirty="0"/>
              <a:t>najsposobniji, dok će </a:t>
            </a:r>
            <a:r>
              <a:rPr lang="hr-HR" sz="2800" dirty="0" smtClean="0"/>
              <a:t>nesposobni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64458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err="1" smtClean="0"/>
              <a:t>Karl</a:t>
            </a:r>
            <a:r>
              <a:rPr lang="hr-HR" b="1" dirty="0" smtClean="0"/>
              <a:t> Marx </a:t>
            </a:r>
            <a:r>
              <a:rPr lang="hr-HR" b="1" dirty="0" smtClean="0"/>
              <a:t>(1818. – 1883.)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dirty="0"/>
              <a:t>Marx sebe nije smatrao </a:t>
            </a:r>
            <a:r>
              <a:rPr lang="hr-HR" sz="2800" dirty="0" smtClean="0"/>
              <a:t>sociologom</a:t>
            </a:r>
          </a:p>
          <a:p>
            <a:endParaRPr lang="hr-HR" sz="2800" dirty="0" smtClean="0"/>
          </a:p>
          <a:p>
            <a:r>
              <a:rPr lang="hr-HR" sz="2800" dirty="0" smtClean="0"/>
              <a:t>Njegovo </a:t>
            </a:r>
            <a:r>
              <a:rPr lang="hr-HR" sz="2800" dirty="0"/>
              <a:t>shvaćanje povijesti je materijalističko – </a:t>
            </a:r>
            <a:r>
              <a:rPr lang="hr-HR" sz="2800" b="1" dirty="0"/>
              <a:t>historijski materijalizam</a:t>
            </a:r>
            <a:r>
              <a:rPr lang="hr-HR" sz="2800" dirty="0"/>
              <a:t>. </a:t>
            </a:r>
            <a:endParaRPr lang="hr-HR" sz="2800" dirty="0" smtClean="0"/>
          </a:p>
          <a:p>
            <a:endParaRPr lang="hr-HR" sz="2800" dirty="0" smtClean="0"/>
          </a:p>
          <a:p>
            <a:pPr>
              <a:lnSpc>
                <a:spcPct val="100000"/>
              </a:lnSpc>
            </a:pPr>
            <a:r>
              <a:rPr lang="hr-HR" sz="2800" dirty="0" smtClean="0"/>
              <a:t>Glavni </a:t>
            </a:r>
            <a:r>
              <a:rPr lang="hr-HR" sz="2800" dirty="0"/>
              <a:t>problem s kojim se </a:t>
            </a:r>
            <a:endParaRPr lang="hr-HR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r-HR" sz="2800" dirty="0"/>
              <a:t> </a:t>
            </a:r>
            <a:r>
              <a:rPr lang="hr-HR" sz="2800" dirty="0" smtClean="0"/>
              <a:t>  on </a:t>
            </a:r>
            <a:r>
              <a:rPr lang="hr-HR" sz="2800" dirty="0"/>
              <a:t>bavio jesu društvene klase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96" y="3566405"/>
            <a:ext cx="2781158" cy="32591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333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err="1" smtClean="0"/>
              <a:t>Karl</a:t>
            </a:r>
            <a:r>
              <a:rPr lang="hr-HR" b="1" dirty="0" smtClean="0"/>
              <a:t> Marx </a:t>
            </a:r>
            <a:r>
              <a:rPr lang="hr-HR" b="1" dirty="0" smtClean="0"/>
              <a:t>(1818. – 1883.)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dirty="0"/>
              <a:t>Za svaku društvenu strukturu karakteristična je stalna promjena u </a:t>
            </a:r>
            <a:r>
              <a:rPr lang="hr-HR" sz="2800" b="1" dirty="0"/>
              <a:t>proizvodnim snagama tj. u tehnologiji i vještini. </a:t>
            </a:r>
            <a:endParaRPr lang="hr-HR" sz="2800" b="1" dirty="0" smtClean="0"/>
          </a:p>
          <a:p>
            <a:endParaRPr lang="hr-HR" sz="2800" b="1" dirty="0"/>
          </a:p>
          <a:p>
            <a:r>
              <a:rPr lang="hr-HR" sz="2800" dirty="0" smtClean="0"/>
              <a:t>Kao </a:t>
            </a:r>
            <a:r>
              <a:rPr lang="hr-HR" sz="2800" dirty="0"/>
              <a:t>posljedica toga, mijenjaju se </a:t>
            </a:r>
            <a:r>
              <a:rPr lang="hr-HR" sz="2800" b="1" dirty="0"/>
              <a:t>proizvodni odnosi.</a:t>
            </a: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394147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Emile </a:t>
            </a:r>
            <a:r>
              <a:rPr lang="hr-HR" b="1" dirty="0" err="1" smtClean="0"/>
              <a:t>Durkheim</a:t>
            </a:r>
            <a:r>
              <a:rPr lang="hr-HR" b="1" dirty="0" smtClean="0"/>
              <a:t> </a:t>
            </a:r>
            <a:r>
              <a:rPr lang="hr-HR" b="1" dirty="0" smtClean="0"/>
              <a:t>(1858. – 1917.)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dirty="0"/>
              <a:t>I</a:t>
            </a:r>
            <a:r>
              <a:rPr lang="hr-HR" sz="2800" dirty="0" smtClean="0"/>
              <a:t>zučavanja </a:t>
            </a:r>
            <a:r>
              <a:rPr lang="hr-HR" sz="2800" dirty="0"/>
              <a:t>sociologije su </a:t>
            </a:r>
            <a:r>
              <a:rPr lang="hr-HR" sz="2800" b="1" dirty="0"/>
              <a:t>društvene činjenice. </a:t>
            </a:r>
            <a:endParaRPr lang="hr-HR" sz="2800" b="1" dirty="0" smtClean="0"/>
          </a:p>
          <a:p>
            <a:r>
              <a:rPr lang="hr-HR" sz="2800" dirty="0" smtClean="0"/>
              <a:t>To </a:t>
            </a:r>
            <a:r>
              <a:rPr lang="hr-HR" sz="2800" dirty="0"/>
              <a:t>su sile koje postoje nezavisno od čovjekove svijesti i volje, kao izvanjske i prinudne.</a:t>
            </a:r>
            <a:endParaRPr lang="hr-HR" sz="2800" i="1" dirty="0"/>
          </a:p>
          <a:p>
            <a:r>
              <a:rPr lang="hr-HR" sz="2800" b="1" dirty="0" err="1" smtClean="0"/>
              <a:t>Durkheimova</a:t>
            </a:r>
            <a:r>
              <a:rPr lang="hr-HR" sz="2800" b="1" dirty="0" smtClean="0"/>
              <a:t> </a:t>
            </a:r>
            <a:r>
              <a:rPr lang="hr-HR" sz="2800" b="1" dirty="0"/>
              <a:t>teorija samoubojstava</a:t>
            </a:r>
            <a:endParaRPr lang="hr-HR" sz="2800" i="1" dirty="0"/>
          </a:p>
          <a:p>
            <a:r>
              <a:rPr lang="hr-HR" sz="2800" b="1" dirty="0" smtClean="0"/>
              <a:t>Društvena solidarnost</a:t>
            </a:r>
            <a:endParaRPr lang="hr-HR" sz="28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3136436"/>
            <a:ext cx="2304256" cy="32643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717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Emile </a:t>
            </a:r>
            <a:r>
              <a:rPr lang="hr-HR" b="1" dirty="0" err="1" smtClean="0"/>
              <a:t>Durkheim</a:t>
            </a:r>
            <a:r>
              <a:rPr lang="hr-HR" b="1" dirty="0" smtClean="0"/>
              <a:t> </a:t>
            </a:r>
            <a:r>
              <a:rPr lang="hr-HR" b="1" dirty="0" smtClean="0"/>
              <a:t>(1858. – 1917.)</a:t>
            </a:r>
            <a:endParaRPr lang="hr-HR" b="1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r-HR" sz="2800" b="1" dirty="0" smtClean="0"/>
              <a:t>Mehanička </a:t>
            </a:r>
            <a:r>
              <a:rPr lang="hr-HR" sz="2800" b="1" dirty="0"/>
              <a:t>solidarnost karakteristična je za društva s manjim stupnjem podjele </a:t>
            </a:r>
            <a:r>
              <a:rPr lang="hr-HR" sz="2800" b="1" dirty="0" smtClean="0"/>
              <a:t>rada.</a:t>
            </a:r>
          </a:p>
          <a:p>
            <a:endParaRPr lang="hr-HR" sz="2800" b="1" dirty="0" smtClean="0"/>
          </a:p>
          <a:p>
            <a:r>
              <a:rPr lang="hr-HR" sz="2800" b="1" dirty="0"/>
              <a:t>Organska solidarnost počiva na razvijenoj podjeli rada</a:t>
            </a:r>
            <a:r>
              <a:rPr lang="hr-HR" sz="2800" b="1" dirty="0" smtClean="0"/>
              <a:t>.</a:t>
            </a:r>
          </a:p>
          <a:p>
            <a:endParaRPr lang="hr-HR" sz="2800" b="1" dirty="0"/>
          </a:p>
          <a:p>
            <a:r>
              <a:rPr lang="hr-HR" sz="2800" b="1" dirty="0" smtClean="0"/>
              <a:t>Anomija </a:t>
            </a:r>
          </a:p>
          <a:p>
            <a:r>
              <a:rPr lang="hr-HR" sz="2800" b="1" dirty="0" smtClean="0"/>
              <a:t>Sveto </a:t>
            </a:r>
            <a:r>
              <a:rPr lang="hr-HR" sz="2800" b="1" dirty="0"/>
              <a:t>i profano </a:t>
            </a: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160733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jige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2_TF02787940_TF02787940" id="{E1138D3B-2515-4233-88E3-42509EC12FD8}" vid="{0801763E-7769-4935-BB05-7A168A37DE90}"/>
    </a:ext>
  </a:extLst>
</a:theme>
</file>

<file path=ppt/theme/theme2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4873beb7-5857-4685-be1f-d57550cc96cc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Plava prezentacija s naslaganim knjigama (široki zaslon)</Template>
  <TotalTime>0</TotalTime>
  <Words>356</Words>
  <Application>Microsoft Office PowerPoint</Application>
  <PresentationFormat>Prilagođeno</PresentationFormat>
  <Paragraphs>57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Knjige 16 x 9</vt:lpstr>
      <vt:lpstr>Osnivači sociologije</vt:lpstr>
      <vt:lpstr>Auguste Comte (1798. – 1857.)</vt:lpstr>
      <vt:lpstr>Auguste Comte (1798. – 1857.)</vt:lpstr>
      <vt:lpstr>Herbert Spencer (1820. – 1903.)</vt:lpstr>
      <vt:lpstr>Herbert Spencer (1820. – 1903.)</vt:lpstr>
      <vt:lpstr>Karl Marx (1818. – 1883.)</vt:lpstr>
      <vt:lpstr>Karl Marx (1818. – 1883.)</vt:lpstr>
      <vt:lpstr>Emile Durkheim (1858. – 1917.)</vt:lpstr>
      <vt:lpstr>Emile Durkheim (1858. – 1917.)</vt:lpstr>
      <vt:lpstr>Max Weber (1864. – 1920.)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2017-09-24T21:13:12Z</dcterms:created>
  <dcterms:modified xsi:type="dcterms:W3CDTF">2017-09-24T21:31:15Z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