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5" r:id="rId11"/>
    <p:sldId id="263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015181-9256-46CF-B5BA-20BAF614AE2F}" type="doc">
      <dgm:prSet loTypeId="urn:microsoft.com/office/officeart/2008/layout/RadialCluster" loCatId="cycle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3C3F758-3683-48E0-9A73-A11303756770}">
      <dgm:prSet phldrT="[Tekst]"/>
      <dgm:spPr/>
      <dgm:t>
        <a:bodyPr/>
        <a:lstStyle/>
        <a:p>
          <a:r>
            <a:rPr lang="hr-HR" b="1" dirty="0" smtClean="0">
              <a:solidFill>
                <a:srgbClr val="002060"/>
              </a:solidFill>
              <a:latin typeface="Arial Narrow" panose="020B0606020202030204" pitchFamily="34" charset="0"/>
            </a:rPr>
            <a:t>Platne usluge</a:t>
          </a:r>
          <a:endParaRPr lang="hr-HR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1B17E291-D07D-47A3-8E83-DF90A475CD86}" type="parTrans" cxnId="{8665F2CC-FFBC-46F8-ABF9-7BA1FE91BE11}">
      <dgm:prSet/>
      <dgm:spPr/>
      <dgm:t>
        <a:bodyPr/>
        <a:lstStyle/>
        <a:p>
          <a:endParaRPr lang="hr-HR"/>
        </a:p>
      </dgm:t>
    </dgm:pt>
    <dgm:pt modelId="{9BB37B47-C10B-4C21-812B-81A3070D91F6}" type="sibTrans" cxnId="{8665F2CC-FFBC-46F8-ABF9-7BA1FE91BE11}">
      <dgm:prSet/>
      <dgm:spPr/>
      <dgm:t>
        <a:bodyPr/>
        <a:lstStyle/>
        <a:p>
          <a:endParaRPr lang="hr-HR"/>
        </a:p>
      </dgm:t>
    </dgm:pt>
    <dgm:pt modelId="{2737A5DF-BC96-4D10-AAC3-4272032C9C16}">
      <dgm:prSet phldrT="[Tekst]"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Uplata gotovine i vođenje računa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EA0AAB95-584A-444C-BF67-A96D44316F61}" type="parTrans" cxnId="{1A5C7AA9-B5A3-4BDA-B494-1A356BD101FB}">
      <dgm:prSet/>
      <dgm:spPr/>
      <dgm:t>
        <a:bodyPr/>
        <a:lstStyle/>
        <a:p>
          <a:endParaRPr lang="hr-HR"/>
        </a:p>
      </dgm:t>
    </dgm:pt>
    <dgm:pt modelId="{4FEFA2CE-6B97-43F3-8F35-DC7A2900A233}" type="sibTrans" cxnId="{1A5C7AA9-B5A3-4BDA-B494-1A356BD101FB}">
      <dgm:prSet/>
      <dgm:spPr/>
      <dgm:t>
        <a:bodyPr/>
        <a:lstStyle/>
        <a:p>
          <a:endParaRPr lang="hr-HR"/>
        </a:p>
      </dgm:t>
    </dgm:pt>
    <dgm:pt modelId="{F2976745-AFBD-4FC5-8E6A-6BFE3B49ECDC}">
      <dgm:prSet phldrT="[Tekst]"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Transferi novca, kartični transferi, izravno terećenje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1EFE57C1-F4C7-4F1A-8B3C-DCB90891477B}" type="parTrans" cxnId="{14F845C6-E438-4C5A-AA6B-A08DC260F947}">
      <dgm:prSet/>
      <dgm:spPr/>
      <dgm:t>
        <a:bodyPr/>
        <a:lstStyle/>
        <a:p>
          <a:endParaRPr lang="hr-HR"/>
        </a:p>
      </dgm:t>
    </dgm:pt>
    <dgm:pt modelId="{22C17857-B754-4936-A57A-50F0A58F208A}" type="sibTrans" cxnId="{14F845C6-E438-4C5A-AA6B-A08DC260F947}">
      <dgm:prSet/>
      <dgm:spPr/>
      <dgm:t>
        <a:bodyPr/>
        <a:lstStyle/>
        <a:p>
          <a:endParaRPr lang="hr-HR"/>
        </a:p>
      </dgm:t>
    </dgm:pt>
    <dgm:pt modelId="{1544B34A-B811-4C51-B9CF-1CD6E46190D5}">
      <dgm:prSet phldrT="[Tekst]"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Podizanje gotovine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E6042303-8EA9-4F19-B277-4F7BA64582C5}" type="parTrans" cxnId="{545F21A5-4906-40A7-8917-B67893F91FD8}">
      <dgm:prSet/>
      <dgm:spPr/>
      <dgm:t>
        <a:bodyPr/>
        <a:lstStyle/>
        <a:p>
          <a:endParaRPr lang="hr-HR"/>
        </a:p>
      </dgm:t>
    </dgm:pt>
    <dgm:pt modelId="{158F7FB6-52BB-4A4E-9191-BA5A9D9559F0}" type="sibTrans" cxnId="{545F21A5-4906-40A7-8917-B67893F91FD8}">
      <dgm:prSet/>
      <dgm:spPr/>
      <dgm:t>
        <a:bodyPr/>
        <a:lstStyle/>
        <a:p>
          <a:endParaRPr lang="hr-HR"/>
        </a:p>
      </dgm:t>
    </dgm:pt>
    <dgm:pt modelId="{76015662-A101-43E0-BE01-69FEDF5AB83B}">
      <dgm:prSet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Informacije o računu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89D13CA5-4E16-4362-B2CC-026D1B1AE1D2}" type="parTrans" cxnId="{873BB745-9C71-421A-B65A-31F4AC7928BA}">
      <dgm:prSet/>
      <dgm:spPr/>
      <dgm:t>
        <a:bodyPr/>
        <a:lstStyle/>
        <a:p>
          <a:endParaRPr lang="hr-HR"/>
        </a:p>
      </dgm:t>
    </dgm:pt>
    <dgm:pt modelId="{90D2747E-21FE-4B0A-95B4-B3D6B1F8026B}" type="sibTrans" cxnId="{873BB745-9C71-421A-B65A-31F4AC7928BA}">
      <dgm:prSet/>
      <dgm:spPr/>
      <dgm:t>
        <a:bodyPr/>
        <a:lstStyle/>
        <a:p>
          <a:endParaRPr lang="hr-HR"/>
        </a:p>
      </dgm:t>
    </dgm:pt>
    <dgm:pt modelId="{DA7AA9E8-0939-4ACC-BF59-0E1DDA6EB982}">
      <dgm:prSet/>
      <dgm:spPr/>
      <dgm:t>
        <a:bodyPr/>
        <a:lstStyle/>
        <a:p>
          <a:r>
            <a:rPr lang="hr-HR" dirty="0" smtClean="0">
              <a:solidFill>
                <a:schemeClr val="tx1"/>
              </a:solidFill>
              <a:latin typeface="Arial Rounded MT Bold" panose="020F0704030504030204" pitchFamily="34" charset="0"/>
            </a:rPr>
            <a:t>Izdavanje i prihvaćanje platnih instrumenata</a:t>
          </a:r>
          <a:endParaRPr lang="hr-HR" dirty="0">
            <a:solidFill>
              <a:schemeClr val="tx1"/>
            </a:solidFill>
            <a:latin typeface="Arial Rounded MT Bold" panose="020F0704030504030204" pitchFamily="34" charset="0"/>
          </a:endParaRPr>
        </a:p>
      </dgm:t>
    </dgm:pt>
    <dgm:pt modelId="{CB25DFD7-4F35-4B04-9763-76C2F926EFB4}" type="parTrans" cxnId="{C5A156B9-D7F1-4404-842F-E5DD211E1941}">
      <dgm:prSet/>
      <dgm:spPr/>
      <dgm:t>
        <a:bodyPr/>
        <a:lstStyle/>
        <a:p>
          <a:endParaRPr lang="hr-HR"/>
        </a:p>
      </dgm:t>
    </dgm:pt>
    <dgm:pt modelId="{828E782D-1AEB-41D8-AA4A-31335003D383}" type="sibTrans" cxnId="{C5A156B9-D7F1-4404-842F-E5DD211E1941}">
      <dgm:prSet/>
      <dgm:spPr/>
      <dgm:t>
        <a:bodyPr/>
        <a:lstStyle/>
        <a:p>
          <a:endParaRPr lang="hr-HR"/>
        </a:p>
      </dgm:t>
    </dgm:pt>
    <dgm:pt modelId="{AF14AC4D-F2A7-4ADA-A1B6-0CB292EC4625}">
      <dgm:prSet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Novčane pošiljke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1BEF9F6B-F53D-4846-9A54-0938B89DB3C2}" type="parTrans" cxnId="{18337DAE-11F7-412D-970C-31C91B6D7680}">
      <dgm:prSet/>
      <dgm:spPr/>
      <dgm:t>
        <a:bodyPr/>
        <a:lstStyle/>
        <a:p>
          <a:endParaRPr lang="hr-HR"/>
        </a:p>
      </dgm:t>
    </dgm:pt>
    <dgm:pt modelId="{8C732391-E28C-4A4A-A7C5-88705E808BC6}" type="sibTrans" cxnId="{18337DAE-11F7-412D-970C-31C91B6D7680}">
      <dgm:prSet/>
      <dgm:spPr/>
      <dgm:t>
        <a:bodyPr/>
        <a:lstStyle/>
        <a:p>
          <a:endParaRPr lang="hr-HR"/>
        </a:p>
      </dgm:t>
    </dgm:pt>
    <dgm:pt modelId="{012D6DEA-74B8-4668-A13B-16A6D61D6502}" type="pres">
      <dgm:prSet presAssocID="{A9015181-9256-46CF-B5BA-20BAF614AE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9E0801D9-D13A-4302-9F43-279D00963F41}" type="pres">
      <dgm:prSet presAssocID="{23C3F758-3683-48E0-9A73-A11303756770}" presName="singleCycle" presStyleCnt="0"/>
      <dgm:spPr/>
    </dgm:pt>
    <dgm:pt modelId="{41B319FC-03B0-43A8-BC03-583EA9DB315B}" type="pres">
      <dgm:prSet presAssocID="{23C3F758-3683-48E0-9A73-A11303756770}" presName="singleCenter" presStyleLbl="node1" presStyleIdx="0" presStyleCnt="7">
        <dgm:presLayoutVars>
          <dgm:chMax val="7"/>
          <dgm:chPref val="7"/>
        </dgm:presLayoutVars>
      </dgm:prSet>
      <dgm:spPr/>
      <dgm:t>
        <a:bodyPr/>
        <a:lstStyle/>
        <a:p>
          <a:endParaRPr lang="hr-HR"/>
        </a:p>
      </dgm:t>
    </dgm:pt>
    <dgm:pt modelId="{91D548EF-98FB-4CBF-948D-D77EF41DCAF5}" type="pres">
      <dgm:prSet presAssocID="{EA0AAB95-584A-444C-BF67-A96D44316F61}" presName="Name56" presStyleLbl="parChTrans1D2" presStyleIdx="0" presStyleCnt="6"/>
      <dgm:spPr/>
      <dgm:t>
        <a:bodyPr/>
        <a:lstStyle/>
        <a:p>
          <a:endParaRPr lang="hr-HR"/>
        </a:p>
      </dgm:t>
    </dgm:pt>
    <dgm:pt modelId="{4667AC07-252A-4150-8BB9-18C9249BEBA6}" type="pres">
      <dgm:prSet presAssocID="{2737A5DF-BC96-4D10-AAC3-4272032C9C16}" presName="text0" presStyleLbl="node1" presStyleIdx="1" presStyleCnt="7" custScaleX="138183" custScaleY="13818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B4164B-3FEC-4791-94AC-0269EB496906}" type="pres">
      <dgm:prSet presAssocID="{1EFE57C1-F4C7-4F1A-8B3C-DCB90891477B}" presName="Name56" presStyleLbl="parChTrans1D2" presStyleIdx="1" presStyleCnt="6"/>
      <dgm:spPr/>
      <dgm:t>
        <a:bodyPr/>
        <a:lstStyle/>
        <a:p>
          <a:endParaRPr lang="hr-HR"/>
        </a:p>
      </dgm:t>
    </dgm:pt>
    <dgm:pt modelId="{517244F9-935C-4F56-8562-C6D66874DA1A}" type="pres">
      <dgm:prSet presAssocID="{F2976745-AFBD-4FC5-8E6A-6BFE3B49ECDC}" presName="text0" presStyleLbl="node1" presStyleIdx="2" presStyleCnt="7" custScaleX="138183" custScaleY="13818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96FA27-FB90-4404-9DC1-CA32BA413C36}" type="pres">
      <dgm:prSet presAssocID="{89D13CA5-4E16-4362-B2CC-026D1B1AE1D2}" presName="Name56" presStyleLbl="parChTrans1D2" presStyleIdx="2" presStyleCnt="6"/>
      <dgm:spPr/>
      <dgm:t>
        <a:bodyPr/>
        <a:lstStyle/>
        <a:p>
          <a:endParaRPr lang="hr-HR"/>
        </a:p>
      </dgm:t>
    </dgm:pt>
    <dgm:pt modelId="{A1B921A9-FFF0-4362-A109-6E8222163E3B}" type="pres">
      <dgm:prSet presAssocID="{76015662-A101-43E0-BE01-69FEDF5AB83B}" presName="text0" presStyleLbl="node1" presStyleIdx="3" presStyleCnt="7" custScaleX="138183" custScaleY="13818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4C20ED-5767-44CD-8C77-B31F9829D18A}" type="pres">
      <dgm:prSet presAssocID="{1BEF9F6B-F53D-4846-9A54-0938B89DB3C2}" presName="Name56" presStyleLbl="parChTrans1D2" presStyleIdx="3" presStyleCnt="6"/>
      <dgm:spPr/>
      <dgm:t>
        <a:bodyPr/>
        <a:lstStyle/>
        <a:p>
          <a:endParaRPr lang="hr-HR"/>
        </a:p>
      </dgm:t>
    </dgm:pt>
    <dgm:pt modelId="{417A2FB1-D946-4F67-8F8F-3787CE2896E7}" type="pres">
      <dgm:prSet presAssocID="{AF14AC4D-F2A7-4ADA-A1B6-0CB292EC4625}" presName="text0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13774C9-0257-431A-AF60-68E93AD4EF11}" type="pres">
      <dgm:prSet presAssocID="{CB25DFD7-4F35-4B04-9763-76C2F926EFB4}" presName="Name56" presStyleLbl="parChTrans1D2" presStyleIdx="4" presStyleCnt="6"/>
      <dgm:spPr/>
      <dgm:t>
        <a:bodyPr/>
        <a:lstStyle/>
        <a:p>
          <a:endParaRPr lang="hr-HR"/>
        </a:p>
      </dgm:t>
    </dgm:pt>
    <dgm:pt modelId="{15D878EC-4B16-47F5-80B5-DAECB8F3FD0B}" type="pres">
      <dgm:prSet presAssocID="{DA7AA9E8-0939-4ACC-BF59-0E1DDA6EB982}" presName="text0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1CACF9B-18E3-44F7-97DD-CE17BBB12B62}" type="pres">
      <dgm:prSet presAssocID="{E6042303-8EA9-4F19-B277-4F7BA64582C5}" presName="Name56" presStyleLbl="parChTrans1D2" presStyleIdx="5" presStyleCnt="6"/>
      <dgm:spPr/>
      <dgm:t>
        <a:bodyPr/>
        <a:lstStyle/>
        <a:p>
          <a:endParaRPr lang="hr-HR"/>
        </a:p>
      </dgm:t>
    </dgm:pt>
    <dgm:pt modelId="{9E86152F-57C9-4C7F-B652-A7BE1673F4DE}" type="pres">
      <dgm:prSet presAssocID="{1544B34A-B811-4C51-B9CF-1CD6E46190D5}" presName="text0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296F6F3-081E-4874-8F11-D863C85BB5FD}" type="presOf" srcId="{76015662-A101-43E0-BE01-69FEDF5AB83B}" destId="{A1B921A9-FFF0-4362-A109-6E8222163E3B}" srcOrd="0" destOrd="0" presId="urn:microsoft.com/office/officeart/2008/layout/RadialCluster"/>
    <dgm:cxn modelId="{9ED973F2-C376-44EC-8117-047D58486D6E}" type="presOf" srcId="{23C3F758-3683-48E0-9A73-A11303756770}" destId="{41B319FC-03B0-43A8-BC03-583EA9DB315B}" srcOrd="0" destOrd="0" presId="urn:microsoft.com/office/officeart/2008/layout/RadialCluster"/>
    <dgm:cxn modelId="{CAA839A2-2ED7-4CBF-8924-C3BFD8DF4417}" type="presOf" srcId="{DA7AA9E8-0939-4ACC-BF59-0E1DDA6EB982}" destId="{15D878EC-4B16-47F5-80B5-DAECB8F3FD0B}" srcOrd="0" destOrd="0" presId="urn:microsoft.com/office/officeart/2008/layout/RadialCluster"/>
    <dgm:cxn modelId="{B17BD2E9-BC6A-41F1-87AD-047CA8AD0D84}" type="presOf" srcId="{AF14AC4D-F2A7-4ADA-A1B6-0CB292EC4625}" destId="{417A2FB1-D946-4F67-8F8F-3787CE2896E7}" srcOrd="0" destOrd="0" presId="urn:microsoft.com/office/officeart/2008/layout/RadialCluster"/>
    <dgm:cxn modelId="{ED925BAE-9C28-4D2B-B072-9F1E58EA8AF0}" type="presOf" srcId="{1BEF9F6B-F53D-4846-9A54-0938B89DB3C2}" destId="{864C20ED-5767-44CD-8C77-B31F9829D18A}" srcOrd="0" destOrd="0" presId="urn:microsoft.com/office/officeart/2008/layout/RadialCluster"/>
    <dgm:cxn modelId="{CC5140A3-A36B-4DA7-85D0-CA4705CD6E0A}" type="presOf" srcId="{E6042303-8EA9-4F19-B277-4F7BA64582C5}" destId="{A1CACF9B-18E3-44F7-97DD-CE17BBB12B62}" srcOrd="0" destOrd="0" presId="urn:microsoft.com/office/officeart/2008/layout/RadialCluster"/>
    <dgm:cxn modelId="{FF26FE32-B1B1-4D11-A352-09B2B6CFCBFF}" type="presOf" srcId="{2737A5DF-BC96-4D10-AAC3-4272032C9C16}" destId="{4667AC07-252A-4150-8BB9-18C9249BEBA6}" srcOrd="0" destOrd="0" presId="urn:microsoft.com/office/officeart/2008/layout/RadialCluster"/>
    <dgm:cxn modelId="{BC5B6E5A-2C70-4DB5-827C-4F1C8F2FFA0A}" type="presOf" srcId="{1544B34A-B811-4C51-B9CF-1CD6E46190D5}" destId="{9E86152F-57C9-4C7F-B652-A7BE1673F4DE}" srcOrd="0" destOrd="0" presId="urn:microsoft.com/office/officeart/2008/layout/RadialCluster"/>
    <dgm:cxn modelId="{873BB745-9C71-421A-B65A-31F4AC7928BA}" srcId="{23C3F758-3683-48E0-9A73-A11303756770}" destId="{76015662-A101-43E0-BE01-69FEDF5AB83B}" srcOrd="2" destOrd="0" parTransId="{89D13CA5-4E16-4362-B2CC-026D1B1AE1D2}" sibTransId="{90D2747E-21FE-4B0A-95B4-B3D6B1F8026B}"/>
    <dgm:cxn modelId="{545F21A5-4906-40A7-8917-B67893F91FD8}" srcId="{23C3F758-3683-48E0-9A73-A11303756770}" destId="{1544B34A-B811-4C51-B9CF-1CD6E46190D5}" srcOrd="5" destOrd="0" parTransId="{E6042303-8EA9-4F19-B277-4F7BA64582C5}" sibTransId="{158F7FB6-52BB-4A4E-9191-BA5A9D9559F0}"/>
    <dgm:cxn modelId="{18337DAE-11F7-412D-970C-31C91B6D7680}" srcId="{23C3F758-3683-48E0-9A73-A11303756770}" destId="{AF14AC4D-F2A7-4ADA-A1B6-0CB292EC4625}" srcOrd="3" destOrd="0" parTransId="{1BEF9F6B-F53D-4846-9A54-0938B89DB3C2}" sibTransId="{8C732391-E28C-4A4A-A7C5-88705E808BC6}"/>
    <dgm:cxn modelId="{4A61EDB9-24A2-4A61-9209-98013C69812C}" type="presOf" srcId="{F2976745-AFBD-4FC5-8E6A-6BFE3B49ECDC}" destId="{517244F9-935C-4F56-8562-C6D66874DA1A}" srcOrd="0" destOrd="0" presId="urn:microsoft.com/office/officeart/2008/layout/RadialCluster"/>
    <dgm:cxn modelId="{C5A156B9-D7F1-4404-842F-E5DD211E1941}" srcId="{23C3F758-3683-48E0-9A73-A11303756770}" destId="{DA7AA9E8-0939-4ACC-BF59-0E1DDA6EB982}" srcOrd="4" destOrd="0" parTransId="{CB25DFD7-4F35-4B04-9763-76C2F926EFB4}" sibTransId="{828E782D-1AEB-41D8-AA4A-31335003D383}"/>
    <dgm:cxn modelId="{4A0701A3-7282-4A72-8E13-195A03FD5A43}" type="presOf" srcId="{1EFE57C1-F4C7-4F1A-8B3C-DCB90891477B}" destId="{28B4164B-3FEC-4791-94AC-0269EB496906}" srcOrd="0" destOrd="0" presId="urn:microsoft.com/office/officeart/2008/layout/RadialCluster"/>
    <dgm:cxn modelId="{536D53CF-F9AB-48FE-A642-ED9F67787E05}" type="presOf" srcId="{89D13CA5-4E16-4362-B2CC-026D1B1AE1D2}" destId="{8C96FA27-FB90-4404-9DC1-CA32BA413C36}" srcOrd="0" destOrd="0" presId="urn:microsoft.com/office/officeart/2008/layout/RadialCluster"/>
    <dgm:cxn modelId="{F90A1F6E-26E6-4BA9-B5CA-4E2BB98DE5DD}" type="presOf" srcId="{CB25DFD7-4F35-4B04-9763-76C2F926EFB4}" destId="{A13774C9-0257-431A-AF60-68E93AD4EF11}" srcOrd="0" destOrd="0" presId="urn:microsoft.com/office/officeart/2008/layout/RadialCluster"/>
    <dgm:cxn modelId="{14F845C6-E438-4C5A-AA6B-A08DC260F947}" srcId="{23C3F758-3683-48E0-9A73-A11303756770}" destId="{F2976745-AFBD-4FC5-8E6A-6BFE3B49ECDC}" srcOrd="1" destOrd="0" parTransId="{1EFE57C1-F4C7-4F1A-8B3C-DCB90891477B}" sibTransId="{22C17857-B754-4936-A57A-50F0A58F208A}"/>
    <dgm:cxn modelId="{9122CD34-5CCD-43D5-8C26-7E23EE0C24DB}" type="presOf" srcId="{A9015181-9256-46CF-B5BA-20BAF614AE2F}" destId="{012D6DEA-74B8-4668-A13B-16A6D61D6502}" srcOrd="0" destOrd="0" presId="urn:microsoft.com/office/officeart/2008/layout/RadialCluster"/>
    <dgm:cxn modelId="{5B733398-CEB3-417C-9CB8-73755AEE79A9}" type="presOf" srcId="{EA0AAB95-584A-444C-BF67-A96D44316F61}" destId="{91D548EF-98FB-4CBF-948D-D77EF41DCAF5}" srcOrd="0" destOrd="0" presId="urn:microsoft.com/office/officeart/2008/layout/RadialCluster"/>
    <dgm:cxn modelId="{8665F2CC-FFBC-46F8-ABF9-7BA1FE91BE11}" srcId="{A9015181-9256-46CF-B5BA-20BAF614AE2F}" destId="{23C3F758-3683-48E0-9A73-A11303756770}" srcOrd="0" destOrd="0" parTransId="{1B17E291-D07D-47A3-8E83-DF90A475CD86}" sibTransId="{9BB37B47-C10B-4C21-812B-81A3070D91F6}"/>
    <dgm:cxn modelId="{1A5C7AA9-B5A3-4BDA-B494-1A356BD101FB}" srcId="{23C3F758-3683-48E0-9A73-A11303756770}" destId="{2737A5DF-BC96-4D10-AAC3-4272032C9C16}" srcOrd="0" destOrd="0" parTransId="{EA0AAB95-584A-444C-BF67-A96D44316F61}" sibTransId="{4FEFA2CE-6B97-43F3-8F35-DC7A2900A233}"/>
    <dgm:cxn modelId="{08F39543-B631-44A1-BBAF-2FFD180E552A}" type="presParOf" srcId="{012D6DEA-74B8-4668-A13B-16A6D61D6502}" destId="{9E0801D9-D13A-4302-9F43-279D00963F41}" srcOrd="0" destOrd="0" presId="urn:microsoft.com/office/officeart/2008/layout/RadialCluster"/>
    <dgm:cxn modelId="{FD25211C-0EFA-4442-B217-867A23A76BF8}" type="presParOf" srcId="{9E0801D9-D13A-4302-9F43-279D00963F41}" destId="{41B319FC-03B0-43A8-BC03-583EA9DB315B}" srcOrd="0" destOrd="0" presId="urn:microsoft.com/office/officeart/2008/layout/RadialCluster"/>
    <dgm:cxn modelId="{4C11FE4A-CCE5-405D-903F-B15C5F7C8889}" type="presParOf" srcId="{9E0801D9-D13A-4302-9F43-279D00963F41}" destId="{91D548EF-98FB-4CBF-948D-D77EF41DCAF5}" srcOrd="1" destOrd="0" presId="urn:microsoft.com/office/officeart/2008/layout/RadialCluster"/>
    <dgm:cxn modelId="{149703AB-528C-4066-81A5-26367DFAE83B}" type="presParOf" srcId="{9E0801D9-D13A-4302-9F43-279D00963F41}" destId="{4667AC07-252A-4150-8BB9-18C9249BEBA6}" srcOrd="2" destOrd="0" presId="urn:microsoft.com/office/officeart/2008/layout/RadialCluster"/>
    <dgm:cxn modelId="{09F5752A-7FAD-4CF2-BB3D-B7C355B9A2D9}" type="presParOf" srcId="{9E0801D9-D13A-4302-9F43-279D00963F41}" destId="{28B4164B-3FEC-4791-94AC-0269EB496906}" srcOrd="3" destOrd="0" presId="urn:microsoft.com/office/officeart/2008/layout/RadialCluster"/>
    <dgm:cxn modelId="{05ECB4F7-5613-4869-BBFA-73652687990C}" type="presParOf" srcId="{9E0801D9-D13A-4302-9F43-279D00963F41}" destId="{517244F9-935C-4F56-8562-C6D66874DA1A}" srcOrd="4" destOrd="0" presId="urn:microsoft.com/office/officeart/2008/layout/RadialCluster"/>
    <dgm:cxn modelId="{916532D7-0114-4A6F-A3B7-CFC2D843487F}" type="presParOf" srcId="{9E0801D9-D13A-4302-9F43-279D00963F41}" destId="{8C96FA27-FB90-4404-9DC1-CA32BA413C36}" srcOrd="5" destOrd="0" presId="urn:microsoft.com/office/officeart/2008/layout/RadialCluster"/>
    <dgm:cxn modelId="{3BB5B646-2739-431C-8DC6-F84E34599CB2}" type="presParOf" srcId="{9E0801D9-D13A-4302-9F43-279D00963F41}" destId="{A1B921A9-FFF0-4362-A109-6E8222163E3B}" srcOrd="6" destOrd="0" presId="urn:microsoft.com/office/officeart/2008/layout/RadialCluster"/>
    <dgm:cxn modelId="{8A870EE3-C3FE-487B-B918-F31FB588F466}" type="presParOf" srcId="{9E0801D9-D13A-4302-9F43-279D00963F41}" destId="{864C20ED-5767-44CD-8C77-B31F9829D18A}" srcOrd="7" destOrd="0" presId="urn:microsoft.com/office/officeart/2008/layout/RadialCluster"/>
    <dgm:cxn modelId="{74D71A39-9D85-4E0A-8BBE-CB52276E0327}" type="presParOf" srcId="{9E0801D9-D13A-4302-9F43-279D00963F41}" destId="{417A2FB1-D946-4F67-8F8F-3787CE2896E7}" srcOrd="8" destOrd="0" presId="urn:microsoft.com/office/officeart/2008/layout/RadialCluster"/>
    <dgm:cxn modelId="{0129318A-B1E3-45A2-B90D-6EF8C88546AF}" type="presParOf" srcId="{9E0801D9-D13A-4302-9F43-279D00963F41}" destId="{A13774C9-0257-431A-AF60-68E93AD4EF11}" srcOrd="9" destOrd="0" presId="urn:microsoft.com/office/officeart/2008/layout/RadialCluster"/>
    <dgm:cxn modelId="{BE505CB3-8371-4263-8EF1-360012B19CBB}" type="presParOf" srcId="{9E0801D9-D13A-4302-9F43-279D00963F41}" destId="{15D878EC-4B16-47F5-80B5-DAECB8F3FD0B}" srcOrd="10" destOrd="0" presId="urn:microsoft.com/office/officeart/2008/layout/RadialCluster"/>
    <dgm:cxn modelId="{13EA1654-BAE1-4AF6-9109-EED67A7DDF8D}" type="presParOf" srcId="{9E0801D9-D13A-4302-9F43-279D00963F41}" destId="{A1CACF9B-18E3-44F7-97DD-CE17BBB12B62}" srcOrd="11" destOrd="0" presId="urn:microsoft.com/office/officeart/2008/layout/RadialCluster"/>
    <dgm:cxn modelId="{CC98438C-8227-418F-A630-2E2671166D86}" type="presParOf" srcId="{9E0801D9-D13A-4302-9F43-279D00963F41}" destId="{9E86152F-57C9-4C7F-B652-A7BE1673F4DE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8AE1C3-49F3-4CDA-B763-E8A890DB38DC}" type="doc">
      <dgm:prSet loTypeId="urn:microsoft.com/office/officeart/2008/layout/RadialCluster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E5F88721-E521-4332-B00E-D93CD3ED87D1}">
      <dgm:prSet phldrT="[Tekst]"/>
      <dgm:spPr/>
      <dgm:t>
        <a:bodyPr/>
        <a:lstStyle/>
        <a:p>
          <a:r>
            <a:rPr lang="hr-HR" b="1" dirty="0" smtClean="0">
              <a:solidFill>
                <a:srgbClr val="002060"/>
              </a:solidFill>
              <a:latin typeface="Arial Narrow" panose="020B0606020202030204" pitchFamily="34" charset="0"/>
            </a:rPr>
            <a:t>U poslovnici banke poduzetnik može</a:t>
          </a:r>
          <a:endParaRPr lang="hr-HR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34CD1588-FC35-4ED4-85C3-2F58A08AED31}" type="parTrans" cxnId="{959407B4-CC72-49F2-B6DE-F231B4C90BCA}">
      <dgm:prSet/>
      <dgm:spPr/>
      <dgm:t>
        <a:bodyPr/>
        <a:lstStyle/>
        <a:p>
          <a:endParaRPr lang="hr-HR"/>
        </a:p>
      </dgm:t>
    </dgm:pt>
    <dgm:pt modelId="{19124A93-62E0-4870-A170-01C0B5CCF203}" type="sibTrans" cxnId="{959407B4-CC72-49F2-B6DE-F231B4C90BCA}">
      <dgm:prSet/>
      <dgm:spPr/>
      <dgm:t>
        <a:bodyPr/>
        <a:lstStyle/>
        <a:p>
          <a:endParaRPr lang="hr-HR"/>
        </a:p>
      </dgm:t>
    </dgm:pt>
    <dgm:pt modelId="{334EEA28-9B11-4C12-977B-363438A11D79}">
      <dgm:prSet phldrT="[Tekst]"/>
      <dgm:spPr/>
      <dgm:t>
        <a:bodyPr/>
        <a:lstStyle/>
        <a:p>
          <a:r>
            <a:rPr lang="hr-HR" b="1" dirty="0" smtClean="0">
              <a:solidFill>
                <a:schemeClr val="tx1"/>
              </a:solidFill>
              <a:latin typeface="Arial Narrow" panose="020B0606020202030204" pitchFamily="34" charset="0"/>
            </a:rPr>
            <a:t>Provesti gotovinske uplate u devizama na račun drugih poduzetnika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A50AF3B3-A6E8-48F6-947C-B8AF6E075210}" type="parTrans" cxnId="{4624429E-48AC-42E3-88CA-3ECD12669513}">
      <dgm:prSet/>
      <dgm:spPr/>
      <dgm:t>
        <a:bodyPr/>
        <a:lstStyle/>
        <a:p>
          <a:endParaRPr lang="hr-HR"/>
        </a:p>
      </dgm:t>
    </dgm:pt>
    <dgm:pt modelId="{71C0FD69-1679-4C10-B0FA-A8FF80080E54}" type="sibTrans" cxnId="{4624429E-48AC-42E3-88CA-3ECD12669513}">
      <dgm:prSet/>
      <dgm:spPr/>
      <dgm:t>
        <a:bodyPr/>
        <a:lstStyle/>
        <a:p>
          <a:endParaRPr lang="hr-HR"/>
        </a:p>
      </dgm:t>
    </dgm:pt>
    <dgm:pt modelId="{10D81CA1-2F48-42E3-9FEE-930295C5D9E6}">
      <dgm:prSet phldrT="[Tekst]"/>
      <dgm:spPr/>
      <dgm:t>
        <a:bodyPr/>
        <a:lstStyle/>
        <a:p>
          <a:r>
            <a:rPr lang="hr-HR" b="1" smtClean="0">
              <a:solidFill>
                <a:schemeClr val="tx1"/>
              </a:solidFill>
              <a:latin typeface="Arial Narrow" panose="020B0606020202030204" pitchFamily="34" charset="0"/>
            </a:rPr>
            <a:t>Gotovinske uplate i isplate u kunama ino poduzetnika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5174AFFE-307E-40AD-A04A-4E85DC888B13}" type="parTrans" cxnId="{93F7F898-6B53-4852-8FD2-17290A373E3C}">
      <dgm:prSet/>
      <dgm:spPr/>
      <dgm:t>
        <a:bodyPr/>
        <a:lstStyle/>
        <a:p>
          <a:endParaRPr lang="hr-HR"/>
        </a:p>
      </dgm:t>
    </dgm:pt>
    <dgm:pt modelId="{052EE218-D8B8-41DE-A5D1-F1FB6A1D78C2}" type="sibTrans" cxnId="{93F7F898-6B53-4852-8FD2-17290A373E3C}">
      <dgm:prSet/>
      <dgm:spPr/>
      <dgm:t>
        <a:bodyPr/>
        <a:lstStyle/>
        <a:p>
          <a:endParaRPr lang="hr-HR"/>
        </a:p>
      </dgm:t>
    </dgm:pt>
    <dgm:pt modelId="{DCCD9C37-C36C-4FA7-903E-FDA0DD31A76A}">
      <dgm:prSet phldrT="[Tekst]"/>
      <dgm:spPr/>
      <dgm:t>
        <a:bodyPr/>
        <a:lstStyle/>
        <a:p>
          <a:r>
            <a:rPr lang="hr-HR" b="1" smtClean="0">
              <a:solidFill>
                <a:schemeClr val="tx1"/>
              </a:solidFill>
              <a:latin typeface="Arial Narrow" panose="020B0606020202030204" pitchFamily="34" charset="0"/>
            </a:rPr>
            <a:t>Provesti gotovinske isplate sa računa drugih poduzetnika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21672A69-BBBC-4A1C-ACD0-8C6598C4CD7B}" type="parTrans" cxnId="{D2E038BD-B768-48BE-9085-EFE6D29B7D7D}">
      <dgm:prSet/>
      <dgm:spPr/>
      <dgm:t>
        <a:bodyPr/>
        <a:lstStyle/>
        <a:p>
          <a:endParaRPr lang="hr-HR"/>
        </a:p>
      </dgm:t>
    </dgm:pt>
    <dgm:pt modelId="{3B8D6C9B-E4D3-45E0-8101-B1C5A8D53F6D}" type="sibTrans" cxnId="{D2E038BD-B768-48BE-9085-EFE6D29B7D7D}">
      <dgm:prSet/>
      <dgm:spPr/>
      <dgm:t>
        <a:bodyPr/>
        <a:lstStyle/>
        <a:p>
          <a:endParaRPr lang="hr-HR"/>
        </a:p>
      </dgm:t>
    </dgm:pt>
    <dgm:pt modelId="{214424D7-8B04-4CDA-9C5F-9FE35857FDA1}">
      <dgm:prSet/>
      <dgm:spPr/>
      <dgm:t>
        <a:bodyPr/>
        <a:lstStyle/>
        <a:p>
          <a:r>
            <a:rPr lang="hr-HR" b="1" smtClean="0">
              <a:solidFill>
                <a:schemeClr val="tx1"/>
              </a:solidFill>
              <a:latin typeface="Arial Narrow" panose="020B0606020202030204" pitchFamily="34" charset="0"/>
            </a:rPr>
            <a:t>Provesti osnivačke pologe</a:t>
          </a:r>
          <a:endParaRPr lang="hr-HR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8EFE02C1-0965-48D1-B688-BD214E5F84E6}" type="parTrans" cxnId="{B0FB4CD5-0A23-4648-AD58-77D3F1EBA8F6}">
      <dgm:prSet/>
      <dgm:spPr/>
      <dgm:t>
        <a:bodyPr/>
        <a:lstStyle/>
        <a:p>
          <a:endParaRPr lang="hr-HR"/>
        </a:p>
      </dgm:t>
    </dgm:pt>
    <dgm:pt modelId="{BB7C8F7C-CD2B-4BB1-84FC-1BC3DA1C9DE3}" type="sibTrans" cxnId="{B0FB4CD5-0A23-4648-AD58-77D3F1EBA8F6}">
      <dgm:prSet/>
      <dgm:spPr/>
      <dgm:t>
        <a:bodyPr/>
        <a:lstStyle/>
        <a:p>
          <a:endParaRPr lang="hr-HR"/>
        </a:p>
      </dgm:t>
    </dgm:pt>
    <dgm:pt modelId="{C4D8C420-5725-472F-B70A-DB1381757708}" type="pres">
      <dgm:prSet presAssocID="{398AE1C3-49F3-4CDA-B763-E8A890DB38D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E25D8906-7761-48E2-B703-8493FB30715B}" type="pres">
      <dgm:prSet presAssocID="{E5F88721-E521-4332-B00E-D93CD3ED87D1}" presName="singleCycle" presStyleCnt="0"/>
      <dgm:spPr/>
    </dgm:pt>
    <dgm:pt modelId="{C0F7472D-6482-494A-ABE4-51884EAFA6B3}" type="pres">
      <dgm:prSet presAssocID="{E5F88721-E521-4332-B00E-D93CD3ED87D1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hr-HR"/>
        </a:p>
      </dgm:t>
    </dgm:pt>
    <dgm:pt modelId="{011FD6B6-F1C0-46EE-82A3-C9892585628B}" type="pres">
      <dgm:prSet presAssocID="{A50AF3B3-A6E8-48F6-947C-B8AF6E075210}" presName="Name56" presStyleLbl="parChTrans1D2" presStyleIdx="0" presStyleCnt="4"/>
      <dgm:spPr/>
      <dgm:t>
        <a:bodyPr/>
        <a:lstStyle/>
        <a:p>
          <a:endParaRPr lang="hr-HR"/>
        </a:p>
      </dgm:t>
    </dgm:pt>
    <dgm:pt modelId="{98D182BB-6F0A-410A-AC22-842DC09C8D77}" type="pres">
      <dgm:prSet presAssocID="{334EEA28-9B11-4C12-977B-363438A11D79}" presName="text0" presStyleLbl="node1" presStyleIdx="1" presStyleCnt="5" custScaleX="142947" custScaleY="14294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2A9B802-BA68-416C-ABC6-1FB6779E1543}" type="pres">
      <dgm:prSet presAssocID="{8EFE02C1-0965-48D1-B688-BD214E5F84E6}" presName="Name56" presStyleLbl="parChTrans1D2" presStyleIdx="1" presStyleCnt="4"/>
      <dgm:spPr/>
      <dgm:t>
        <a:bodyPr/>
        <a:lstStyle/>
        <a:p>
          <a:endParaRPr lang="hr-HR"/>
        </a:p>
      </dgm:t>
    </dgm:pt>
    <dgm:pt modelId="{6BC285A1-82CB-4245-89B9-46AD297D4EC9}" type="pres">
      <dgm:prSet presAssocID="{214424D7-8B04-4CDA-9C5F-9FE35857FDA1}" presName="text0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287C2B-343F-4804-8A7F-C291BCC51174}" type="pres">
      <dgm:prSet presAssocID="{5174AFFE-307E-40AD-A04A-4E85DC888B13}" presName="Name56" presStyleLbl="parChTrans1D2" presStyleIdx="2" presStyleCnt="4"/>
      <dgm:spPr/>
      <dgm:t>
        <a:bodyPr/>
        <a:lstStyle/>
        <a:p>
          <a:endParaRPr lang="hr-HR"/>
        </a:p>
      </dgm:t>
    </dgm:pt>
    <dgm:pt modelId="{A8D33203-E990-4C99-A6B5-12BC418ED93F}" type="pres">
      <dgm:prSet presAssocID="{10D81CA1-2F48-42E3-9FEE-930295C5D9E6}" presName="text0" presStyleLbl="node1" presStyleIdx="3" presStyleCnt="5" custScaleX="142947" custScaleY="14294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897CF9-12A6-42F3-98B5-9EFC15A891B7}" type="pres">
      <dgm:prSet presAssocID="{21672A69-BBBC-4A1C-ACD0-8C6598C4CD7B}" presName="Name56" presStyleLbl="parChTrans1D2" presStyleIdx="3" presStyleCnt="4"/>
      <dgm:spPr/>
      <dgm:t>
        <a:bodyPr/>
        <a:lstStyle/>
        <a:p>
          <a:endParaRPr lang="hr-HR"/>
        </a:p>
      </dgm:t>
    </dgm:pt>
    <dgm:pt modelId="{067B98CE-2E22-4AA7-BDAC-704B4EDDFEA2}" type="pres">
      <dgm:prSet presAssocID="{DCCD9C37-C36C-4FA7-903E-FDA0DD31A76A}" presName="text0" presStyleLbl="node1" presStyleIdx="4" presStyleCnt="5" custScaleX="142947" custScaleY="14294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BE42D07-0693-420A-94AC-57B48DCBD028}" type="presOf" srcId="{334EEA28-9B11-4C12-977B-363438A11D79}" destId="{98D182BB-6F0A-410A-AC22-842DC09C8D77}" srcOrd="0" destOrd="0" presId="urn:microsoft.com/office/officeart/2008/layout/RadialCluster"/>
    <dgm:cxn modelId="{93F7F898-6B53-4852-8FD2-17290A373E3C}" srcId="{E5F88721-E521-4332-B00E-D93CD3ED87D1}" destId="{10D81CA1-2F48-42E3-9FEE-930295C5D9E6}" srcOrd="2" destOrd="0" parTransId="{5174AFFE-307E-40AD-A04A-4E85DC888B13}" sibTransId="{052EE218-D8B8-41DE-A5D1-F1FB6A1D78C2}"/>
    <dgm:cxn modelId="{A2D17A65-18E3-4B83-B02D-BED5BD5B4F65}" type="presOf" srcId="{5174AFFE-307E-40AD-A04A-4E85DC888B13}" destId="{5A287C2B-343F-4804-8A7F-C291BCC51174}" srcOrd="0" destOrd="0" presId="urn:microsoft.com/office/officeart/2008/layout/RadialCluster"/>
    <dgm:cxn modelId="{26505B41-7258-4FA6-BFC2-308ACA3443A3}" type="presOf" srcId="{DCCD9C37-C36C-4FA7-903E-FDA0DD31A76A}" destId="{067B98CE-2E22-4AA7-BDAC-704B4EDDFEA2}" srcOrd="0" destOrd="0" presId="urn:microsoft.com/office/officeart/2008/layout/RadialCluster"/>
    <dgm:cxn modelId="{E746B72E-3F81-46A8-8554-3B679A7D80BC}" type="presOf" srcId="{398AE1C3-49F3-4CDA-B763-E8A890DB38DC}" destId="{C4D8C420-5725-472F-B70A-DB1381757708}" srcOrd="0" destOrd="0" presId="urn:microsoft.com/office/officeart/2008/layout/RadialCluster"/>
    <dgm:cxn modelId="{0BC9D37E-E2FE-4A10-8D3C-8F1411567867}" type="presOf" srcId="{8EFE02C1-0965-48D1-B688-BD214E5F84E6}" destId="{C2A9B802-BA68-416C-ABC6-1FB6779E1543}" srcOrd="0" destOrd="0" presId="urn:microsoft.com/office/officeart/2008/layout/RadialCluster"/>
    <dgm:cxn modelId="{EB54389F-405F-4E54-ABEB-B1FBBE58141C}" type="presOf" srcId="{10D81CA1-2F48-42E3-9FEE-930295C5D9E6}" destId="{A8D33203-E990-4C99-A6B5-12BC418ED93F}" srcOrd="0" destOrd="0" presId="urn:microsoft.com/office/officeart/2008/layout/RadialCluster"/>
    <dgm:cxn modelId="{BFF30784-B410-4BB4-A26E-B838C716B799}" type="presOf" srcId="{A50AF3B3-A6E8-48F6-947C-B8AF6E075210}" destId="{011FD6B6-F1C0-46EE-82A3-C9892585628B}" srcOrd="0" destOrd="0" presId="urn:microsoft.com/office/officeart/2008/layout/RadialCluster"/>
    <dgm:cxn modelId="{0E36868A-C34C-4D46-867F-978CD621CBC8}" type="presOf" srcId="{21672A69-BBBC-4A1C-ACD0-8C6598C4CD7B}" destId="{C5897CF9-12A6-42F3-98B5-9EFC15A891B7}" srcOrd="0" destOrd="0" presId="urn:microsoft.com/office/officeart/2008/layout/RadialCluster"/>
    <dgm:cxn modelId="{B0FB4CD5-0A23-4648-AD58-77D3F1EBA8F6}" srcId="{E5F88721-E521-4332-B00E-D93CD3ED87D1}" destId="{214424D7-8B04-4CDA-9C5F-9FE35857FDA1}" srcOrd="1" destOrd="0" parTransId="{8EFE02C1-0965-48D1-B688-BD214E5F84E6}" sibTransId="{BB7C8F7C-CD2B-4BB1-84FC-1BC3DA1C9DE3}"/>
    <dgm:cxn modelId="{D2E038BD-B768-48BE-9085-EFE6D29B7D7D}" srcId="{E5F88721-E521-4332-B00E-D93CD3ED87D1}" destId="{DCCD9C37-C36C-4FA7-903E-FDA0DD31A76A}" srcOrd="3" destOrd="0" parTransId="{21672A69-BBBC-4A1C-ACD0-8C6598C4CD7B}" sibTransId="{3B8D6C9B-E4D3-45E0-8101-B1C5A8D53F6D}"/>
    <dgm:cxn modelId="{959407B4-CC72-49F2-B6DE-F231B4C90BCA}" srcId="{398AE1C3-49F3-4CDA-B763-E8A890DB38DC}" destId="{E5F88721-E521-4332-B00E-D93CD3ED87D1}" srcOrd="0" destOrd="0" parTransId="{34CD1588-FC35-4ED4-85C3-2F58A08AED31}" sibTransId="{19124A93-62E0-4870-A170-01C0B5CCF203}"/>
    <dgm:cxn modelId="{6E3A3BE6-F448-4CC3-BDEA-10550C5E0C50}" type="presOf" srcId="{214424D7-8B04-4CDA-9C5F-9FE35857FDA1}" destId="{6BC285A1-82CB-4245-89B9-46AD297D4EC9}" srcOrd="0" destOrd="0" presId="urn:microsoft.com/office/officeart/2008/layout/RadialCluster"/>
    <dgm:cxn modelId="{4624429E-48AC-42E3-88CA-3ECD12669513}" srcId="{E5F88721-E521-4332-B00E-D93CD3ED87D1}" destId="{334EEA28-9B11-4C12-977B-363438A11D79}" srcOrd="0" destOrd="0" parTransId="{A50AF3B3-A6E8-48F6-947C-B8AF6E075210}" sibTransId="{71C0FD69-1679-4C10-B0FA-A8FF80080E54}"/>
    <dgm:cxn modelId="{12A3782B-7877-4DAE-A417-AA4F71E7287B}" type="presOf" srcId="{E5F88721-E521-4332-B00E-D93CD3ED87D1}" destId="{C0F7472D-6482-494A-ABE4-51884EAFA6B3}" srcOrd="0" destOrd="0" presId="urn:microsoft.com/office/officeart/2008/layout/RadialCluster"/>
    <dgm:cxn modelId="{F8F2C31C-07DE-4317-BBD9-0A7F3BC6C12E}" type="presParOf" srcId="{C4D8C420-5725-472F-B70A-DB1381757708}" destId="{E25D8906-7761-48E2-B703-8493FB30715B}" srcOrd="0" destOrd="0" presId="urn:microsoft.com/office/officeart/2008/layout/RadialCluster"/>
    <dgm:cxn modelId="{B8571CD6-FF2B-45C9-A425-0CCEA03B083B}" type="presParOf" srcId="{E25D8906-7761-48E2-B703-8493FB30715B}" destId="{C0F7472D-6482-494A-ABE4-51884EAFA6B3}" srcOrd="0" destOrd="0" presId="urn:microsoft.com/office/officeart/2008/layout/RadialCluster"/>
    <dgm:cxn modelId="{B46F73AC-66C6-41A5-A007-640F164174D0}" type="presParOf" srcId="{E25D8906-7761-48E2-B703-8493FB30715B}" destId="{011FD6B6-F1C0-46EE-82A3-C9892585628B}" srcOrd="1" destOrd="0" presId="urn:microsoft.com/office/officeart/2008/layout/RadialCluster"/>
    <dgm:cxn modelId="{848F296E-AF9F-4647-8548-AD6B9318F9EC}" type="presParOf" srcId="{E25D8906-7761-48E2-B703-8493FB30715B}" destId="{98D182BB-6F0A-410A-AC22-842DC09C8D77}" srcOrd="2" destOrd="0" presId="urn:microsoft.com/office/officeart/2008/layout/RadialCluster"/>
    <dgm:cxn modelId="{C9422C08-10D4-40C2-BB37-15AA95391488}" type="presParOf" srcId="{E25D8906-7761-48E2-B703-8493FB30715B}" destId="{C2A9B802-BA68-416C-ABC6-1FB6779E1543}" srcOrd="3" destOrd="0" presId="urn:microsoft.com/office/officeart/2008/layout/RadialCluster"/>
    <dgm:cxn modelId="{E325717C-AADD-4478-BB50-B757197E5524}" type="presParOf" srcId="{E25D8906-7761-48E2-B703-8493FB30715B}" destId="{6BC285A1-82CB-4245-89B9-46AD297D4EC9}" srcOrd="4" destOrd="0" presId="urn:microsoft.com/office/officeart/2008/layout/RadialCluster"/>
    <dgm:cxn modelId="{82FF9E60-AA2D-4CD5-A24A-56D5E5F9250D}" type="presParOf" srcId="{E25D8906-7761-48E2-B703-8493FB30715B}" destId="{5A287C2B-343F-4804-8A7F-C291BCC51174}" srcOrd="5" destOrd="0" presId="urn:microsoft.com/office/officeart/2008/layout/RadialCluster"/>
    <dgm:cxn modelId="{27D14431-E6F6-44D1-B436-16ABBEFB6182}" type="presParOf" srcId="{E25D8906-7761-48E2-B703-8493FB30715B}" destId="{A8D33203-E990-4C99-A6B5-12BC418ED93F}" srcOrd="6" destOrd="0" presId="urn:microsoft.com/office/officeart/2008/layout/RadialCluster"/>
    <dgm:cxn modelId="{F066E9BD-858B-4B69-8C79-8250DDA0F9E9}" type="presParOf" srcId="{E25D8906-7761-48E2-B703-8493FB30715B}" destId="{C5897CF9-12A6-42F3-98B5-9EFC15A891B7}" srcOrd="7" destOrd="0" presId="urn:microsoft.com/office/officeart/2008/layout/RadialCluster"/>
    <dgm:cxn modelId="{34E74A55-C987-4FD6-B6F1-39708E7787CB}" type="presParOf" srcId="{E25D8906-7761-48E2-B703-8493FB30715B}" destId="{067B98CE-2E22-4AA7-BDAC-704B4EDDFEA2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Pravokut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avoku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avokut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u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Jednakokračni trokut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5" name="Ravni poveznik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F15809-C7AB-424D-AC49-28CD964A37D8}" type="datetimeFigureOut">
              <a:rPr lang="hr-HR" smtClean="0"/>
              <a:t>22.11.2020.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6C58848-2FC5-4F7B-B06E-B30F087C488A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Ravni poveznik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vni poveznik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Jednakokračni trokut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594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43608" y="5445224"/>
            <a:ext cx="6858000" cy="990600"/>
          </a:xfrm>
        </p:spPr>
        <p:txBody>
          <a:bodyPr>
            <a:normAutofit fontScale="9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r-HR" b="1" dirty="0" smtClean="0">
                <a:ln/>
                <a:solidFill>
                  <a:srgbClr val="C00000"/>
                </a:solidFill>
                <a:latin typeface="Arial Rounded MT Bold" panose="020F0704030504030204" pitchFamily="34" charset="0"/>
              </a:rPr>
              <a:t>Transakcijski račun poslovnih subjekata</a:t>
            </a:r>
            <a:endParaRPr lang="hr-HR" b="1" dirty="0">
              <a:ln/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0" y="188640"/>
            <a:ext cx="5586209" cy="2031325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none" rtlCol="0">
            <a:spAutoFit/>
          </a:bodyPr>
          <a:lstStyle/>
          <a:p>
            <a:r>
              <a:rPr lang="hr-HR" b="1" dirty="0" smtClean="0">
                <a:latin typeface="Arial Rounded MT Bold" panose="020F0704030504030204" pitchFamily="34" charset="0"/>
              </a:rPr>
              <a:t>Bankarstvo i osiguranje 3.ek</a:t>
            </a:r>
          </a:p>
          <a:p>
            <a:r>
              <a:rPr lang="hr-HR" b="1" dirty="0" smtClean="0">
                <a:latin typeface="Arial Rounded MT Bold" panose="020F0704030504030204" pitchFamily="34" charset="0"/>
              </a:rPr>
              <a:t>Nastavna jedinica: Transakcijski račun poslovnih</a:t>
            </a:r>
            <a:endParaRPr lang="hr-HR" b="1" dirty="0">
              <a:latin typeface="Arial Rounded MT Bold" panose="020F0704030504030204" pitchFamily="34" charset="0"/>
            </a:endParaRPr>
          </a:p>
          <a:p>
            <a:r>
              <a:rPr lang="hr-HR" b="1" dirty="0" smtClean="0">
                <a:latin typeface="Arial Rounded MT Bold" panose="020F0704030504030204" pitchFamily="34" charset="0"/>
              </a:rPr>
              <a:t>                                     subjekata</a:t>
            </a:r>
          </a:p>
          <a:p>
            <a:r>
              <a:rPr lang="hr-HR" b="1" dirty="0" smtClean="0">
                <a:latin typeface="Arial Rounded MT Bold" panose="020F0704030504030204" pitchFamily="34" charset="0"/>
              </a:rPr>
              <a:t>Sastavio: Miroslav Begić, prof.-mentor</a:t>
            </a:r>
          </a:p>
          <a:p>
            <a:r>
              <a:rPr lang="hr-HR" b="1" dirty="0" smtClean="0">
                <a:latin typeface="Arial Rounded MT Bold" panose="020F0704030504030204" pitchFamily="34" charset="0"/>
              </a:rPr>
              <a:t>E-mail: miroslav.begic1@skole.hr</a:t>
            </a:r>
          </a:p>
          <a:p>
            <a:r>
              <a:rPr lang="hr-HR" b="1" dirty="0" smtClean="0">
                <a:latin typeface="Arial Rounded MT Bold" panose="020F0704030504030204" pitchFamily="34" charset="0"/>
              </a:rPr>
              <a:t>U Dugom Selu, dana 23.11.2020.godine</a:t>
            </a:r>
          </a:p>
          <a:p>
            <a:endParaRPr lang="hr-HR" b="1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" y="0"/>
            <a:ext cx="9135672" cy="6858000"/>
          </a:xfrm>
          <a:prstGeom prst="rect">
            <a:avLst/>
          </a:prstGeom>
        </p:spPr>
      </p:pic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2477883549"/>
              </p:ext>
            </p:extLst>
          </p:nvPr>
        </p:nvGraphicFramePr>
        <p:xfrm>
          <a:off x="35496" y="296652"/>
          <a:ext cx="907300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Oblačić sa strelicom gore 3"/>
          <p:cNvSpPr/>
          <p:nvPr/>
        </p:nvSpPr>
        <p:spPr>
          <a:xfrm>
            <a:off x="6300192" y="4581128"/>
            <a:ext cx="2016224" cy="1152128"/>
          </a:xfrm>
          <a:prstGeom prst="upArrowCallou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Istražite pojam osnivački ulog.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01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4591"/>
            <a:ext cx="5125951" cy="684340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87624" y="123010"/>
            <a:ext cx="6923112" cy="564600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Kartice po transakcijskom računu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808055" y="1844824"/>
            <a:ext cx="4041648" cy="4937760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VISA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Business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Electron</a:t>
            </a:r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Za bezgotovinska plaćanja</a:t>
            </a: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Za podizanje gotovine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Polog gotovine na bankomatima i dnevno-noćnim trezorima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Kartica glasi na korisnika</a:t>
            </a:r>
            <a:endParaRPr lang="hr-H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5220072" y="1834073"/>
            <a:ext cx="3600400" cy="3456384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Kartica ima PIN</a:t>
            </a:r>
            <a:endParaRPr lang="hr-H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Slika 4" descr="preuzmi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99873" y="2636912"/>
            <a:ext cx="2880320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Strelica ulijevo 7"/>
          <p:cNvSpPr/>
          <p:nvPr/>
        </p:nvSpPr>
        <p:spPr>
          <a:xfrm>
            <a:off x="5364088" y="5239951"/>
            <a:ext cx="3384376" cy="1213385"/>
          </a:xfrm>
          <a:prstGeom prst="lef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Tko može podizati gotovinu na bankomatu?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9133691" cy="6842760"/>
          </a:xfrm>
          <a:prstGeom prst="rect">
            <a:avLst/>
          </a:prstGeom>
        </p:spPr>
      </p:pic>
      <p:sp>
        <p:nvSpPr>
          <p:cNvPr id="3" name="Zaobljeni pravokutnik 2"/>
          <p:cNvSpPr/>
          <p:nvPr/>
        </p:nvSpPr>
        <p:spPr>
          <a:xfrm>
            <a:off x="2051720" y="476672"/>
            <a:ext cx="5256584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Domaća  zadaća</a:t>
            </a:r>
            <a:endParaRPr lang="hr-HR" sz="24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Zaobljeni pravokutnik 3"/>
          <p:cNvSpPr/>
          <p:nvPr/>
        </p:nvSpPr>
        <p:spPr>
          <a:xfrm>
            <a:off x="1763688" y="4365104"/>
            <a:ext cx="5976664" cy="5760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Riješite križaljku: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1902745" y="5229200"/>
            <a:ext cx="555453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hr-HR" b="1">
                <a:latin typeface="Arial Rounded MT Bold" panose="020F0704030504030204" pitchFamily="34" charset="0"/>
              </a:rPr>
              <a:t>https://learningapps.org/display?v=p4x0gntzk20</a:t>
            </a:r>
            <a:endParaRPr lang="hr-HR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Zaobljeni pravokutnik 2"/>
          <p:cNvSpPr/>
          <p:nvPr/>
        </p:nvSpPr>
        <p:spPr>
          <a:xfrm>
            <a:off x="2447764" y="124197"/>
            <a:ext cx="4176464" cy="504056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Ciljevi nastavnog sata</a:t>
            </a:r>
            <a:endParaRPr lang="hr-HR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Zaobljeni pravokutnik 4"/>
          <p:cNvSpPr/>
          <p:nvPr/>
        </p:nvSpPr>
        <p:spPr>
          <a:xfrm>
            <a:off x="208246" y="1970232"/>
            <a:ext cx="3787689" cy="66668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Objasniti postupak otvaranja transakcijskog računa poslovnog subjekta</a:t>
            </a:r>
            <a:endParaRPr lang="hr-HR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175617" y="3412252"/>
            <a:ext cx="3820318" cy="504056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Navesti mogućnosti prestanka važenja Ugovora o transakcijskom računu</a:t>
            </a:r>
            <a:endParaRPr lang="hr-HR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Zaobljeni pravokutnik 6"/>
          <p:cNvSpPr/>
          <p:nvPr/>
        </p:nvSpPr>
        <p:spPr>
          <a:xfrm>
            <a:off x="5004048" y="1958939"/>
            <a:ext cx="3240360" cy="504056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Objasniti što obuhvaćaju platne usluge</a:t>
            </a:r>
            <a:endParaRPr lang="hr-HR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Zaobljeni pravokutnik 7"/>
          <p:cNvSpPr/>
          <p:nvPr/>
        </p:nvSpPr>
        <p:spPr>
          <a:xfrm>
            <a:off x="5004048" y="3412252"/>
            <a:ext cx="3240360" cy="504056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Navesti </a:t>
            </a:r>
            <a:r>
              <a:rPr lang="hr-HR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samouslužne</a:t>
            </a:r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uređaje</a:t>
            </a:r>
            <a:endParaRPr lang="hr-HR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2627784" y="4759937"/>
            <a:ext cx="3240360" cy="504056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Navesti elemente naloga za plaćanje u inozemstvo</a:t>
            </a:r>
            <a:endParaRPr lang="hr-HR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16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4041648" cy="914400"/>
          </a:xfrm>
        </p:spPr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Poslovni subjekt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Pravna osoba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Tijelo državne vlasti i uprave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Jedinica lokalne i područne samouprave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Fizička osoba (obrtnici)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Osobe slobodnog zanimanja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pic>
        <p:nvPicPr>
          <p:cNvPr id="5" name="Rezervirano mjesto sadržaja 4" descr="images (11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788024" y="210696"/>
            <a:ext cx="3819687" cy="16233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Desna vitičasta zagrada 3"/>
          <p:cNvSpPr/>
          <p:nvPr/>
        </p:nvSpPr>
        <p:spPr>
          <a:xfrm>
            <a:off x="4211960" y="1268760"/>
            <a:ext cx="720080" cy="504056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Strelica ulijevo 5"/>
          <p:cNvSpPr/>
          <p:nvPr/>
        </p:nvSpPr>
        <p:spPr>
          <a:xfrm>
            <a:off x="5041683" y="3126492"/>
            <a:ext cx="3312368" cy="1325096"/>
          </a:xfrm>
          <a:prstGeom prst="leftArrow">
            <a:avLst/>
          </a:prstGeom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Poslovni subjekt mogu biti: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Strelica ulijevo 6"/>
          <p:cNvSpPr/>
          <p:nvPr/>
        </p:nvSpPr>
        <p:spPr>
          <a:xfrm>
            <a:off x="4947317" y="4941168"/>
            <a:ext cx="3645117" cy="1440160"/>
          </a:xfrm>
          <a:prstGeom prst="lef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Navedite nekoliko slobodnih zanimanja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378"/>
            <a:ext cx="9144000" cy="6875378"/>
          </a:xfrm>
          <a:prstGeom prst="rect">
            <a:avLst/>
          </a:prstGeom>
        </p:spPr>
      </p:pic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382042843"/>
              </p:ext>
            </p:extLst>
          </p:nvPr>
        </p:nvGraphicFramePr>
        <p:xfrm>
          <a:off x="107504" y="44624"/>
          <a:ext cx="892899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179512" y="188640"/>
            <a:ext cx="4683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Što platne usluge obuhvaćaju?</a:t>
            </a:r>
            <a:endParaRPr lang="hr-HR" sz="2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73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ROSLAV\Pictures\banka\preuzmi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87" y="3028"/>
            <a:ext cx="9122826" cy="68549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608112"/>
          </a:xfrm>
        </p:spPr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Transakcijski račun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4319336" cy="5760640"/>
          </a:xfrm>
        </p:spPr>
        <p:txBody>
          <a:bodyPr>
            <a:normAutofit fontScale="925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Vodi ga banka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Poslovni je račun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Služi za provedbe platnih transakcija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err="1" smtClean="0">
                <a:latin typeface="Arial Rounded MT Bold" panose="020F0704030504030204" pitchFamily="34" charset="0"/>
              </a:rPr>
              <a:t>Multivalutni</a:t>
            </a:r>
            <a:r>
              <a:rPr lang="hr-HR" dirty="0" smtClean="0">
                <a:latin typeface="Arial Rounded MT Bold" panose="020F0704030504030204" pitchFamily="34" charset="0"/>
              </a:rPr>
              <a:t>  račun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Na računu mora biti pokriće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Korisnik može dati ovlast za podizanje novca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Zahtjev za otvaranje računa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Propisana dokumentacija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Potpisivanje ugovora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4127210" y="4270627"/>
            <a:ext cx="4920642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dirty="0" smtClean="0">
                <a:latin typeface="Arial Rounded MT Bold" panose="020F0704030504030204" pitchFamily="34" charset="0"/>
              </a:rPr>
              <a:t>Istražite. Koju propisanu dokumentaciju</a:t>
            </a:r>
          </a:p>
          <a:p>
            <a:r>
              <a:rPr lang="hr-HR" dirty="0">
                <a:latin typeface="Arial Rounded MT Bold" panose="020F0704030504030204" pitchFamily="34" charset="0"/>
              </a:rPr>
              <a:t>p</a:t>
            </a:r>
            <a:r>
              <a:rPr lang="hr-HR" dirty="0" smtClean="0">
                <a:latin typeface="Arial Rounded MT Bold" panose="020F0704030504030204" pitchFamily="34" charset="0"/>
              </a:rPr>
              <a:t>oduzetnik mora pribaviti za otvaranje</a:t>
            </a:r>
          </a:p>
          <a:p>
            <a:r>
              <a:rPr lang="hr-HR" dirty="0">
                <a:latin typeface="Arial Rounded MT Bold" panose="020F0704030504030204" pitchFamily="34" charset="0"/>
              </a:rPr>
              <a:t>t</a:t>
            </a:r>
            <a:r>
              <a:rPr lang="hr-HR" dirty="0" smtClean="0">
                <a:latin typeface="Arial Rounded MT Bold" panose="020F0704030504030204" pitchFamily="34" charset="0"/>
              </a:rPr>
              <a:t>ransakcijskog računa?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dirty="0" smtClean="0">
                <a:latin typeface="Arial Rounded MT Bold" panose="020F0704030504030204" pitchFamily="34" charset="0"/>
              </a:rPr>
              <a:t>Pronađite na internetu obrazac zahtjeva</a:t>
            </a:r>
          </a:p>
          <a:p>
            <a:r>
              <a:rPr lang="hr-HR" dirty="0">
                <a:latin typeface="Arial Rounded MT Bold" panose="020F0704030504030204" pitchFamily="34" charset="0"/>
              </a:rPr>
              <a:t>z</a:t>
            </a:r>
            <a:r>
              <a:rPr lang="hr-HR" dirty="0" smtClean="0">
                <a:latin typeface="Arial Rounded MT Bold" panose="020F0704030504030204" pitchFamily="34" charset="0"/>
              </a:rPr>
              <a:t>a otvaranje transakcijskog računa</a:t>
            </a:r>
            <a:endParaRPr lang="hr-HR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4041648" cy="914400"/>
          </a:xfrm>
        </p:spPr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Zatvaranje računa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Protekom vremena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Sporazumnim raskidom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Otkazom banke ili korisnika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Smrću korisnika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Odlukom suda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Račun mora biti na nuli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Plaćeni svi troškovi i naknade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endParaRPr lang="hr-HR" dirty="0">
              <a:latin typeface="Arial Rounded MT Bold" panose="020F0704030504030204" pitchFamily="34" charset="0"/>
            </a:endParaRPr>
          </a:p>
        </p:txBody>
      </p:sp>
      <p:pic>
        <p:nvPicPr>
          <p:cNvPr id="5" name="Slika 4" descr="preuzmi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318900"/>
            <a:ext cx="2771775" cy="1647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Strelica ulijevo 5"/>
          <p:cNvSpPr/>
          <p:nvPr/>
        </p:nvSpPr>
        <p:spPr>
          <a:xfrm>
            <a:off x="3863424" y="3140967"/>
            <a:ext cx="3588895" cy="1365119"/>
          </a:xfrm>
          <a:prstGeom prst="lef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Kada će banka otkazati ugovor o vođenju transakcijskog računa?</a:t>
            </a:r>
            <a:endParaRPr lang="hr-HR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83568" y="6104687"/>
            <a:ext cx="5290166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Do kojeg iznosa banka može obavljati plaćanja</a:t>
            </a:r>
          </a:p>
          <a:p>
            <a:r>
              <a:rPr lang="hr-HR" dirty="0">
                <a:latin typeface="Arial Rounded MT Bold" panose="020F0704030504030204" pitchFamily="34" charset="0"/>
              </a:rPr>
              <a:t>s</a:t>
            </a:r>
            <a:r>
              <a:rPr lang="hr-HR" dirty="0" smtClean="0">
                <a:latin typeface="Arial Rounded MT Bold" panose="020F0704030504030204" pitchFamily="34" charset="0"/>
              </a:rPr>
              <a:t>a transakcijskog računa poduzetnika?</a:t>
            </a:r>
            <a:endParaRPr lang="hr-HR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Kunski i devizni platni promet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908720"/>
            <a:ext cx="4040188" cy="685800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Gotovinske transakcije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8200" y="980728"/>
            <a:ext cx="4041775" cy="685800"/>
          </a:xfrm>
        </p:spPr>
        <p:txBody>
          <a:bodyPr>
            <a:normAutofit fontScale="925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Bezgotovinski platni promet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628800"/>
            <a:ext cx="4038600" cy="4038600"/>
          </a:xfrm>
        </p:spPr>
        <p:txBody>
          <a:bodyPr/>
          <a:lstStyle/>
          <a:p>
            <a:r>
              <a:rPr lang="hr-HR" dirty="0" smtClean="0">
                <a:latin typeface="Arial Rounded MT Bold" panose="020F0704030504030204" pitchFamily="34" charset="0"/>
              </a:rPr>
              <a:t>Putem bankomata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Dnevno-noćnih trezora za polog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Uređaja za polog i brojenje kovanica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Poslovnica banke i Fine</a:t>
            </a:r>
          </a:p>
          <a:p>
            <a:endParaRPr lang="hr-HR" dirty="0">
              <a:latin typeface="Arial Rounded MT Bold" panose="020F0704030504030204" pitchFamily="34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8200" y="1700808"/>
            <a:ext cx="4038600" cy="4038600"/>
          </a:xfrm>
        </p:spPr>
        <p:txBody>
          <a:bodyPr/>
          <a:lstStyle/>
          <a:p>
            <a:r>
              <a:rPr lang="hr-HR" dirty="0" smtClean="0">
                <a:latin typeface="Arial Rounded MT Bold" panose="020F0704030504030204" pitchFamily="34" charset="0"/>
              </a:rPr>
              <a:t>Internet bankarstvo</a:t>
            </a:r>
          </a:p>
          <a:p>
            <a:r>
              <a:rPr lang="hr-HR" dirty="0" err="1" smtClean="0">
                <a:latin typeface="Arial Rounded MT Bold" panose="020F0704030504030204" pitchFamily="34" charset="0"/>
              </a:rPr>
              <a:t>Samouslužne</a:t>
            </a:r>
            <a:r>
              <a:rPr lang="hr-HR" dirty="0" smtClean="0">
                <a:latin typeface="Arial Rounded MT Bold" panose="020F0704030504030204" pitchFamily="34" charset="0"/>
              </a:rPr>
              <a:t> uređaje za predaju naloga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Poslovnice banke i Fine</a:t>
            </a:r>
          </a:p>
          <a:p>
            <a:endParaRPr lang="hr-HR" dirty="0" smtClean="0">
              <a:latin typeface="Arial Rounded MT Bold" panose="020F0704030504030204" pitchFamily="34" charset="0"/>
            </a:endParaRPr>
          </a:p>
          <a:p>
            <a:r>
              <a:rPr lang="hr-HR" dirty="0" smtClean="0">
                <a:latin typeface="Arial Rounded MT Bold" panose="020F0704030504030204" pitchFamily="34" charset="0"/>
              </a:rPr>
              <a:t>Telefonsko bankarstvo</a:t>
            </a:r>
          </a:p>
          <a:p>
            <a:r>
              <a:rPr lang="hr-HR" dirty="0" smtClean="0">
                <a:latin typeface="Arial Rounded MT Bold" panose="020F0704030504030204" pitchFamily="34" charset="0"/>
              </a:rPr>
              <a:t>EFT POS uređaja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pic>
        <p:nvPicPr>
          <p:cNvPr id="7" name="Slika 6" descr="preuzmi (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6425" y="4867870"/>
            <a:ext cx="2619375" cy="1743075"/>
          </a:xfrm>
          <a:prstGeom prst="rect">
            <a:avLst/>
          </a:prstGeom>
        </p:spPr>
      </p:pic>
      <p:sp>
        <p:nvSpPr>
          <p:cNvPr id="8" name="Oblačić sa strelicom gore 7"/>
          <p:cNvSpPr/>
          <p:nvPr/>
        </p:nvSpPr>
        <p:spPr>
          <a:xfrm>
            <a:off x="827584" y="1986608"/>
            <a:ext cx="3096344" cy="576064"/>
          </a:xfrm>
          <a:prstGeom prst="upArrowCallou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Navedite dvije vrste bankomata</a:t>
            </a:r>
            <a:endParaRPr lang="hr-HR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347863" cy="6829108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5259" y="260648"/>
            <a:ext cx="4474840" cy="661458"/>
          </a:xfrm>
        </p:spPr>
        <p:txBody>
          <a:bodyPr/>
          <a:lstStyle/>
          <a:p>
            <a:r>
              <a:rPr lang="hr-HR" b="1" dirty="0" err="1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Samouslužni</a:t>
            </a:r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 uređaji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Bankomati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Dnevno-noćni trezori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Uređaji za zaprimanje naloga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Uređaji za zaprimanje kovanica</a:t>
            </a:r>
            <a:endParaRPr lang="hr-H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Rezervirano mjesto sadržaja 4" descr="preuzmi (10)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796136" y="4725144"/>
            <a:ext cx="2307006" cy="18054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4624"/>
            <a:ext cx="2266950" cy="200977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666" y="2371253"/>
            <a:ext cx="2143125" cy="2143125"/>
          </a:xfrm>
          <a:prstGeom prst="rect">
            <a:avLst/>
          </a:prstGeom>
        </p:spPr>
      </p:pic>
      <p:sp>
        <p:nvSpPr>
          <p:cNvPr id="8" name="Strelica udesno 7"/>
          <p:cNvSpPr/>
          <p:nvPr/>
        </p:nvSpPr>
        <p:spPr>
          <a:xfrm>
            <a:off x="2843808" y="5013176"/>
            <a:ext cx="2880320" cy="1656184"/>
          </a:xfrm>
          <a:prstGeom prst="rightArrow">
            <a:avLst/>
          </a:prstGeom>
          <a:ln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Objasnite uporabu dnevno-noćnog trezora</a:t>
            </a:r>
            <a:endParaRPr lang="hr-HR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119797"/>
            <a:ext cx="5770984" cy="594320"/>
          </a:xfrm>
        </p:spPr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Poslovanje sa inozemstvom</a:t>
            </a:r>
            <a:endParaRPr lang="hr-HR" b="1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Ispostaviti pravilan nalog</a:t>
            </a: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Imati pokriće</a:t>
            </a: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Nalog se izvršava u poslovnicama ili Internet bankarstvom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Poslovnim partnerima dostaviti:</a:t>
            </a: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-puni naziv i sjedište</a:t>
            </a: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-IBAN</a:t>
            </a:r>
            <a:endParaRPr lang="hr-H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229072"/>
          </a:xfrm>
        </p:spPr>
        <p:txBody>
          <a:bodyPr/>
          <a:lstStyle/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BIC kod- Bank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Identifier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Code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- jedinstvena međunarodna oznaka</a:t>
            </a:r>
          </a:p>
          <a:p>
            <a:endParaRPr lang="hr-HR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SWIFT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code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- adresa-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Society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for Worldwide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Interbank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Financial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Telecommunication</a:t>
            </a:r>
            <a:r>
              <a:rPr lang="hr-H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hr-HR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code</a:t>
            </a:r>
            <a:endParaRPr lang="hr-H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2133466" y="5805336"/>
            <a:ext cx="654038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rtlCol="0">
            <a:spAutoFit/>
          </a:bodyPr>
          <a:lstStyle/>
          <a:p>
            <a:r>
              <a:rPr lang="hr-HR" b="1" dirty="0" smtClean="0">
                <a:latin typeface="Arial Rounded MT Bold" panose="020F0704030504030204" pitchFamily="34" charset="0"/>
              </a:rPr>
              <a:t>Kako se naziva nalog za međunarodna plaćanja?</a:t>
            </a:r>
          </a:p>
          <a:p>
            <a:r>
              <a:rPr lang="hr-HR" b="1" dirty="0" smtClean="0">
                <a:latin typeface="Arial Rounded MT Bold" panose="020F0704030504030204" pitchFamily="34" charset="0"/>
              </a:rPr>
              <a:t>Objasnite oznake BIC kod i SWIFT </a:t>
            </a:r>
            <a:r>
              <a:rPr lang="hr-HR" b="1" dirty="0" err="1" smtClean="0">
                <a:latin typeface="Arial Rounded MT Bold" panose="020F0704030504030204" pitchFamily="34" charset="0"/>
              </a:rPr>
              <a:t>code</a:t>
            </a:r>
            <a:r>
              <a:rPr lang="hr-HR" b="1" dirty="0" smtClean="0">
                <a:latin typeface="Arial Rounded MT Bold" panose="020F0704030504030204" pitchFamily="34" charset="0"/>
              </a:rPr>
              <a:t>. Gdje se upisuju?</a:t>
            </a:r>
            <a:endParaRPr lang="hr-HR" b="1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ni">
  <a:themeElements>
    <a:clrScheme name="Izvorni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Izvorni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zvorni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</TotalTime>
  <Words>439</Words>
  <Application>Microsoft Office PowerPoint</Application>
  <PresentationFormat>Prikaz na zaslonu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20" baseType="lpstr">
      <vt:lpstr>Arial Narrow</vt:lpstr>
      <vt:lpstr>Arial Rounded MT Bold</vt:lpstr>
      <vt:lpstr>Bookman Old Style</vt:lpstr>
      <vt:lpstr>Courier New</vt:lpstr>
      <vt:lpstr>Gill Sans MT</vt:lpstr>
      <vt:lpstr>Wingdings</vt:lpstr>
      <vt:lpstr>Wingdings 3</vt:lpstr>
      <vt:lpstr>Izvorni</vt:lpstr>
      <vt:lpstr>Transakcijski račun poslovnih subjekata</vt:lpstr>
      <vt:lpstr>PowerPointova prezentacija</vt:lpstr>
      <vt:lpstr>Poslovni subjekt</vt:lpstr>
      <vt:lpstr>PowerPointova prezentacija</vt:lpstr>
      <vt:lpstr>Transakcijski račun</vt:lpstr>
      <vt:lpstr>Zatvaranje računa</vt:lpstr>
      <vt:lpstr>Kunski i devizni platni promet</vt:lpstr>
      <vt:lpstr>Samouslužni uređaji</vt:lpstr>
      <vt:lpstr>Poslovanje sa inozemstvom</vt:lpstr>
      <vt:lpstr>PowerPointova prezentacija</vt:lpstr>
      <vt:lpstr>Kartice po transakcijskom računu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Transakcijski račun poslovnih subjekata</dc:title>
  <dc:creator>MIROSLAV</dc:creator>
  <cp:lastModifiedBy>Miroslav</cp:lastModifiedBy>
  <cp:revision>26</cp:revision>
  <dcterms:created xsi:type="dcterms:W3CDTF">2015-11-26T10:38:35Z</dcterms:created>
  <dcterms:modified xsi:type="dcterms:W3CDTF">2020-11-22T11:39:25Z</dcterms:modified>
</cp:coreProperties>
</file>