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88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911955D-4F84-4D76-9AAD-D0B38F280D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B7ACCD73-65E2-4A14-B62D-0EC6E32678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A971DA49-788F-43AF-BDEA-E2A06573B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552EE-6717-470D-AC26-D383DC18F362}" type="datetimeFigureOut">
              <a:rPr lang="hr-HR" smtClean="0"/>
              <a:t>21.8.2017.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29FD9ACE-FD8F-4A8C-A0F3-62F9A0F59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C0ED7247-31B3-4960-9F81-AF1C1FBF9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DA998-C1E2-4DCB-9174-2ABF0082E82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07983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FA8FFFA-CFE4-4181-823E-05B9B84D0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D2894C11-55C0-4A1B-A8BF-015D0B8E45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E46A8A89-96C5-4184-948A-73F485BD5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552EE-6717-470D-AC26-D383DC18F362}" type="datetimeFigureOut">
              <a:rPr lang="hr-HR" smtClean="0"/>
              <a:t>21.8.2017.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218463AF-AFC6-4F91-A388-FCC3609E5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3ECDB58D-14E1-4448-9D98-6668CC274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DA998-C1E2-4DCB-9174-2ABF0082E82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14810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0092111F-AA0A-4C83-8D72-ADEF08AC6A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0AB7C762-22AF-44CF-8619-6BF5B5C02D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97A71E4A-A8B9-448F-9D4E-F4BE9FF1E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552EE-6717-470D-AC26-D383DC18F362}" type="datetimeFigureOut">
              <a:rPr lang="hr-HR" smtClean="0"/>
              <a:t>21.8.2017.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B11014A0-9703-4087-816D-8492D84C0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1D0CB7BB-A107-4A73-8B81-3D46B55E5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DA998-C1E2-4DCB-9174-2ABF0082E82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17607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70DA2EC-F83A-49D4-A24A-F3AABE018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A0199D8-EDC8-4C2A-91A2-78FBB97EFF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B0880D2-AB53-4679-A176-FA3388EE5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552EE-6717-470D-AC26-D383DC18F362}" type="datetimeFigureOut">
              <a:rPr lang="hr-HR" smtClean="0"/>
              <a:t>21.8.2017.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0906809-9C1D-40EA-BD9C-0D340790C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C9811933-6A0B-4FC9-8DAB-DADA7889D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DA998-C1E2-4DCB-9174-2ABF0082E82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02690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7CF8C77-D58D-4E7A-98CF-8E2D47592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0522C345-FCDC-42BD-AA9D-B2BDF53579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5D6E9D5E-8E9F-4A2C-8E58-9FD2B6961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552EE-6717-470D-AC26-D383DC18F362}" type="datetimeFigureOut">
              <a:rPr lang="hr-HR" smtClean="0"/>
              <a:t>21.8.2017.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16130904-360A-4C85-A6F5-A5B83DB71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C6791AFF-6942-4416-ACAB-4D276CE2D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DA998-C1E2-4DCB-9174-2ABF0082E82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84163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D371322-9D02-47A2-878D-2672E7289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DF3E7D4-674D-493B-8440-5FCFE960FD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FB154DE0-9B44-4F58-BF94-C926821074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C8F6FFC5-7E8E-4AFC-B1F7-AE6DDDC91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552EE-6717-470D-AC26-D383DC18F362}" type="datetimeFigureOut">
              <a:rPr lang="hr-HR" smtClean="0"/>
              <a:t>21.8.2017.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69D2F295-9AA5-4594-B7CD-0A1759099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8C14C6C3-782B-4E5D-ABAC-35E621F9A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DA998-C1E2-4DCB-9174-2ABF0082E82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05084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85A74C5-7ED3-4925-84B9-8F209C940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E5464928-9316-4B2F-B5C8-C7AF4154D3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AA9D9034-0607-4E9F-8D6B-1378DE4553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055D632E-39FE-49EF-9C43-110025E796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70D10798-3EE7-4A14-992A-162C70607B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2672DE5C-D986-4686-8423-02517CA79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552EE-6717-470D-AC26-D383DC18F362}" type="datetimeFigureOut">
              <a:rPr lang="hr-HR" smtClean="0"/>
              <a:t>21.8.2017.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470C705E-6C2F-4E8D-805D-EC6C99366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00632077-8638-4B81-9337-98A27314E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DA998-C1E2-4DCB-9174-2ABF0082E82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25578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B139455-C078-49E6-8E98-6BD9AC925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59235EB5-DECB-4F88-8585-21ED828A5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552EE-6717-470D-AC26-D383DC18F362}" type="datetimeFigureOut">
              <a:rPr lang="hr-HR" smtClean="0"/>
              <a:t>21.8.2017.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DDC1F7BA-8858-493E-9502-C723100F6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09EFD304-2CC8-4CD0-ACD9-26E66C4D2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DA998-C1E2-4DCB-9174-2ABF0082E82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58923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C9709FFD-DAC6-44AB-8D9A-AF07A6071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552EE-6717-470D-AC26-D383DC18F362}" type="datetimeFigureOut">
              <a:rPr lang="hr-HR" smtClean="0"/>
              <a:t>21.8.2017.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93FD7001-4FFD-415A-B048-8050DE835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9CB78EA1-0E02-49F5-8ECD-98335E582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DA998-C1E2-4DCB-9174-2ABF0082E82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93129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9E451CD-7F84-47A4-A347-1999AB7BA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570D5B8-D4A1-45FD-8CA9-12D0047550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95A16195-4C63-4C60-9E5D-708270D44F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04F5B5EE-8063-4D28-B90B-7C2B49346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552EE-6717-470D-AC26-D383DC18F362}" type="datetimeFigureOut">
              <a:rPr lang="hr-HR" smtClean="0"/>
              <a:t>21.8.2017.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5EFE5926-846A-4F4E-A21F-C8B68F3CB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CD6E60E2-002C-4815-A30E-C908B7B09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DA998-C1E2-4DCB-9174-2ABF0082E82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89947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08CCA2F-080E-4B4A-BD7D-251404820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86920BF3-F5A7-42C9-898A-6C669CFA99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C31F29C7-8C16-4FEB-8384-27E0865E3D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355ABD24-9787-4B8C-A232-4CA3D7A44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552EE-6717-470D-AC26-D383DC18F362}" type="datetimeFigureOut">
              <a:rPr lang="hr-HR" smtClean="0"/>
              <a:t>21.8.2017.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B508BC51-116A-401C-B40C-C9279D3C1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A1A93B4C-D14F-43F8-A0EB-81DFF3FED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DA998-C1E2-4DCB-9174-2ABF0082E82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14903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DA812B63-B8A5-4971-8CE7-3DFEB35B9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B357AE1C-4FA4-4661-9342-63DDA06D3C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2BA42DAA-523E-48B9-B1AB-44449E2C2D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552EE-6717-470D-AC26-D383DC18F362}" type="datetimeFigureOut">
              <a:rPr lang="hr-HR" smtClean="0"/>
              <a:t>21.8.2017.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6DBB6A4C-EB68-4746-8A18-DABA3C2289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1287C035-B354-4C29-AF73-6738DB422B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DA998-C1E2-4DCB-9174-2ABF0082E82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37913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>
            <a:extLst>
              <a:ext uri="{FF2B5EF4-FFF2-40B4-BE49-F238E27FC236}">
                <a16:creationId xmlns:a16="http://schemas.microsoft.com/office/drawing/2014/main" id="{331B43A8-A74F-45DA-B45B-F6D2AC7333DC}"/>
              </a:ext>
            </a:extLst>
          </p:cNvPr>
          <p:cNvSpPr/>
          <p:nvPr/>
        </p:nvSpPr>
        <p:spPr>
          <a:xfrm>
            <a:off x="425669" y="677917"/>
            <a:ext cx="11445765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/>
              <a:t> Damir Ćurković, prof. savjetnik</a:t>
            </a:r>
          </a:p>
          <a:p>
            <a:r>
              <a:rPr lang="hr-HR" sz="2400" dirty="0"/>
              <a:t> Srednja škola Isidora </a:t>
            </a:r>
            <a:r>
              <a:rPr lang="hr-HR" sz="2400" dirty="0" err="1"/>
              <a:t>Kršnjavoga</a:t>
            </a:r>
            <a:r>
              <a:rPr lang="hr-HR" sz="2400" dirty="0"/>
              <a:t>     </a:t>
            </a:r>
          </a:p>
          <a:p>
            <a:r>
              <a:rPr lang="hr-HR" sz="2400" dirty="0"/>
              <a:t> Našice</a:t>
            </a:r>
          </a:p>
          <a:p>
            <a:endParaRPr lang="hr-HR" sz="2400" dirty="0"/>
          </a:p>
          <a:p>
            <a:endParaRPr lang="hr-HR" sz="2400" dirty="0"/>
          </a:p>
          <a:p>
            <a:endParaRPr lang="hr-HR" sz="2400" dirty="0"/>
          </a:p>
          <a:p>
            <a:pPr algn="just"/>
            <a:endParaRPr lang="hr-HR" sz="2400" dirty="0"/>
          </a:p>
          <a:p>
            <a:pPr algn="just"/>
            <a:r>
              <a:rPr lang="hr-HR" sz="2800" dirty="0"/>
              <a:t>                                 RAD S</a:t>
            </a:r>
            <a:r>
              <a:rPr lang="hr-HR" sz="2800" b="1" dirty="0">
                <a:solidFill>
                  <a:srgbClr val="FF0000"/>
                </a:solidFill>
              </a:rPr>
              <a:t> DAROVITIM </a:t>
            </a:r>
            <a:r>
              <a:rPr lang="hr-HR" sz="2800" dirty="0"/>
              <a:t>UČENICIMA</a:t>
            </a:r>
          </a:p>
          <a:p>
            <a:pPr algn="just"/>
            <a:endParaRPr lang="hr-HR" sz="2800" dirty="0"/>
          </a:p>
          <a:p>
            <a:pPr algn="just"/>
            <a:r>
              <a:rPr lang="hr-HR" sz="2800" dirty="0"/>
              <a:t>             (pripreme, iskustva, poteškoće, rezultati, radost poučavanja..)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45090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>
            <a:extLst>
              <a:ext uri="{FF2B5EF4-FFF2-40B4-BE49-F238E27FC236}">
                <a16:creationId xmlns:a16="http://schemas.microsoft.com/office/drawing/2014/main" id="{4D674C2D-BD0C-41EB-96E2-338A0447D998}"/>
              </a:ext>
            </a:extLst>
          </p:cNvPr>
          <p:cNvSpPr/>
          <p:nvPr/>
        </p:nvSpPr>
        <p:spPr>
          <a:xfrm>
            <a:off x="488731" y="607266"/>
            <a:ext cx="11382703" cy="6430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r-HR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NATJECANJA 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914400">
              <a:lnSpc>
                <a:spcPct val="107000"/>
              </a:lnSpc>
              <a:spcAft>
                <a:spcPts val="0"/>
              </a:spcAft>
            </a:pPr>
            <a:r>
              <a:rPr lang="hr-HR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1.  ŠKOLSKO NATJECANJE</a:t>
            </a:r>
          </a:p>
          <a:p>
            <a:pPr marL="914400">
              <a:lnSpc>
                <a:spcPct val="107000"/>
              </a:lnSpc>
              <a:spcAft>
                <a:spcPts val="0"/>
              </a:spcAft>
            </a:pP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nakon toliko truda i rada te potrošenom vremenu za pripremu, pojave se zadatci za koje ni sam nastavnik nije siguran u koje bi ih gradivo svrstao, a osobito riješio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hr-HR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traži se u zadatcima (to sam ja tako shvatio) što učenici ne znaju, odnosno što su najmanje usvojili…</a:t>
            </a:r>
          </a:p>
          <a:p>
            <a:pPr marL="914400">
              <a:lnSpc>
                <a:spcPct val="107000"/>
              </a:lnSpc>
              <a:spcAft>
                <a:spcPts val="800"/>
              </a:spcAft>
            </a:pP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indent="-450215">
              <a:lnSpc>
                <a:spcPct val="107000"/>
              </a:lnSpc>
              <a:spcAft>
                <a:spcPts val="800"/>
              </a:spcAft>
            </a:pP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</a:t>
            </a:r>
            <a:r>
              <a:rPr lang="hr-HR" sz="2400" b="1" i="1" dirty="0">
                <a:ea typeface="Calibri" panose="020F0502020204030204" pitchFamily="34" charset="0"/>
                <a:cs typeface="Times New Roman" panose="02020603050405020304" pitchFamily="18" charset="0"/>
              </a:rPr>
              <a:t>Primjer 1.   </a:t>
            </a: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(2012. B-varijanta,1. razred)</a:t>
            </a:r>
          </a:p>
          <a:p>
            <a:pPr marL="685800">
              <a:lnSpc>
                <a:spcPct val="107000"/>
              </a:lnSpc>
              <a:spcAft>
                <a:spcPts val="0"/>
              </a:spcAft>
            </a:pP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457200" indent="-394335">
              <a:lnSpc>
                <a:spcPct val="107000"/>
              </a:lnSpc>
              <a:spcAft>
                <a:spcPts val="0"/>
              </a:spcAft>
            </a:pP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           Zadan je broj 123456789.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Koliko najmanje znamenaka treba izbrisati da novi broj bude djeljiv s 36?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Koje su to znamenke?</a:t>
            </a:r>
            <a:endParaRPr lang="hr-HR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6176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>
            <a:extLst>
              <a:ext uri="{FF2B5EF4-FFF2-40B4-BE49-F238E27FC236}">
                <a16:creationId xmlns:a16="http://schemas.microsoft.com/office/drawing/2014/main" id="{52CE2D08-F96E-43C9-91F4-19D44034C4E1}"/>
              </a:ext>
            </a:extLst>
          </p:cNvPr>
          <p:cNvSpPr/>
          <p:nvPr/>
        </p:nvSpPr>
        <p:spPr>
          <a:xfrm>
            <a:off x="1056290" y="189186"/>
            <a:ext cx="10436771" cy="2858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>
              <a:lnSpc>
                <a:spcPct val="107000"/>
              </a:lnSpc>
              <a:spcAft>
                <a:spcPts val="0"/>
              </a:spcAft>
            </a:pPr>
            <a:r>
              <a:rPr lang="hr-HR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Rješenje:</a:t>
            </a:r>
          </a:p>
          <a:p>
            <a:pPr marL="685800">
              <a:lnSpc>
                <a:spcPct val="107000"/>
              </a:lnSpc>
              <a:spcAft>
                <a:spcPts val="0"/>
              </a:spcAft>
            </a:pPr>
            <a:endParaRPr lang="hr-HR" sz="24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>
              <a:lnSpc>
                <a:spcPct val="107000"/>
              </a:lnSpc>
              <a:spcAft>
                <a:spcPts val="0"/>
              </a:spcAft>
            </a:pPr>
            <a:endParaRPr lang="hr-HR" sz="24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>
              <a:lnSpc>
                <a:spcPct val="107000"/>
              </a:lnSpc>
              <a:spcAft>
                <a:spcPts val="800"/>
              </a:spcAft>
            </a:pP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Pomoću kriterija djeljivosti brojeva i zbroja brojeva, parnosti i neparnosti, a učenici pišu „eseje“ ili analiziraju dio po dio, eliminiraju ono što smatraju nepotrebnim i dolaze do rješenja bez nekih jednoznačno definiranih koraka, dakle svatko na svoj način (problem bodovanja)</a:t>
            </a:r>
            <a:endParaRPr lang="hr-HR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86309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Pravokutnik 1">
                <a:extLst>
                  <a:ext uri="{FF2B5EF4-FFF2-40B4-BE49-F238E27FC236}">
                    <a16:creationId xmlns:a16="http://schemas.microsoft.com/office/drawing/2014/main" id="{9AF91CCA-C98D-4662-8643-78C2796C78DE}"/>
                  </a:ext>
                </a:extLst>
              </p:cNvPr>
              <p:cNvSpPr/>
              <p:nvPr/>
            </p:nvSpPr>
            <p:spPr>
              <a:xfrm>
                <a:off x="1623848" y="662152"/>
                <a:ext cx="9616966" cy="65214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685800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hr-HR" sz="2400" b="1" i="1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Primjer 2.    </a:t>
                </a:r>
                <a:r>
                  <a:rPr lang="hr-HR" sz="2400" i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hr-HR" sz="24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(2013. A-varijanta 2. razred)</a:t>
                </a:r>
                <a:endParaRPr lang="hr-HR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685800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hr-HR" sz="24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hr-HR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990600" indent="34290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hr-HR" sz="24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Neka je 0</a:t>
                </a:r>
                <a14:m>
                  <m:oMath xmlns:m="http://schemas.openxmlformats.org/officeDocument/2006/math">
                    <m:r>
                      <a:rPr lang="hr-HR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&lt;</m:t>
                    </m:r>
                    <m:r>
                      <a:rPr lang="hr-HR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hr-HR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&lt;</m:t>
                    </m:r>
                    <m:r>
                      <a:rPr lang="hr-HR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hr-HR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&lt;</m:t>
                    </m:r>
                    <m:r>
                      <a:rPr lang="hr-HR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hr-HR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&lt;</m:t>
                    </m:r>
                    <m:r>
                      <a:rPr lang="hr-HR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𝑑</m:t>
                    </m:r>
                  </m:oMath>
                </a14:m>
                <a:r>
                  <a:rPr lang="hr-HR" sz="24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 neka svaka od kvadratnih funkcija p(x)=x</a:t>
                </a:r>
                <a:r>
                  <a:rPr lang="hr-HR" sz="2400" baseline="300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hr-HR" sz="24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+dx+a i  q(x)=x</a:t>
                </a:r>
                <a:r>
                  <a:rPr lang="hr-HR" sz="2400" baseline="300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hr-HR" sz="24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+cx+b ima dvije različite realne </a:t>
                </a:r>
                <a:r>
                  <a:rPr lang="hr-HR" sz="2400" dirty="0" err="1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nultočke</a:t>
                </a:r>
                <a:r>
                  <a:rPr lang="hr-HR" sz="24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Dokaži da su sve četiri </a:t>
                </a:r>
                <a:r>
                  <a:rPr lang="hr-HR" sz="2400" dirty="0" err="1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nultočke</a:t>
                </a:r>
                <a:r>
                  <a:rPr lang="hr-HR" sz="24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međusobno različite.</a:t>
                </a:r>
                <a:endParaRPr lang="hr-HR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990600" indent="34290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hr-HR" sz="24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hr-HR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685800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hr-HR" sz="2400" b="1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Prvo rješenje: </a:t>
                </a:r>
                <a:endParaRPr lang="hr-HR" sz="24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685800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hr-HR" sz="24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Pretpostavimo suprotno tvrdnji, tj. da nisu sve četiri točke međusobno različite… što dovodi do kontradikcije</a:t>
                </a:r>
                <a:endParaRPr lang="hr-HR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685800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hr-HR" sz="24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hr-HR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685800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hr-HR" sz="2400" b="1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Drugo rješenje:</a:t>
                </a:r>
              </a:p>
              <a:p>
                <a:pPr marL="685800">
                  <a:lnSpc>
                    <a:spcPct val="107000"/>
                  </a:lnSpc>
                  <a:spcAft>
                    <a:spcPts val="0"/>
                  </a:spcAft>
                </a:pPr>
                <a:endParaRPr lang="hr-HR" sz="24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685800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hr-HR" sz="24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Skicirajmo grafove danih funkcija…Ti grafovi su sukladne parabole.</a:t>
                </a:r>
              </a:p>
              <a:p>
                <a:pPr marL="685800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hr-HR" sz="24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Nakon nekoliko koraka pozivaju se ponovno na „pretpostavimo suprotno“ </a:t>
                </a:r>
                <a:r>
                  <a:rPr lang="hr-HR" sz="2400" dirty="0" err="1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itd</a:t>
                </a:r>
                <a:r>
                  <a:rPr lang="hr-HR" sz="24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…</a:t>
                </a:r>
                <a:endParaRPr lang="hr-HR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hr-HR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hr-HR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Pravokutnik 1">
                <a:extLst>
                  <a:ext uri="{FF2B5EF4-FFF2-40B4-BE49-F238E27FC236}">
                    <a16:creationId xmlns:a16="http://schemas.microsoft.com/office/drawing/2014/main" id="{9AF91CCA-C98D-4662-8643-78C2796C78D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3848" y="662152"/>
                <a:ext cx="9616966" cy="6521465"/>
              </a:xfrm>
              <a:prstGeom prst="rect">
                <a:avLst/>
              </a:prstGeom>
              <a:blipFill>
                <a:blip r:embed="rId2"/>
                <a:stretch>
                  <a:fillRect t="-655" r="-887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2584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>
            <a:extLst>
              <a:ext uri="{FF2B5EF4-FFF2-40B4-BE49-F238E27FC236}">
                <a16:creationId xmlns:a16="http://schemas.microsoft.com/office/drawing/2014/main" id="{6E37A56B-C424-4EA9-8A3C-00289A19A353}"/>
              </a:ext>
            </a:extLst>
          </p:cNvPr>
          <p:cNvSpPr/>
          <p:nvPr/>
        </p:nvSpPr>
        <p:spPr>
          <a:xfrm>
            <a:off x="551793" y="567558"/>
            <a:ext cx="10279117" cy="7046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Učenici rješavaju 5 zadataka (A-varijanta), odnosno 8 zadataka (B-varijanta) 180 minuta.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Ukupan broj bodova koji mogu ostvariti jest 50.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Većina učenika postiže malo bodova (0-5 bodova).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To su učenici koji su najbolji u svom razrednom odjelu i koji su se pripremali za natjecanje.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3200" b="1" dirty="0">
                <a:ea typeface="Calibri" panose="020F0502020204030204" pitchFamily="34" charset="0"/>
                <a:cs typeface="Times New Roman" panose="02020603050405020304" pitchFamily="18" charset="0"/>
              </a:rPr>
              <a:t>   OVDJE,  NA PRVOJ STEPENICI NATJECANJA 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3200" b="1" dirty="0">
                <a:ea typeface="Calibri" panose="020F0502020204030204" pitchFamily="34" charset="0"/>
                <a:cs typeface="Times New Roman" panose="02020603050405020304" pitchFamily="18" charset="0"/>
              </a:rPr>
              <a:t>- PADA MORAL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3200" b="1" dirty="0">
                <a:ea typeface="Calibri" panose="020F0502020204030204" pitchFamily="34" charset="0"/>
                <a:cs typeface="Times New Roman" panose="02020603050405020304" pitchFamily="18" charset="0"/>
              </a:rPr>
              <a:t>- GUBI SE INTERES ZA NATJECANJE IZ MATEMATIKE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3200" b="1" dirty="0">
                <a:ea typeface="Calibri" panose="020F0502020204030204" pitchFamily="34" charset="0"/>
                <a:cs typeface="Times New Roman" panose="02020603050405020304" pitchFamily="18" charset="0"/>
              </a:rPr>
              <a:t>- NESTAJE MOTIVACIJA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hr-HR" sz="3200" b="1" dirty="0">
                <a:ea typeface="Calibri" panose="020F0502020204030204" pitchFamily="34" charset="0"/>
                <a:cs typeface="Times New Roman" panose="02020603050405020304" pitchFamily="18" charset="0"/>
              </a:rPr>
              <a:t>ŽELIMO (ILI NE) POPULARIZACIJU NATJECANJA !!!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hr-HR" sz="2400" dirty="0"/>
              <a:t>Sljedeće godine, neki od tih učenika, ne žele ići na natjecanje.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endParaRPr lang="hr-HR" sz="32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>
            <a:extLst>
              <a:ext uri="{FF2B5EF4-FFF2-40B4-BE49-F238E27FC236}">
                <a16:creationId xmlns:a16="http://schemas.microsoft.com/office/drawing/2014/main" id="{0CA2F254-368F-42BF-8DF3-A4FB43B19CD6}"/>
              </a:ext>
            </a:extLst>
          </p:cNvPr>
          <p:cNvSpPr/>
          <p:nvPr/>
        </p:nvSpPr>
        <p:spPr>
          <a:xfrm>
            <a:off x="646385" y="378372"/>
            <a:ext cx="11067393" cy="69888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hr-HR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2. ŽUPANIJSKO NATJECANJE</a:t>
            </a: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odabir učenika nije jednostavan (Županijsko prosudbeno povjerenstvo)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iz svake varijante poziva se najmanje 5 učenika po razredu što znači da svaka varijanta ima najmanje 20 učenika (OBŽ)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hr-HR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>
              <a:lnSpc>
                <a:spcPct val="107000"/>
              </a:lnSpc>
              <a:spcAft>
                <a:spcPts val="0"/>
              </a:spcAft>
            </a:pP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 - bodovi sa školskog natjecanja (od pet pozvanih učenika) izgledaju ovako: </a:t>
            </a:r>
          </a:p>
          <a:p>
            <a:pPr marL="685800">
              <a:lnSpc>
                <a:spcPct val="107000"/>
              </a:lnSpc>
              <a:spcAft>
                <a:spcPts val="0"/>
              </a:spcAft>
            </a:pPr>
            <a:endParaRPr lang="hr-HR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>
              <a:lnSpc>
                <a:spcPct val="107000"/>
              </a:lnSpc>
              <a:spcAft>
                <a:spcPts val="0"/>
              </a:spcAft>
            </a:pPr>
            <a:r>
              <a:rPr lang="hr-HR" sz="2400" i="1" u="sng" dirty="0">
                <a:ea typeface="Calibri" panose="020F0502020204030204" pitchFamily="34" charset="0"/>
                <a:cs typeface="Times New Roman" panose="02020603050405020304" pitchFamily="18" charset="0"/>
              </a:rPr>
              <a:t>Primjer 1.</a:t>
            </a: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  30, 26, 15, 14, 10 (najmanje 20% riješenih zadataka)</a:t>
            </a:r>
          </a:p>
          <a:p>
            <a:pPr marL="914400">
              <a:lnSpc>
                <a:spcPct val="107000"/>
              </a:lnSpc>
              <a:spcAft>
                <a:spcPts val="0"/>
              </a:spcAft>
            </a:pP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685800">
              <a:lnSpc>
                <a:spcPct val="107000"/>
              </a:lnSpc>
              <a:spcAft>
                <a:spcPts val="800"/>
              </a:spcAft>
            </a:pPr>
            <a:r>
              <a:rPr lang="hr-HR" sz="2400" i="1" u="sng" dirty="0">
                <a:ea typeface="Calibri" panose="020F0502020204030204" pitchFamily="34" charset="0"/>
                <a:cs typeface="Times New Roman" panose="02020603050405020304" pitchFamily="18" charset="0"/>
              </a:rPr>
              <a:t>Primjer 2.</a:t>
            </a:r>
            <a:r>
              <a:rPr lang="hr-HR" sz="2400" i="1" dirty="0"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bodovi:  38, 20, 13, 12, 12  </a:t>
            </a:r>
          </a:p>
          <a:p>
            <a:pPr marL="685800">
              <a:lnSpc>
                <a:spcPct val="107000"/>
              </a:lnSpc>
              <a:spcAft>
                <a:spcPts val="800"/>
              </a:spcAft>
            </a:pPr>
            <a:endParaRPr lang="hr-HR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hr-HR" sz="2400" dirty="0"/>
              <a:t>          </a:t>
            </a:r>
            <a:r>
              <a:rPr lang="hr-HR" sz="2400" i="1" u="sng" dirty="0"/>
              <a:t>Primjer 3.   </a:t>
            </a:r>
            <a:r>
              <a:rPr lang="hr-HR" sz="2400" dirty="0"/>
              <a:t>bodovi: 50, 32, 15, 15, 15</a:t>
            </a:r>
          </a:p>
          <a:p>
            <a:r>
              <a:rPr lang="hr-HR" sz="2400" dirty="0"/>
              <a:t> </a:t>
            </a:r>
          </a:p>
          <a:p>
            <a:r>
              <a:rPr lang="hr-HR" sz="2400" dirty="0"/>
              <a:t>Dakle, nije lako doći do županijskog natjecanja.</a:t>
            </a:r>
          </a:p>
          <a:p>
            <a:r>
              <a:rPr lang="hr-HR" sz="2400" dirty="0"/>
              <a:t> </a:t>
            </a:r>
          </a:p>
          <a:p>
            <a:r>
              <a:rPr lang="hr-HR" sz="2400" dirty="0"/>
              <a:t> </a:t>
            </a:r>
            <a:endParaRPr lang="hr-HR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049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>
            <a:extLst>
              <a:ext uri="{FF2B5EF4-FFF2-40B4-BE49-F238E27FC236}">
                <a16:creationId xmlns:a16="http://schemas.microsoft.com/office/drawing/2014/main" id="{74349A18-1F8E-421B-82E6-EA1449D773E3}"/>
              </a:ext>
            </a:extLst>
          </p:cNvPr>
          <p:cNvSpPr/>
          <p:nvPr/>
        </p:nvSpPr>
        <p:spPr>
          <a:xfrm>
            <a:off x="1576551" y="851338"/>
            <a:ext cx="811924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/>
              <a:t>SŠ  NAŠICE</a:t>
            </a:r>
          </a:p>
          <a:p>
            <a:endParaRPr lang="hr-HR" sz="2400" dirty="0"/>
          </a:p>
          <a:p>
            <a:pPr marL="342900" lvl="0" indent="-342900">
              <a:buFontTx/>
              <a:buChar char="-"/>
            </a:pPr>
            <a:r>
              <a:rPr lang="hr-HR" sz="2400" dirty="0"/>
              <a:t>ima jedan razredni odjel prirodoslovno matematičke gimnazije (A-varijanta)</a:t>
            </a:r>
          </a:p>
          <a:p>
            <a:pPr lvl="0"/>
            <a:r>
              <a:rPr lang="hr-HR" sz="2400" dirty="0"/>
              <a:t>  </a:t>
            </a:r>
          </a:p>
          <a:p>
            <a:pPr marL="342900" lvl="0" indent="-342900">
              <a:buFontTx/>
              <a:buChar char="-"/>
            </a:pPr>
            <a:r>
              <a:rPr lang="hr-HR" sz="2400" dirty="0"/>
              <a:t>dva razredna odjela opće gimnazije (B-varijanta)</a:t>
            </a:r>
          </a:p>
          <a:p>
            <a:pPr marL="342900" lvl="0" indent="-342900">
              <a:buFontTx/>
              <a:buChar char="-"/>
            </a:pPr>
            <a:endParaRPr lang="hr-HR" sz="2400" dirty="0"/>
          </a:p>
          <a:p>
            <a:pPr marL="342900" lvl="0" indent="-342900">
              <a:buFontTx/>
              <a:buChar char="-"/>
            </a:pPr>
            <a:r>
              <a:rPr lang="hr-HR" sz="2400" dirty="0"/>
              <a:t> dva  razreda  ekonomske (B-varijanta)</a:t>
            </a:r>
          </a:p>
          <a:p>
            <a:pPr lvl="0"/>
            <a:r>
              <a:rPr lang="hr-HR" sz="2400" dirty="0"/>
              <a:t> </a:t>
            </a:r>
          </a:p>
          <a:p>
            <a:pPr marL="342900" lvl="0" indent="-342900">
              <a:buFontTx/>
              <a:buChar char="-"/>
            </a:pPr>
            <a:r>
              <a:rPr lang="hr-HR" sz="2400" dirty="0"/>
              <a:t> jedan razred elektrotehničke struke (B-varijanta)</a:t>
            </a:r>
          </a:p>
          <a:p>
            <a:pPr marL="342900" lvl="0" indent="-342900">
              <a:buFontTx/>
              <a:buChar char="-"/>
            </a:pPr>
            <a:endParaRPr lang="hr-HR" sz="2400" dirty="0"/>
          </a:p>
          <a:p>
            <a:pPr lvl="0"/>
            <a:endParaRPr lang="hr-HR" sz="2400" dirty="0"/>
          </a:p>
          <a:p>
            <a:pPr marL="342900" indent="-342900">
              <a:buFontTx/>
              <a:buChar char="-"/>
            </a:pPr>
            <a:r>
              <a:rPr lang="hr-HR" sz="2400" dirty="0"/>
              <a:t>Kakva je situacija u Vašim školama?</a:t>
            </a:r>
          </a:p>
          <a:p>
            <a:pPr marL="342900" lvl="0" indent="-342900">
              <a:buFontTx/>
              <a:buChar char="-"/>
            </a:pP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3544871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>
            <a:extLst>
              <a:ext uri="{FF2B5EF4-FFF2-40B4-BE49-F238E27FC236}">
                <a16:creationId xmlns:a16="http://schemas.microsoft.com/office/drawing/2014/main" id="{6C2B57C2-E694-4EA4-92C2-A2702884FE36}"/>
              </a:ext>
            </a:extLst>
          </p:cNvPr>
          <p:cNvSpPr/>
          <p:nvPr/>
        </p:nvSpPr>
        <p:spPr>
          <a:xfrm>
            <a:off x="898634" y="189187"/>
            <a:ext cx="10452538" cy="66506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400" b="1" u="sng" dirty="0">
                <a:ea typeface="Calibri" panose="020F0502020204030204" pitchFamily="34" charset="0"/>
                <a:cs typeface="Times New Roman" panose="02020603050405020304" pitchFamily="18" charset="0"/>
              </a:rPr>
              <a:t>Nastavnik</a:t>
            </a: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sretan, zadovoljan, možda misli da je uspješan ako mu makar samo jedan učenik bude pozvan na županijsko natjecanje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hr-HR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400" b="1" u="sng" dirty="0">
                <a:ea typeface="Calibri" panose="020F0502020204030204" pitchFamily="34" charset="0"/>
                <a:cs typeface="Times New Roman" panose="02020603050405020304" pitchFamily="18" charset="0"/>
              </a:rPr>
              <a:t>Učenik pozvan na županijsko natjecanje</a:t>
            </a: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pun samopouzdanja, osjećaj više vrijednosti, kreće ponovo s pripremama koliko mu to dopušta njegov raspored i (ne)razumijevanje ostalih nastavnika iz drugih predmeta… (ANKETA)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hr-HR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Tada se na županijskom natjecanju pojave opet „krasni“ zadatci.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Velika većina učenika osvaja još manje bodova nego na školskom natjecanju.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 0, 1 ili 2 boda po zadatku, a nekima je to i ukupan broj bodova.</a:t>
            </a:r>
            <a:endParaRPr lang="hr-HR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6642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>
            <a:extLst>
              <a:ext uri="{FF2B5EF4-FFF2-40B4-BE49-F238E27FC236}">
                <a16:creationId xmlns:a16="http://schemas.microsoft.com/office/drawing/2014/main" id="{8CA1903B-35F5-4973-8AAF-885122A525C9}"/>
              </a:ext>
            </a:extLst>
          </p:cNvPr>
          <p:cNvSpPr/>
          <p:nvPr/>
        </p:nvSpPr>
        <p:spPr>
          <a:xfrm>
            <a:off x="1008993" y="173421"/>
            <a:ext cx="10594428" cy="6255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400" b="1" i="1" dirty="0">
                <a:ea typeface="Calibri" panose="020F0502020204030204" pitchFamily="34" charset="0"/>
                <a:cs typeface="Times New Roman" panose="02020603050405020304" pitchFamily="18" charset="0"/>
              </a:rPr>
              <a:t>Primjer 1.  </a:t>
            </a: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(2016. B-varijanta , 4. razred)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Odredi sve prirodne brojeve x, y za koje vrijedi 1! + 2! + 3! + . . . + x! =y</a:t>
            </a:r>
            <a:r>
              <a:rPr lang="hr-HR" sz="2400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hr-HR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Napomena u rješenju: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 Ako učenik pogodi samo uređene parove koji su rješenje dodijelili 1 bod (od ukupno 6 bodova).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400" b="1" i="1" dirty="0">
                <a:ea typeface="Calibri" panose="020F0502020204030204" pitchFamily="34" charset="0"/>
                <a:cs typeface="Times New Roman" panose="02020603050405020304" pitchFamily="18" charset="0"/>
              </a:rPr>
              <a:t>Primjer 2. </a:t>
            </a: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(2016. B-varijanta, 4. razred)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Za broj kažemo da je naizgled prost ako je složen, ali nije djeljiv s 2, 3 ili 5.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 Tri najmanja takva prosta broja jesu 49, 77 i 91.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Postoji 168 prostih brojeva koji su manji od 1000.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 Koliko je naizgled prostih brojeva koji su manji od 1000?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Napomena u rješenju: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Ako je učenik naveo sve mogućnosti, ali ih nije točno prebrojao, oduzeti 1 ili 2 boda (od ukupno 10 bodova) za više od dvije greške u prebrojavanju.</a:t>
            </a:r>
            <a:endParaRPr lang="hr-HR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671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>
            <a:extLst>
              <a:ext uri="{FF2B5EF4-FFF2-40B4-BE49-F238E27FC236}">
                <a16:creationId xmlns:a16="http://schemas.microsoft.com/office/drawing/2014/main" id="{3FCA29E1-350F-4842-9CE5-C11CB7148A66}"/>
              </a:ext>
            </a:extLst>
          </p:cNvPr>
          <p:cNvSpPr/>
          <p:nvPr/>
        </p:nvSpPr>
        <p:spPr>
          <a:xfrm>
            <a:off x="740979" y="236483"/>
            <a:ext cx="9632731" cy="6840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400" b="1" i="1" dirty="0">
                <a:ea typeface="Calibri" panose="020F0502020204030204" pitchFamily="34" charset="0"/>
                <a:cs typeface="Times New Roman" panose="02020603050405020304" pitchFamily="18" charset="0"/>
              </a:rPr>
              <a:t>Primjer 3. </a:t>
            </a: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(2017. A-varijanta,1. razred)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Karlo i Lovro igraju igru. Karlo će razrezati papir dimenzija 9×9 na pravokutnike cjelobrojnih dimenzija kojima je barem jedna dimenzija 1. Nakon toga će Lovro odabrati prirodni broj k </a:t>
            </a:r>
            <a:r>
              <a:rPr lang="hr-HR" sz="2400" dirty="0">
                <a:ea typeface="Calibri" panose="020F0502020204030204" pitchFamily="34" charset="0"/>
                <a:cs typeface="Cambria Math" panose="02040503050406030204" pitchFamily="18" charset="0"/>
              </a:rPr>
              <a:t>∈</a:t>
            </a: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{1,...,9} i Karlo će mu dati onoliko novčića koliko iznosi ukupna površina svih pravokutnika dimenzija 1×k i k×1. Lovro će odabrati k tako da od Karla dobije što više novčića, a Karlo bi želio uštedjeti i pritom dati Lovri što manje novčića.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Odredi najmanji mogući broj novčića koje će Karlo dati Lovri.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Rješenje: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Tvrdimo da će Karlo dati Lovri najmanje 12 novčića. (1 bod) </a:t>
            </a:r>
            <a:r>
              <a:rPr lang="hr-HR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itd</a:t>
            </a: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400" b="1" i="1" dirty="0">
                <a:ea typeface="Calibri" panose="020F0502020204030204" pitchFamily="34" charset="0"/>
                <a:cs typeface="Times New Roman" panose="02020603050405020304" pitchFamily="18" charset="0"/>
              </a:rPr>
              <a:t>Primjer 4. </a:t>
            </a: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( 2017. A-varijanta, 2. razred)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Koliko najviše elemenata može imati podskup skupa{1,2,3,...,2017}tako da za svaka dva elementa a i b tog podskupa broj a + b nije djeljiv brojem a−b?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Rješenje :   Tvrdimo da je odgovor 673. (1 bod)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hr-HR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535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>
            <a:extLst>
              <a:ext uri="{FF2B5EF4-FFF2-40B4-BE49-F238E27FC236}">
                <a16:creationId xmlns:a16="http://schemas.microsoft.com/office/drawing/2014/main" id="{070A0620-87A2-4F68-86E4-0DB4A7272ADF}"/>
              </a:ext>
            </a:extLst>
          </p:cNvPr>
          <p:cNvSpPr/>
          <p:nvPr/>
        </p:nvSpPr>
        <p:spPr>
          <a:xfrm>
            <a:off x="756745" y="1087821"/>
            <a:ext cx="11130455" cy="70458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Županijska povjerenstva često imaju nedoumice u analizi rješenja nekih zadataka.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Što onda tek učenici doživljavaju: (ANKETA)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nesigurnost, stres, osjećaj manje vrijednosti, neznanja…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 Nakon natjecanja vratimo se u svoju školu.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400" dirty="0">
                <a:solidFill>
                  <a:srgbClr val="70AD47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Da li uopće kome reći ili objašnjavati koliko bodova je naš učenik osvojio (sramota ili ne…)</a:t>
            </a:r>
            <a:endParaRPr lang="hr-HR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Sada nastupaju nastavnici („kolege“) iz predmeta, kao što su : povijest, geografija, </a:t>
            </a:r>
            <a:r>
              <a:rPr lang="hr-HR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biologija,hrvatski</a:t>
            </a: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 jezik (</a:t>
            </a:r>
            <a:r>
              <a:rPr lang="hr-HR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Lidrano</a:t>
            </a: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), engleski jezik i slični društveni predmeti.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Pitaju se ( </a:t>
            </a:r>
            <a:r>
              <a:rPr lang="hr-HR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pred učenicima</a:t>
            </a: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) :Kako to da ste osvojili tako malo bodova iz matematike?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 Normalno, dobivaju ciljani odgovor od učenika : Preteški zadatci.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Sljedeće godine “mladi i uspješni matematičari“ odlaze ,redovito na ta natjecanja, gdje osvajaju veliki postotak riješenosti i to od 60% do 90%, pa neki i više od toga.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hr-HR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078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>
            <a:extLst>
              <a:ext uri="{FF2B5EF4-FFF2-40B4-BE49-F238E27FC236}">
                <a16:creationId xmlns:a16="http://schemas.microsoft.com/office/drawing/2014/main" id="{B435ED20-26A8-4D46-AE72-32BBB83CFA3C}"/>
              </a:ext>
            </a:extLst>
          </p:cNvPr>
          <p:cNvSpPr/>
          <p:nvPr/>
        </p:nvSpPr>
        <p:spPr>
          <a:xfrm>
            <a:off x="1150883" y="646386"/>
            <a:ext cx="10547131" cy="62174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hr-H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OSNOVNA ŠKOLA : </a:t>
            </a:r>
            <a:endParaRPr lang="hr-H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hr-H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hr-H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priprema (već od 1. razreda učiteljica otkriva darovite učenike i počinje rad s njima. U nastavnom planu imaju dodatnu nastavu na koju učiteljica poziva potencijalne kandidate darovitosti ( većina, skoro svi u razredu). Taj dodatni rad traje sve četiri godine i nakon toga se iskristaliziraju (izdvajaju, ističu) djeca sposobna za rješavanje nestandardnih i težih zadataka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hr-H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hr-H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samo četvrti razred ide na školsko i regionalno natjecanje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hr-H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hr-H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tako pripremljeni (?) dolaze u 5. razred , gdje se na sličan način s njima radi do 8. razreda( imaju u redovnoj satnici dodatni rad za sve predmete) , te su  učenici  jako dobro pripremljeni i postižu izuzetne rezultate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hr-H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hr-H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svi razredi  (od 5.- 8. ) imaju školsko, županijsko i  državno natjecanje</a:t>
            </a:r>
            <a:endParaRPr lang="hr-H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>
              <a:lnSpc>
                <a:spcPct val="107000"/>
              </a:lnSpc>
              <a:spcAft>
                <a:spcPts val="800"/>
              </a:spcAft>
            </a:pP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hr-H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0744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>
            <a:extLst>
              <a:ext uri="{FF2B5EF4-FFF2-40B4-BE49-F238E27FC236}">
                <a16:creationId xmlns:a16="http://schemas.microsoft.com/office/drawing/2014/main" id="{EC5AACD1-4690-42F4-858A-9CBDE2C5CB01}"/>
              </a:ext>
            </a:extLst>
          </p:cNvPr>
          <p:cNvSpPr/>
          <p:nvPr/>
        </p:nvSpPr>
        <p:spPr>
          <a:xfrm>
            <a:off x="1166648" y="378373"/>
            <a:ext cx="999533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Bez obzira što im taj postotak  nije dovoljan za poziv ( plasman) na viši rang natjecanja (državno ) oni su zadovoljni .</a:t>
            </a:r>
          </a:p>
          <a:p>
            <a:endParaRPr lang="hr-HR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hr-HR" sz="2400" dirty="0"/>
              <a:t>a ) postigli su zapažen uspjeh -zavidni postotak riješenosti</a:t>
            </a:r>
          </a:p>
          <a:p>
            <a:endParaRPr lang="hr-HR" sz="2400" dirty="0"/>
          </a:p>
          <a:p>
            <a:r>
              <a:rPr lang="hr-HR" sz="2400" dirty="0"/>
              <a:t>b) pohvala, od strane nastavnika, pred svim učenicima</a:t>
            </a:r>
          </a:p>
          <a:p>
            <a:endParaRPr lang="hr-HR" sz="2400" dirty="0"/>
          </a:p>
          <a:p>
            <a:r>
              <a:rPr lang="hr-HR" sz="2400" dirty="0"/>
              <a:t>c) zadovoljstvo i čestitka ravnatelja ( pogotovo, ako je to područje natjecanja iz      njegove struke)</a:t>
            </a:r>
          </a:p>
          <a:p>
            <a:endParaRPr lang="hr-HR" sz="2400" dirty="0"/>
          </a:p>
          <a:p>
            <a:r>
              <a:rPr lang="hr-HR" sz="2400" dirty="0"/>
              <a:t>d) stipendija ( općinska, gradska i županijska)</a:t>
            </a:r>
          </a:p>
          <a:p>
            <a:endParaRPr lang="hr-HR" sz="2400" dirty="0"/>
          </a:p>
          <a:p>
            <a:r>
              <a:rPr lang="hr-HR" sz="2400" dirty="0"/>
              <a:t>e) poticaj za rad na tom području , gdje su postignuti zapaženi rezultati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31627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>
            <a:extLst>
              <a:ext uri="{FF2B5EF4-FFF2-40B4-BE49-F238E27FC236}">
                <a16:creationId xmlns:a16="http://schemas.microsoft.com/office/drawing/2014/main" id="{9100C952-28DF-461F-B635-AD8CB4A857CF}"/>
              </a:ext>
            </a:extLst>
          </p:cNvPr>
          <p:cNvSpPr/>
          <p:nvPr/>
        </p:nvSpPr>
        <p:spPr>
          <a:xfrm>
            <a:off x="425669" y="126124"/>
            <a:ext cx="11766331" cy="7205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hr-HR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3. DRŽAVNO NATJECANJE</a:t>
            </a: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180340">
              <a:lnSpc>
                <a:spcPct val="107000"/>
              </a:lnSpc>
              <a:spcAft>
                <a:spcPts val="0"/>
              </a:spcAft>
            </a:pP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Vrlo teško je, s moje pozicije,  doći do ovog stupnja natjecanja jer se poziva po 20 najbolje rangiranih učenika na županijskom natjecanju.</a:t>
            </a:r>
          </a:p>
          <a:p>
            <a:pPr marL="180340">
              <a:lnSpc>
                <a:spcPct val="107000"/>
              </a:lnSpc>
              <a:spcAft>
                <a:spcPts val="0"/>
              </a:spcAft>
            </a:pP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 U 30 godina radnog iskustva bio sam na 6 državnih natjecanja ( 4 puta A-varijanta). </a:t>
            </a:r>
          </a:p>
          <a:p>
            <a:pPr marL="180340">
              <a:lnSpc>
                <a:spcPct val="107000"/>
              </a:lnSpc>
              <a:spcAft>
                <a:spcPts val="0"/>
              </a:spcAft>
            </a:pP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Za mene  je to uspjeh i na neki način nagrada, priznanje za moj rad.</a:t>
            </a:r>
          </a:p>
          <a:p>
            <a:pPr marL="180340">
              <a:lnSpc>
                <a:spcPct val="107000"/>
              </a:lnSpc>
              <a:spcAft>
                <a:spcPts val="0"/>
              </a:spcAft>
            </a:pP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180340">
              <a:lnSpc>
                <a:spcPct val="107000"/>
              </a:lnSpc>
              <a:spcAft>
                <a:spcPts val="0"/>
              </a:spcAft>
            </a:pP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Na Državno natjecanje puno lakše dolaze učenici iz područja  gdje je taj rad sa nadarenim učenicima prepoznala i njihova okolina, grad, županija.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 Zagreb,  XV. Gimnazija (MIOC).Učenici imaju po tri mentora ili još i profesore i studente sa fakulteta.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Varaždin, centar izvrsnosti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Split, Zadar, Rijeka ….itd. poseban rad sa nadarenima, prepoznat od lokalne sredine</a:t>
            </a:r>
          </a:p>
          <a:p>
            <a:pPr marL="180340">
              <a:lnSpc>
                <a:spcPct val="107000"/>
              </a:lnSpc>
              <a:spcAft>
                <a:spcPts val="0"/>
              </a:spcAft>
            </a:pP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 Gradovi u kojima se na takav način radi imaju i puno više izvrsnih učenika te im je lakša selekcija istih.</a:t>
            </a:r>
          </a:p>
          <a:p>
            <a:pPr marL="180340">
              <a:lnSpc>
                <a:spcPct val="107000"/>
              </a:lnSpc>
              <a:spcAft>
                <a:spcPts val="0"/>
              </a:spcAft>
            </a:pP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180340">
              <a:lnSpc>
                <a:spcPct val="107000"/>
              </a:lnSpc>
              <a:spcAft>
                <a:spcPts val="0"/>
              </a:spcAft>
            </a:pP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180340">
              <a:lnSpc>
                <a:spcPct val="107000"/>
              </a:lnSpc>
              <a:spcAft>
                <a:spcPts val="0"/>
              </a:spcAft>
            </a:pP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621556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>
            <a:extLst>
              <a:ext uri="{FF2B5EF4-FFF2-40B4-BE49-F238E27FC236}">
                <a16:creationId xmlns:a16="http://schemas.microsoft.com/office/drawing/2014/main" id="{13F6B4AB-50C4-4D17-A2CD-A5EC72BFBDA5}"/>
              </a:ext>
            </a:extLst>
          </p:cNvPr>
          <p:cNvSpPr/>
          <p:nvPr/>
        </p:nvSpPr>
        <p:spPr>
          <a:xfrm>
            <a:off x="867104" y="0"/>
            <a:ext cx="10594428" cy="5469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340">
              <a:lnSpc>
                <a:spcPct val="107000"/>
              </a:lnSpc>
              <a:spcAft>
                <a:spcPts val="0"/>
              </a:spcAft>
            </a:pP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Svi nastavnici i studenti , koji rade na pripremama za ta  natjecanja, su posebno nagrađeni ( honorirani) od strane grada ili županije.</a:t>
            </a:r>
          </a:p>
          <a:p>
            <a:pPr marL="180340">
              <a:lnSpc>
                <a:spcPct val="107000"/>
              </a:lnSpc>
              <a:spcAft>
                <a:spcPts val="0"/>
              </a:spcAft>
            </a:pP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180340">
              <a:lnSpc>
                <a:spcPct val="107000"/>
              </a:lnSpc>
              <a:spcAft>
                <a:spcPts val="0"/>
              </a:spcAft>
            </a:pP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Rad u jednoj smjeni omogućava  lakšu organizaciju dodatnog rada</a:t>
            </a:r>
          </a:p>
          <a:p>
            <a:pPr marL="180340">
              <a:lnSpc>
                <a:spcPct val="107000"/>
              </a:lnSpc>
              <a:spcAft>
                <a:spcPts val="0"/>
              </a:spcAft>
            </a:pP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s tim učenicima.( Plaćen prijevoz učenicima, ako dolaze dva puta u školu isti dan ili subotom)</a:t>
            </a:r>
          </a:p>
          <a:p>
            <a:pPr marL="180340">
              <a:lnSpc>
                <a:spcPct val="107000"/>
              </a:lnSpc>
              <a:spcAft>
                <a:spcPts val="0"/>
              </a:spcAft>
            </a:pPr>
            <a:endParaRPr lang="hr-HR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hr-HR" sz="2400" dirty="0"/>
              <a:t>Većina škola u našim županijama rade dvosmjenski.</a:t>
            </a:r>
          </a:p>
          <a:p>
            <a:r>
              <a:rPr lang="hr-HR" sz="2400" dirty="0"/>
              <a:t> ( Našice: 1. smjena 7,25 – 13,20 ;   2. smjena 13,30- 19,25)</a:t>
            </a:r>
          </a:p>
          <a:p>
            <a:r>
              <a:rPr lang="hr-HR" sz="2400" dirty="0"/>
              <a:t> </a:t>
            </a:r>
          </a:p>
          <a:p>
            <a:r>
              <a:rPr lang="hr-HR" sz="2400" dirty="0"/>
              <a:t> </a:t>
            </a:r>
          </a:p>
          <a:p>
            <a:r>
              <a:rPr lang="hr-HR" sz="2400" dirty="0"/>
              <a:t> </a:t>
            </a:r>
          </a:p>
          <a:p>
            <a:r>
              <a:rPr lang="hr-HR" sz="2400" dirty="0"/>
              <a:t>A kako je to u Vašim školama ?</a:t>
            </a:r>
          </a:p>
          <a:p>
            <a:pPr marL="180340">
              <a:lnSpc>
                <a:spcPct val="107000"/>
              </a:lnSpc>
              <a:spcAft>
                <a:spcPts val="0"/>
              </a:spcAft>
            </a:pPr>
            <a:endParaRPr lang="hr-HR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1174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>
            <a:extLst>
              <a:ext uri="{FF2B5EF4-FFF2-40B4-BE49-F238E27FC236}">
                <a16:creationId xmlns:a16="http://schemas.microsoft.com/office/drawing/2014/main" id="{774BF24F-0699-495E-9C07-1EF2F5FD3CA0}"/>
              </a:ext>
            </a:extLst>
          </p:cNvPr>
          <p:cNvSpPr/>
          <p:nvPr/>
        </p:nvSpPr>
        <p:spPr>
          <a:xfrm>
            <a:off x="583324" y="472967"/>
            <a:ext cx="10893973" cy="7429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r-HR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ZAKLJUČAK :</a:t>
            </a:r>
            <a:endParaRPr lang="hr-HR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4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PRIPREMAJ UČENIKA !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-  koliko želiš, možeš, hoćeš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-  koliko ti to dozvoljavaju vrijeme i  prostor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-  koliko to žele učenici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4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REZULTATI :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svaki rezultat je dobar jer je, uopće, sreća imati takve učenike koji žele ići dobrovoljno na natjecanja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4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PRIJEDLOG OVOG SKUPA: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popularizacija natjecanja: da ili ne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umjereniji, pristupačniji zadatci većini učenika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u normu nastavnika - priprema za natjecanje, tj. rad s darovitim učenicima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hr-HR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-    Ili nešto… ???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hr-HR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hr-HR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r-HR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hr-H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3797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>
            <a:extLst>
              <a:ext uri="{FF2B5EF4-FFF2-40B4-BE49-F238E27FC236}">
                <a16:creationId xmlns:a16="http://schemas.microsoft.com/office/drawing/2014/main" id="{DB2E81B8-907E-49E1-A3BC-F4D6A747CD5C}"/>
              </a:ext>
            </a:extLst>
          </p:cNvPr>
          <p:cNvSpPr/>
          <p:nvPr/>
        </p:nvSpPr>
        <p:spPr>
          <a:xfrm>
            <a:off x="898634" y="346841"/>
            <a:ext cx="824536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>
              <a:lnSpc>
                <a:spcPct val="107000"/>
              </a:lnSpc>
              <a:spcAft>
                <a:spcPts val="0"/>
              </a:spcAft>
            </a:pP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„NE MORA BITI SVE U MATERIJALNOM ILI MOŽDA…“</a:t>
            </a:r>
          </a:p>
          <a:p>
            <a:pPr marL="685800">
              <a:lnSpc>
                <a:spcPct val="107000"/>
              </a:lnSpc>
              <a:spcAft>
                <a:spcPts val="0"/>
              </a:spcAft>
            </a:pP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685800">
              <a:lnSpc>
                <a:spcPct val="107000"/>
              </a:lnSpc>
              <a:spcAft>
                <a:spcPts val="0"/>
              </a:spcAft>
            </a:pP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„OSTAJE NAM RADOST POUČAVANJA“</a:t>
            </a:r>
          </a:p>
          <a:p>
            <a:pPr marL="685800">
              <a:lnSpc>
                <a:spcPct val="107000"/>
              </a:lnSpc>
              <a:spcAft>
                <a:spcPts val="0"/>
              </a:spcAft>
            </a:pP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685800">
              <a:lnSpc>
                <a:spcPct val="107000"/>
              </a:lnSpc>
              <a:spcAft>
                <a:spcPts val="0"/>
              </a:spcAft>
            </a:pP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685800">
              <a:lnSpc>
                <a:spcPct val="107000"/>
              </a:lnSpc>
              <a:spcAft>
                <a:spcPts val="0"/>
              </a:spcAft>
            </a:pP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DA LI SU TO SAMO NEKE FRAZE IZ BIVŠIH, STARIH, DOBRIH VREMENA,</a:t>
            </a:r>
          </a:p>
          <a:p>
            <a:pPr marL="685800">
              <a:lnSpc>
                <a:spcPct val="107000"/>
              </a:lnSpc>
              <a:spcAft>
                <a:spcPts val="0"/>
              </a:spcAft>
            </a:pPr>
            <a:r>
              <a:rPr lang="hr-HR" sz="24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KADA JE BILA ČAST BITI UČITELJ ???</a:t>
            </a:r>
            <a:endParaRPr lang="hr-HR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>
              <a:lnSpc>
                <a:spcPct val="107000"/>
              </a:lnSpc>
              <a:spcAft>
                <a:spcPts val="0"/>
              </a:spcAft>
            </a:pPr>
            <a:r>
              <a:rPr lang="hr-HR" sz="24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hr-HR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>
              <a:lnSpc>
                <a:spcPct val="107000"/>
              </a:lnSpc>
              <a:spcAft>
                <a:spcPts val="800"/>
              </a:spcAft>
            </a:pPr>
            <a:r>
              <a:rPr lang="hr-HR" sz="24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hr-HR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r-HR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HVALA   NA    PAŽNJI  !</a:t>
            </a:r>
            <a:endParaRPr lang="hr-HR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0603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>
            <a:extLst>
              <a:ext uri="{FF2B5EF4-FFF2-40B4-BE49-F238E27FC236}">
                <a16:creationId xmlns:a16="http://schemas.microsoft.com/office/drawing/2014/main" id="{8213A748-3BE9-4BD8-85AC-0CCB0FEE512A}"/>
              </a:ext>
            </a:extLst>
          </p:cNvPr>
          <p:cNvSpPr/>
          <p:nvPr/>
        </p:nvSpPr>
        <p:spPr>
          <a:xfrm>
            <a:off x="930166" y="504498"/>
            <a:ext cx="10263352" cy="56691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lnSpc>
                <a:spcPct val="107000"/>
              </a:lnSpc>
              <a:spcAft>
                <a:spcPts val="0"/>
              </a:spcAft>
              <a:buAutoNum type="arabicPeriod" startAt="2"/>
            </a:pP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SREDNJA ŠKOLA :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hr-HR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svi učenici koji su u osnovnoj školi išli na natjecanje (školsko, županijsko ili državno) žele ići i u srednjoj školi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hr-HR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u redovnoj satnici nema nastavnog predmeta „dodatni rad“,  „rad s darovitima“ i slično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hr-HR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na početku svog rada (prije 30 godina) s takvim učenicima nailazim na problem, odnosno na pitanje: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endParaRPr lang="hr-HR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hr-HR" sz="3200" dirty="0"/>
              <a:t>KADA, U KOJE  VRIJEME, PRIPREMATI UČENIKE ?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endParaRPr lang="hr-HR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7937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utnik 2">
            <a:extLst>
              <a:ext uri="{FF2B5EF4-FFF2-40B4-BE49-F238E27FC236}">
                <a16:creationId xmlns:a16="http://schemas.microsoft.com/office/drawing/2014/main" id="{25BA073B-E0A2-47A0-9417-662989E78B92}"/>
              </a:ext>
            </a:extLst>
          </p:cNvPr>
          <p:cNvSpPr/>
          <p:nvPr/>
        </p:nvSpPr>
        <p:spPr>
          <a:xfrm>
            <a:off x="646386" y="425669"/>
            <a:ext cx="11051628" cy="5229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>
              <a:lnSpc>
                <a:spcPct val="107000"/>
              </a:lnSpc>
              <a:spcAft>
                <a:spcPts val="0"/>
              </a:spcAft>
            </a:pPr>
            <a:r>
              <a:rPr lang="hr-HR" sz="2400" b="1" i="1" dirty="0">
                <a:ea typeface="Calibri" panose="020F0502020204030204" pitchFamily="34" charset="0"/>
                <a:cs typeface="Times New Roman" panose="02020603050405020304" pitchFamily="18" charset="0"/>
              </a:rPr>
              <a:t>ODGOVORI :</a:t>
            </a:r>
          </a:p>
          <a:p>
            <a:pPr marL="685800">
              <a:lnSpc>
                <a:spcPct val="107000"/>
              </a:lnSpc>
              <a:spcAft>
                <a:spcPts val="0"/>
              </a:spcAft>
            </a:pP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685800">
              <a:lnSpc>
                <a:spcPct val="107000"/>
              </a:lnSpc>
              <a:spcAft>
                <a:spcPts val="0"/>
              </a:spcAft>
            </a:pP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hr-HR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NAKON NASTAVE</a:t>
            </a:r>
          </a:p>
          <a:p>
            <a:pPr marL="914400">
              <a:lnSpc>
                <a:spcPct val="107000"/>
              </a:lnSpc>
              <a:spcAft>
                <a:spcPts val="0"/>
              </a:spcAft>
            </a:pP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učenici gimnazije imaju samo jedan dan u tjednu 6 sati (obično petkom), a sve ostale dane 7 sati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hr-HR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preostaje samo taj jedan dan za rad s umornim učenicima, a neki su još i putnici (ali ne rješavaju se jednostavni zadatci, pa ti sada budi darovit !!)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hr-HR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jedna generacija takav rad dobrovoljno obavlja nakon nastave što, naravno, nitko ne zapaža i ne vrednuje</a:t>
            </a:r>
            <a:endParaRPr lang="hr-HR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141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>
            <a:extLst>
              <a:ext uri="{FF2B5EF4-FFF2-40B4-BE49-F238E27FC236}">
                <a16:creationId xmlns:a16="http://schemas.microsoft.com/office/drawing/2014/main" id="{A67D2A43-80FD-460C-A2CB-F0B7DB98B780}"/>
              </a:ext>
            </a:extLst>
          </p:cNvPr>
          <p:cNvSpPr/>
          <p:nvPr/>
        </p:nvSpPr>
        <p:spPr>
          <a:xfrm>
            <a:off x="867103" y="268014"/>
            <a:ext cx="11324897" cy="4834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hr-HR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2. SUBOTA</a:t>
            </a:r>
          </a:p>
          <a:p>
            <a:pPr marL="914400">
              <a:lnSpc>
                <a:spcPct val="107000"/>
              </a:lnSpc>
              <a:spcAft>
                <a:spcPts val="0"/>
              </a:spcAft>
            </a:pP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u pravilu dolazi manji broj učenika od dogovorenog (ne samo putnici)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hr-HR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neradna (slobodna) je subota za ostale učenike iz njihovih razreda, a oni moraju (dobrovoljno) doći rješavati zadatke (Je li to kazna ili nagrada, radost ili tuga, poticaj ili..?)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hr-HR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za rad subotom moram tražiti dozvolu ravnatelja (škola mora biti otvorena, domar, čistač; potrošena energija, tj. plin, struja, voda…</a:t>
            </a:r>
            <a:r>
              <a:rPr lang="hr-HR" sz="24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zamislite si samo </a:t>
            </a: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koje su to sve stavke?)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hr-HR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evo ti poticaja, a taj je rad izvan moje norme, dakle…</a:t>
            </a:r>
            <a:endParaRPr lang="hr-HR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985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>
            <a:extLst>
              <a:ext uri="{FF2B5EF4-FFF2-40B4-BE49-F238E27FC236}">
                <a16:creationId xmlns:a16="http://schemas.microsoft.com/office/drawing/2014/main" id="{0A7ED3CB-DE92-44A9-85CF-014EFAF62314}"/>
              </a:ext>
            </a:extLst>
          </p:cNvPr>
          <p:cNvSpPr/>
          <p:nvPr/>
        </p:nvSpPr>
        <p:spPr>
          <a:xfrm>
            <a:off x="1198179" y="315310"/>
            <a:ext cx="10515600" cy="6542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lnSpc>
                <a:spcPct val="107000"/>
              </a:lnSpc>
              <a:spcAft>
                <a:spcPts val="0"/>
              </a:spcAft>
              <a:buAutoNum type="arabicPeriod" startAt="3"/>
            </a:pPr>
            <a:r>
              <a:rPr lang="hr-HR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ZIMSKI PRAZNICI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hr-HR" sz="24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>
              <a:lnSpc>
                <a:spcPct val="107000"/>
              </a:lnSpc>
              <a:spcAft>
                <a:spcPts val="0"/>
              </a:spcAft>
            </a:pP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na početku ista priča - dozvola ravnatelja uz objašnjenje, ali dobro, idemo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hr-HR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nedolazak učenika (vremenske nepogode, snijeg, hladnoća, prijevoz)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hr-HR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ja dođem (iskreno, ni meni se baš ne dolazi) jer sam obećao učenicima koji nisu došli 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hr-HR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evo ti sad opet onaj isti poticaj…??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endParaRPr lang="hr-HR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buAutoNum type="arabicPeriod" startAt="4"/>
            </a:pPr>
            <a:r>
              <a:rPr lang="hr-HR" sz="2400" b="1" dirty="0"/>
              <a:t>KOMBINACIJA </a:t>
            </a:r>
          </a:p>
          <a:p>
            <a:pPr lvl="0"/>
            <a:endParaRPr lang="hr-HR" sz="2400" b="1" dirty="0"/>
          </a:p>
          <a:p>
            <a:r>
              <a:rPr lang="hr-HR" sz="2400" dirty="0"/>
              <a:t> (POSLIJE NASTAVE, SUBOTOM, ZIMSKI ODMOR </a:t>
            </a:r>
            <a:r>
              <a:rPr lang="hr-HR" sz="2400" i="1" dirty="0"/>
              <a:t>UČENIKA)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endParaRPr lang="hr-HR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3986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>
            <a:extLst>
              <a:ext uri="{FF2B5EF4-FFF2-40B4-BE49-F238E27FC236}">
                <a16:creationId xmlns:a16="http://schemas.microsoft.com/office/drawing/2014/main" id="{73B8E2FF-0016-4EF2-94E1-904F9EDD0B01}"/>
              </a:ext>
            </a:extLst>
          </p:cNvPr>
          <p:cNvSpPr/>
          <p:nvPr/>
        </p:nvSpPr>
        <p:spPr>
          <a:xfrm>
            <a:off x="488731" y="882869"/>
            <a:ext cx="11303876" cy="44696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PITANJA :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                  -  S kojim se problemima Vi susrećete i kako ih rješavate?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hr-HR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10260" indent="-810260">
              <a:lnSpc>
                <a:spcPct val="107000"/>
              </a:lnSpc>
              <a:spcAft>
                <a:spcPts val="800"/>
              </a:spcAft>
            </a:pP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                   - Jesu li slični gore navedenima ili su pak neke druge prirode ?</a:t>
            </a:r>
          </a:p>
          <a:p>
            <a:pPr marL="810260" indent="-810260">
              <a:lnSpc>
                <a:spcPct val="107000"/>
              </a:lnSpc>
              <a:spcAft>
                <a:spcPts val="800"/>
              </a:spcAft>
            </a:pPr>
            <a:endParaRPr lang="hr-HR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10260" indent="-810260">
              <a:lnSpc>
                <a:spcPct val="107000"/>
              </a:lnSpc>
              <a:spcAft>
                <a:spcPts val="800"/>
              </a:spcAft>
            </a:pP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                  -  Kako se nosite s njima ? </a:t>
            </a:r>
          </a:p>
          <a:p>
            <a:pPr indent="-539750">
              <a:lnSpc>
                <a:spcPct val="107000"/>
              </a:lnSpc>
              <a:spcAft>
                <a:spcPts val="800"/>
              </a:spcAft>
            </a:pP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                    ILI…</a:t>
            </a:r>
          </a:p>
          <a:p>
            <a:pPr marL="685800">
              <a:lnSpc>
                <a:spcPct val="107000"/>
              </a:lnSpc>
              <a:spcAft>
                <a:spcPts val="800"/>
              </a:spcAft>
            </a:pP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 Možda Vi nemate takvih problema!</a:t>
            </a:r>
            <a:endParaRPr lang="hr-HR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911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>
            <a:extLst>
              <a:ext uri="{FF2B5EF4-FFF2-40B4-BE49-F238E27FC236}">
                <a16:creationId xmlns:a16="http://schemas.microsoft.com/office/drawing/2014/main" id="{1A00BB67-83A9-4BEF-844E-92350625ED79}"/>
              </a:ext>
            </a:extLst>
          </p:cNvPr>
          <p:cNvSpPr/>
          <p:nvPr/>
        </p:nvSpPr>
        <p:spPr>
          <a:xfrm>
            <a:off x="457200" y="614855"/>
            <a:ext cx="11351172" cy="6254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r-HR" sz="3200" b="1" dirty="0">
                <a:ea typeface="Calibri" panose="020F0502020204030204" pitchFamily="34" charset="0"/>
                <a:cs typeface="Times New Roman" panose="02020603050405020304" pitchFamily="18" charset="0"/>
              </a:rPr>
              <a:t>KAKO MOTIVIRATI I PRIPREMATI UČENIKA ?</a:t>
            </a:r>
          </a:p>
          <a:p>
            <a:pPr marL="685800">
              <a:lnSpc>
                <a:spcPct val="107000"/>
              </a:lnSpc>
              <a:spcAft>
                <a:spcPts val="0"/>
              </a:spcAft>
            </a:pP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hr-HR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ODABIR ZADATAKA</a:t>
            </a:r>
            <a:endParaRPr lang="hr-HR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na redovnom nastavnom satu upućujem učenike koji žele ići na natjecanje (takvih je malo, svega dva do tri u razredu) na što trebaju obratiti pozornost u zadatku koji je, sličan tomu, već bio na nekom natjecanju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hr-HR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ponudim im neke zadatke za domaći rad i </a:t>
            </a:r>
            <a:r>
              <a:rPr lang="hr-HR" sz="24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zamolim</a:t>
            </a: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 da ih riješe kada budu imali vremena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u školi ih analiziramo (</a:t>
            </a:r>
            <a:r>
              <a:rPr lang="hr-HR" sz="24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Kada?</a:t>
            </a: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 poslije nastave, za vrijeme nastave (bude svakako)</a:t>
            </a:r>
          </a:p>
          <a:p>
            <a:pPr marL="685800">
              <a:lnSpc>
                <a:spcPct val="107000"/>
              </a:lnSpc>
              <a:spcAft>
                <a:spcPts val="0"/>
              </a:spcAft>
            </a:pP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rješavamo zadatke iz redovnog udžbenika pod naslovom „Složeni zadatci“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hr-HR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zadatci iz literature drugih izdavača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zadatci s dosadašnjih natjecanja koji su dostupni i donekle </a:t>
            </a:r>
            <a:r>
              <a:rPr lang="hr-HR" sz="24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razumljivi</a:t>
            </a: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 učenicima</a:t>
            </a:r>
            <a:endParaRPr lang="hr-HR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3924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>
            <a:extLst>
              <a:ext uri="{FF2B5EF4-FFF2-40B4-BE49-F238E27FC236}">
                <a16:creationId xmlns:a16="http://schemas.microsoft.com/office/drawing/2014/main" id="{035A9DD8-F6DE-420A-99A7-AADDC2990A20}"/>
              </a:ext>
            </a:extLst>
          </p:cNvPr>
          <p:cNvSpPr/>
          <p:nvPr/>
        </p:nvSpPr>
        <p:spPr>
          <a:xfrm>
            <a:off x="914399" y="567558"/>
            <a:ext cx="10610194" cy="56247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hr-HR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2. MOTIVACIJA ZA RAD</a:t>
            </a:r>
          </a:p>
          <a:p>
            <a:pPr marL="914400">
              <a:lnSpc>
                <a:spcPct val="107000"/>
              </a:lnSpc>
              <a:spcAft>
                <a:spcPts val="0"/>
              </a:spcAft>
            </a:pP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hr-HR" sz="24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potičem ih </a:t>
            </a: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i nastojim uvjeriti da je za uspjeh potreban rad i samo rad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hr-HR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hr-HR" sz="24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ističem</a:t>
            </a: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 da je samostalan rad uz moje savjete, kontrolu i prijedloge dobra osnova za uspjeh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hr-HR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nakon toga dolaze i rezultati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hr-HR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hr-HR" sz="24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upozoravam</a:t>
            </a: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 da zadatci na natjecanjima nisu standardni i lagani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hr-HR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hr-HR" sz="24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ne očekujem </a:t>
            </a: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puno od njih (neke vrhunske rezultate)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hr-HR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hr-HR" sz="24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bez pritiska </a:t>
            </a: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na natjecanju </a:t>
            </a: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 Koliko riješite, dobro riješite!</a:t>
            </a:r>
            <a:endParaRPr lang="hr-HR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736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886</Words>
  <Application>Microsoft Office PowerPoint</Application>
  <PresentationFormat>Široki zaslon</PresentationFormat>
  <Paragraphs>268</Paragraphs>
  <Slides>24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24</vt:i4>
      </vt:variant>
    </vt:vector>
  </HeadingPairs>
  <TitlesOfParts>
    <vt:vector size="31" baseType="lpstr">
      <vt:lpstr>Arial</vt:lpstr>
      <vt:lpstr>Calibri</vt:lpstr>
      <vt:lpstr>Calibri Light</vt:lpstr>
      <vt:lpstr>Cambria Math</vt:lpstr>
      <vt:lpstr>Times New Roman</vt:lpstr>
      <vt:lpstr>Wingdings</vt:lpstr>
      <vt:lpstr>Tema sustava Office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admin</dc:creator>
  <cp:lastModifiedBy>Damir Ćurković</cp:lastModifiedBy>
  <cp:revision>32</cp:revision>
  <dcterms:created xsi:type="dcterms:W3CDTF">2017-06-27T06:54:55Z</dcterms:created>
  <dcterms:modified xsi:type="dcterms:W3CDTF">2017-08-21T09:37:42Z</dcterms:modified>
</cp:coreProperties>
</file>