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EDFE4-B509-4072-AC8B-5CAA0518F9D5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694F0-C7D3-4F28-A51A-BD12ADA5B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520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598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41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92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76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950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180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66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64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139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528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850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ABFDA-96D7-4AB6-9D92-3C9B0E8EB506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F16F-0C4E-4E21-B864-3197F967FA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71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600" b="1" dirty="0" smtClean="0">
                <a:solidFill>
                  <a:srgbClr val="FF0000"/>
                </a:solidFill>
                <a:latin typeface="Bradley Hand ITC" pitchFamily="66" charset="0"/>
              </a:rPr>
              <a:t>KRITOSJEMENJAČE</a:t>
            </a:r>
            <a:endParaRPr lang="hr-HR" sz="66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691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GRAĐA CVIJETA KRITOSJEMENJAČA</a:t>
            </a:r>
            <a:endParaRPr lang="hr-HR" sz="3200" dirty="0"/>
          </a:p>
        </p:txBody>
      </p:sp>
      <p:pic>
        <p:nvPicPr>
          <p:cNvPr id="4" name="Picture 2" descr="C:\Users\Maca\Documents\ŠKOLA\4. razred\MATERIJALI ZA NASTAVU\PiD\07. Živa priroda\ljekovito i jestivo bilje\dijelovi_biljke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848872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34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000" b="1" dirty="0" smtClean="0"/>
              <a:t>Cvjetna stapka </a:t>
            </a:r>
            <a:r>
              <a:rPr lang="hr-HR" sz="2000" dirty="0" smtClean="0"/>
              <a:t>je preobražena stabljika na kojoj se nalazi cvijet.</a:t>
            </a:r>
          </a:p>
          <a:p>
            <a:pPr>
              <a:buFontTx/>
              <a:buChar char="-"/>
            </a:pPr>
            <a:r>
              <a:rPr lang="hr-HR" sz="2000" b="1" dirty="0" smtClean="0"/>
              <a:t>Cvjetište </a:t>
            </a:r>
            <a:r>
              <a:rPr lang="hr-HR" sz="2000" dirty="0" smtClean="0"/>
              <a:t>je vrh cvjetne stapke koji nosi dijelove cvijeta.</a:t>
            </a:r>
          </a:p>
          <a:p>
            <a:pPr>
              <a:buFontTx/>
              <a:buChar char="-"/>
            </a:pPr>
            <a:r>
              <a:rPr lang="hr-HR" sz="2000" b="1" dirty="0" smtClean="0"/>
              <a:t>Latice</a:t>
            </a:r>
            <a:r>
              <a:rPr lang="hr-HR" sz="2000" dirty="0" smtClean="0"/>
              <a:t> su različito obojane čine vjenčić – privlače kukce.</a:t>
            </a:r>
          </a:p>
          <a:p>
            <a:pPr>
              <a:buFontTx/>
              <a:buChar char="-"/>
            </a:pPr>
            <a:r>
              <a:rPr lang="hr-HR" sz="2000" b="1" dirty="0" err="1" smtClean="0"/>
              <a:t>Lapovi</a:t>
            </a:r>
            <a:r>
              <a:rPr lang="hr-HR" sz="2000" dirty="0" smtClean="0"/>
              <a:t> su najčešće zeleni , čine čašku.</a:t>
            </a:r>
          </a:p>
          <a:p>
            <a:pPr>
              <a:buFontTx/>
              <a:buChar char="-"/>
            </a:pPr>
            <a:r>
              <a:rPr lang="hr-HR" sz="2000" b="1" dirty="0" smtClean="0"/>
              <a:t>Tučak</a:t>
            </a:r>
            <a:r>
              <a:rPr lang="hr-HR" sz="2000" dirty="0" smtClean="0"/>
              <a:t> – ženski dio cvijeta, u </a:t>
            </a:r>
            <a:r>
              <a:rPr lang="hr-HR" sz="2000" dirty="0" err="1" smtClean="0"/>
              <a:t>plodnici</a:t>
            </a:r>
            <a:r>
              <a:rPr lang="hr-HR" sz="2000" dirty="0" smtClean="0"/>
              <a:t> se nalazi jedan ili više sjemenih zametaka.</a:t>
            </a:r>
          </a:p>
          <a:p>
            <a:pPr>
              <a:buFontTx/>
              <a:buChar char="-"/>
            </a:pPr>
            <a:r>
              <a:rPr lang="hr-HR" sz="2000" b="1" dirty="0" smtClean="0"/>
              <a:t>Prašnik</a:t>
            </a:r>
            <a:r>
              <a:rPr lang="hr-HR" sz="2000" dirty="0" smtClean="0"/>
              <a:t> – muški dio cvijeta, prašnici su peludna zrnca.</a:t>
            </a:r>
          </a:p>
          <a:p>
            <a:pPr>
              <a:buFontTx/>
              <a:buChar char="-"/>
            </a:pPr>
            <a:r>
              <a:rPr lang="hr-HR" sz="2000" b="1" dirty="0" smtClean="0"/>
              <a:t>Cvjetovi</a:t>
            </a:r>
            <a:r>
              <a:rPr lang="hr-HR" sz="2000" dirty="0" smtClean="0"/>
              <a:t> mogu bit:  </a:t>
            </a:r>
            <a:r>
              <a:rPr lang="hr-HR" sz="2000" b="1" dirty="0" smtClean="0"/>
              <a:t>jednospolni</a:t>
            </a:r>
            <a:r>
              <a:rPr lang="hr-HR" sz="2000" dirty="0" smtClean="0"/>
              <a:t> ( imaju samo prašnike ili samo tučak, npr. </a:t>
            </a:r>
            <a:r>
              <a:rPr lang="hr-HR" sz="2000" dirty="0" smtClean="0">
                <a:solidFill>
                  <a:srgbClr val="FF0000"/>
                </a:solidFill>
              </a:rPr>
              <a:t>vrba, breza, orah, kukuruz </a:t>
            </a:r>
            <a:r>
              <a:rPr lang="hr-HR" sz="2000" dirty="0" smtClean="0"/>
              <a:t>) ili  </a:t>
            </a:r>
            <a:r>
              <a:rPr lang="hr-HR" sz="2000" b="1" dirty="0" smtClean="0"/>
              <a:t>dvospolni</a:t>
            </a:r>
            <a:r>
              <a:rPr lang="hr-HR" sz="2000" dirty="0" smtClean="0"/>
              <a:t> ( imaju prašnike i tučak ).</a:t>
            </a:r>
          </a:p>
          <a:p>
            <a:pPr marL="0" indent="0">
              <a:buNone/>
            </a:pPr>
            <a:endParaRPr lang="hr-HR" sz="2000" dirty="0" smtClean="0"/>
          </a:p>
          <a:p>
            <a:pPr>
              <a:buFontTx/>
              <a:buChar char="-"/>
            </a:pPr>
            <a:r>
              <a:rPr lang="hr-HR" sz="2000" dirty="0" smtClean="0"/>
              <a:t>Biljke s jednospolnim cvjetovima mogu biti : </a:t>
            </a:r>
            <a:r>
              <a:rPr lang="hr-HR" sz="2000" b="1" dirty="0" smtClean="0"/>
              <a:t>jednodomne </a:t>
            </a:r>
            <a:r>
              <a:rPr lang="hr-HR" sz="2000" dirty="0" smtClean="0"/>
              <a:t>( ako se na istoj biljci razvijaju muški i ženski cvjetovi, npr</a:t>
            </a:r>
            <a:r>
              <a:rPr lang="hr-HR" sz="2000" dirty="0" smtClean="0">
                <a:solidFill>
                  <a:srgbClr val="FF0000"/>
                </a:solidFill>
              </a:rPr>
              <a:t>. kukuruz</a:t>
            </a:r>
            <a:r>
              <a:rPr lang="hr-HR" sz="2000" dirty="0" smtClean="0"/>
              <a:t>)  ili </a:t>
            </a:r>
            <a:r>
              <a:rPr lang="hr-HR" sz="2000" b="1" dirty="0" smtClean="0"/>
              <a:t>dvodomne </a:t>
            </a:r>
            <a:r>
              <a:rPr lang="hr-HR" sz="2000" dirty="0" smtClean="0"/>
              <a:t>( na jednoj biljci su muški,a na drugoj ženski cvjetovi, npr.  </a:t>
            </a:r>
            <a:r>
              <a:rPr lang="hr-HR" sz="2000" dirty="0">
                <a:solidFill>
                  <a:srgbClr val="FF0000"/>
                </a:solidFill>
              </a:rPr>
              <a:t>v</a:t>
            </a:r>
            <a:r>
              <a:rPr lang="hr-HR" sz="2000" dirty="0" smtClean="0">
                <a:solidFill>
                  <a:srgbClr val="FF0000"/>
                </a:solidFill>
              </a:rPr>
              <a:t>rba </a:t>
            </a:r>
            <a:r>
              <a:rPr lang="hr-HR" sz="2000" dirty="0" smtClean="0"/>
              <a:t>).</a:t>
            </a:r>
          </a:p>
          <a:p>
            <a:pPr>
              <a:buFontTx/>
              <a:buChar char="-"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 smtClean="0"/>
              <a:t>CVAT –  više cvjetova na jednoj stapci koji u različito vrijeme procvjetaju.</a:t>
            </a:r>
          </a:p>
          <a:p>
            <a:pPr>
              <a:buFontTx/>
              <a:buChar char="-"/>
            </a:pPr>
            <a:endParaRPr lang="hr-HR" sz="2000" dirty="0" smtClean="0"/>
          </a:p>
          <a:p>
            <a:pPr>
              <a:buFontTx/>
              <a:buChar char="-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93525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OPRAŠIVANJE I OPLODNJA KRITOSJEMENJAČA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400" b="1" dirty="0" smtClean="0"/>
              <a:t>OPRAŠIVANJE</a:t>
            </a:r>
            <a:r>
              <a:rPr lang="hr-HR" sz="2400" dirty="0" smtClean="0"/>
              <a:t> – je prenošenje </a:t>
            </a:r>
            <a:r>
              <a:rPr lang="hr-HR" sz="2400" dirty="0" err="1" smtClean="0"/>
              <a:t>peluda</a:t>
            </a:r>
            <a:r>
              <a:rPr lang="hr-HR" sz="2400" dirty="0" smtClean="0"/>
              <a:t> na njušku tučka. </a:t>
            </a:r>
          </a:p>
          <a:p>
            <a:pPr marL="0" indent="0">
              <a:buNone/>
            </a:pPr>
            <a:r>
              <a:rPr lang="hr-HR" sz="2400" dirty="0" smtClean="0"/>
              <a:t>Cvjetovi su prilagođeni načinu oprašivanja koje se odvija pomoću :  vjetra, kukaca i vode, te umjetnim putem  - čovjek.</a:t>
            </a:r>
          </a:p>
          <a:p>
            <a:pPr marL="0" indent="0">
              <a:buNone/>
            </a:pPr>
            <a:endParaRPr lang="hr-HR" sz="2400" dirty="0"/>
          </a:p>
          <a:p>
            <a:pPr>
              <a:buFontTx/>
              <a:buChar char="-"/>
            </a:pPr>
            <a:r>
              <a:rPr lang="hr-HR" sz="2400" dirty="0" smtClean="0"/>
              <a:t>Kritosjemenjače se razmnožavaju : </a:t>
            </a:r>
            <a:r>
              <a:rPr lang="hr-HR" sz="2400" b="1" dirty="0" smtClean="0"/>
              <a:t>spolno </a:t>
            </a:r>
            <a:r>
              <a:rPr lang="hr-HR" sz="2400" dirty="0" smtClean="0"/>
              <a:t>– pomoću cvijeta  i 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              nespolno</a:t>
            </a:r>
            <a:r>
              <a:rPr lang="hr-HR" sz="2400" dirty="0" smtClean="0"/>
              <a:t>  odnosno </a:t>
            </a:r>
            <a:r>
              <a:rPr lang="hr-HR" sz="2400" dirty="0"/>
              <a:t>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              </a:t>
            </a:r>
            <a:r>
              <a:rPr lang="hr-HR" sz="2400" dirty="0" smtClean="0"/>
              <a:t>vegetativno </a:t>
            </a:r>
            <a:r>
              <a:rPr lang="hr-HR" sz="2400" dirty="0" smtClean="0"/>
              <a:t>–   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 </a:t>
            </a:r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          </a:t>
            </a:r>
            <a:r>
              <a:rPr lang="hr-HR" sz="2400" dirty="0" smtClean="0"/>
              <a:t> </a:t>
            </a:r>
            <a:r>
              <a:rPr lang="hr-HR" sz="2400" dirty="0" smtClean="0"/>
              <a:t>pomoću korijena, stabljike i lista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b="1" dirty="0" smtClean="0"/>
              <a:t>OPLODNJA </a:t>
            </a:r>
            <a:r>
              <a:rPr lang="hr-HR" sz="2400" dirty="0" smtClean="0"/>
              <a:t>– stapanje muške i ženske spolne stanice. Nakon oplodnje iz cvijeta se razvija plod. Plod se sastoji od sjemenke i </a:t>
            </a:r>
            <a:r>
              <a:rPr lang="hr-HR" sz="2400" dirty="0" err="1" smtClean="0"/>
              <a:t>usplođa</a:t>
            </a:r>
            <a:r>
              <a:rPr lang="hr-HR" sz="2400" dirty="0" smtClean="0"/>
              <a:t>. Prema </a:t>
            </a:r>
            <a:r>
              <a:rPr lang="hr-HR" sz="2400" dirty="0" err="1" smtClean="0"/>
              <a:t>usplođu</a:t>
            </a:r>
            <a:r>
              <a:rPr lang="hr-HR" sz="2400" dirty="0" smtClean="0"/>
              <a:t> razlikujemo mesnate i suhe plodove.</a:t>
            </a:r>
            <a:endParaRPr lang="hr-HR" sz="2400" dirty="0" smtClean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76633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3600" dirty="0" smtClean="0"/>
              <a:t>RAZNOLIKOST KRITOSJEMENJAČA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000" dirty="0" smtClean="0"/>
              <a:t>Kritosjemenjače dijelimo u dvije skupine prema broju supki u sjemenci :</a:t>
            </a:r>
          </a:p>
          <a:p>
            <a:pPr marL="0" indent="0">
              <a:buNone/>
            </a:pPr>
            <a:r>
              <a:rPr lang="hr-HR" sz="2000" b="1" dirty="0"/>
              <a:t> </a:t>
            </a:r>
            <a:r>
              <a:rPr lang="hr-HR" sz="2000" b="1" dirty="0" smtClean="0"/>
              <a:t>                                                                                             - </a:t>
            </a:r>
            <a:r>
              <a:rPr lang="hr-HR" sz="2000" b="1" dirty="0" err="1" smtClean="0"/>
              <a:t>dvosupnice</a:t>
            </a:r>
            <a:r>
              <a:rPr lang="hr-HR" sz="2000" b="1" dirty="0" smtClean="0"/>
              <a:t> i</a:t>
            </a:r>
          </a:p>
          <a:p>
            <a:pPr marL="0" indent="0">
              <a:buNone/>
            </a:pPr>
            <a:r>
              <a:rPr lang="hr-HR" sz="2000" b="1" dirty="0"/>
              <a:t> </a:t>
            </a:r>
            <a:r>
              <a:rPr lang="hr-HR" sz="2000" b="1" dirty="0" smtClean="0"/>
              <a:t>                                                                                             - jednosupnice</a:t>
            </a:r>
            <a:r>
              <a:rPr lang="hr-HR" sz="2000" dirty="0" smtClean="0"/>
              <a:t>.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b="1" u="sng" dirty="0" smtClean="0"/>
              <a:t>DVOSUPNICE</a:t>
            </a:r>
          </a:p>
          <a:p>
            <a:pPr>
              <a:buFontTx/>
              <a:buChar char="-"/>
            </a:pPr>
            <a:r>
              <a:rPr lang="hr-HR" sz="2000" dirty="0"/>
              <a:t>s</a:t>
            </a:r>
            <a:r>
              <a:rPr lang="hr-HR" sz="2000" dirty="0" smtClean="0"/>
              <a:t>u najbrojnija skupina kritosjemenjača</a:t>
            </a:r>
          </a:p>
          <a:p>
            <a:pPr>
              <a:buFontTx/>
              <a:buChar char="-"/>
            </a:pPr>
            <a:r>
              <a:rPr lang="hr-HR" sz="2000" dirty="0"/>
              <a:t>s</a:t>
            </a:r>
            <a:r>
              <a:rPr lang="hr-HR" sz="2000" dirty="0" smtClean="0"/>
              <a:t>jemenka ima dvije supke</a:t>
            </a:r>
          </a:p>
          <a:p>
            <a:pPr>
              <a:buFontTx/>
              <a:buChar char="-"/>
            </a:pPr>
            <a:r>
              <a:rPr lang="hr-HR" sz="2000" dirty="0"/>
              <a:t>i</a:t>
            </a:r>
            <a:r>
              <a:rPr lang="hr-HR" sz="2000" dirty="0" smtClean="0"/>
              <a:t>maju razgranati korijen i mrežasti raspored žila u listu, kružni raspored žila u stabljici, a cvijet je građen  od 4 -5 latica</a:t>
            </a:r>
          </a:p>
          <a:p>
            <a:pPr marL="0" indent="0">
              <a:buNone/>
            </a:pPr>
            <a:endParaRPr lang="hr-HR" sz="2000" dirty="0" smtClean="0"/>
          </a:p>
          <a:p>
            <a:pPr>
              <a:buFontTx/>
              <a:buChar char="-"/>
            </a:pPr>
            <a:r>
              <a:rPr lang="hr-HR" sz="2000" dirty="0"/>
              <a:t>d</a:t>
            </a:r>
            <a:r>
              <a:rPr lang="hr-HR" sz="2000" dirty="0" smtClean="0"/>
              <a:t>ijelimo ih u mnoge porodice kao npr. :   </a:t>
            </a:r>
            <a:r>
              <a:rPr lang="hr-HR" sz="2000" b="1" dirty="0" smtClean="0"/>
              <a:t>ŽABNJACI</a:t>
            </a:r>
            <a:r>
              <a:rPr lang="hr-HR" sz="2000" dirty="0" smtClean="0"/>
              <a:t> – bijela šumarica,    </a:t>
            </a:r>
          </a:p>
          <a:p>
            <a:pPr marL="0" indent="0">
              <a:buNone/>
            </a:pPr>
            <a:r>
              <a:rPr lang="hr-HR" sz="2000" b="1" dirty="0" smtClean="0"/>
              <a:t>                     BUKVE </a:t>
            </a:r>
            <a:r>
              <a:rPr lang="hr-HR" sz="2000" dirty="0" smtClean="0"/>
              <a:t>– hrast, kesten ,                </a:t>
            </a:r>
            <a:r>
              <a:rPr lang="hr-HR" sz="2000" b="1" dirty="0" smtClean="0"/>
              <a:t>KRSTAŠICE </a:t>
            </a:r>
            <a:r>
              <a:rPr lang="hr-HR" sz="2000" dirty="0" smtClean="0"/>
              <a:t>– kelj, kupus ,          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</a:t>
            </a:r>
            <a:r>
              <a:rPr lang="hr-HR" sz="2000" b="1" dirty="0" smtClean="0"/>
              <a:t>MAHUNARKE</a:t>
            </a:r>
            <a:r>
              <a:rPr lang="hr-HR" sz="2000" dirty="0" smtClean="0"/>
              <a:t> – grašak, grah ,     </a:t>
            </a:r>
            <a:r>
              <a:rPr lang="hr-HR" sz="2000" b="1" dirty="0" smtClean="0"/>
              <a:t>USNAČE</a:t>
            </a:r>
            <a:r>
              <a:rPr lang="hr-HR" sz="2000" dirty="0" smtClean="0"/>
              <a:t> – ružmarin, lavanda ,   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</a:t>
            </a:r>
            <a:r>
              <a:rPr lang="hr-HR" sz="2000" b="1" dirty="0" smtClean="0"/>
              <a:t>GLAVOČIKE</a:t>
            </a:r>
            <a:r>
              <a:rPr lang="hr-HR" sz="2000" dirty="0" smtClean="0"/>
              <a:t> – tratinčica, maslačak, suncokret </a:t>
            </a:r>
          </a:p>
          <a:p>
            <a:pPr>
              <a:buFontTx/>
              <a:buChar char="-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17270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000" b="1" u="sng" dirty="0" smtClean="0"/>
          </a:p>
          <a:p>
            <a:pPr marL="0" indent="0">
              <a:buNone/>
            </a:pPr>
            <a:r>
              <a:rPr lang="hr-HR" sz="2000" b="1" u="sng" dirty="0" smtClean="0"/>
              <a:t>JEDNOSUPNICE</a:t>
            </a:r>
          </a:p>
          <a:p>
            <a:pPr>
              <a:buFontTx/>
              <a:buChar char="-"/>
            </a:pPr>
            <a:r>
              <a:rPr lang="hr-HR" sz="2000" dirty="0"/>
              <a:t>s</a:t>
            </a:r>
            <a:r>
              <a:rPr lang="hr-HR" sz="2000" dirty="0" smtClean="0"/>
              <a:t>jemenke imaju jednu supku</a:t>
            </a:r>
          </a:p>
          <a:p>
            <a:pPr>
              <a:buFontTx/>
              <a:buChar char="-"/>
            </a:pPr>
            <a:r>
              <a:rPr lang="hr-HR" sz="2000" dirty="0"/>
              <a:t>i</a:t>
            </a:r>
            <a:r>
              <a:rPr lang="hr-HR" sz="2000" dirty="0" smtClean="0"/>
              <a:t>maju čupavi korijen, usporedan raspored žila u listu, nepravilan raspored žila u stabljici, cvijet na osnovi broja 3 ili njegova umnoška</a:t>
            </a:r>
          </a:p>
          <a:p>
            <a:pPr>
              <a:buFontTx/>
              <a:buChar char="-"/>
            </a:pPr>
            <a:endParaRPr lang="hr-HR" sz="2000" dirty="0"/>
          </a:p>
          <a:p>
            <a:pPr marL="0" indent="0">
              <a:buNone/>
            </a:pPr>
            <a:r>
              <a:rPr lang="hr-HR" sz="2000" dirty="0" smtClean="0"/>
              <a:t>PORODICE:</a:t>
            </a:r>
          </a:p>
          <a:p>
            <a:pPr>
              <a:buFontTx/>
              <a:buChar char="-"/>
            </a:pPr>
            <a:r>
              <a:rPr lang="hr-HR" sz="2000" dirty="0" smtClean="0"/>
              <a:t>TRAVE </a:t>
            </a:r>
          </a:p>
          <a:p>
            <a:pPr>
              <a:buFontTx/>
              <a:buChar char="-"/>
            </a:pPr>
            <a:r>
              <a:rPr lang="hr-HR" sz="2000" dirty="0" smtClean="0"/>
              <a:t>LJILJANI – ljiljani , tulipani, đurđice …</a:t>
            </a:r>
          </a:p>
          <a:p>
            <a:pPr>
              <a:buFontTx/>
              <a:buChar char="-"/>
            </a:pPr>
            <a:r>
              <a:rPr lang="hr-HR" sz="2000" dirty="0" smtClean="0"/>
              <a:t>ORHIDEJE </a:t>
            </a:r>
          </a:p>
          <a:p>
            <a:pPr>
              <a:buFontTx/>
              <a:buChar char="-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830226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944215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Arial Rounded MT Bold" pitchFamily="34" charset="0"/>
              </a:rPr>
              <a:t>HVALA NA PAŽNJI !   </a:t>
            </a:r>
            <a:endParaRPr lang="hr-HR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</a:endParaRPr>
          </a:p>
          <a:p>
            <a:r>
              <a:rPr lang="hr-HR" sz="2000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hr-HR" sz="2000" b="1" dirty="0" smtClean="0">
                <a:solidFill>
                  <a:schemeClr val="tx1"/>
                </a:solidFill>
              </a:rPr>
              <a:t>Učenice 7.a :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 smtClean="0">
                <a:solidFill>
                  <a:schemeClr val="tx1"/>
                </a:solidFill>
              </a:rPr>
              <a:t>                                                                Veronika </a:t>
            </a:r>
            <a:r>
              <a:rPr lang="hr-HR" sz="2000" dirty="0">
                <a:solidFill>
                  <a:schemeClr val="tx1"/>
                </a:solidFill>
              </a:rPr>
              <a:t>B</a:t>
            </a:r>
            <a:r>
              <a:rPr lang="hr-HR" sz="2000" dirty="0" smtClean="0">
                <a:solidFill>
                  <a:schemeClr val="tx1"/>
                </a:solidFill>
              </a:rPr>
              <a:t>lažeković i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                                                    Petra </a:t>
            </a:r>
            <a:r>
              <a:rPr lang="hr-HR" sz="2000" dirty="0" err="1" smtClean="0">
                <a:solidFill>
                  <a:schemeClr val="tx1"/>
                </a:solidFill>
              </a:rPr>
              <a:t>Tišljarec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9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-  stablašice kojima je </a:t>
            </a:r>
            <a:r>
              <a:rPr lang="hr-HR" sz="3200" dirty="0"/>
              <a:t>s</a:t>
            </a:r>
            <a:r>
              <a:rPr lang="hr-HR" sz="3200" dirty="0" smtClean="0"/>
              <a:t>jemeni zametak zatvoren  u </a:t>
            </a:r>
            <a:r>
              <a:rPr lang="hr-HR" sz="3200" dirty="0" err="1" smtClean="0"/>
              <a:t>plodnici</a:t>
            </a:r>
            <a:r>
              <a:rPr lang="hr-HR" sz="3200" dirty="0" smtClean="0"/>
              <a:t> tučka</a:t>
            </a:r>
            <a:br>
              <a:rPr lang="hr-HR" sz="3200" dirty="0" smtClean="0"/>
            </a:br>
            <a:r>
              <a:rPr lang="hr-HR" sz="3200" dirty="0" smtClean="0"/>
              <a:t>- zajedno s </a:t>
            </a:r>
            <a:r>
              <a:rPr lang="hr-HR" sz="3200" b="1" dirty="0" smtClean="0"/>
              <a:t>golosjemenjačama</a:t>
            </a:r>
            <a:r>
              <a:rPr lang="hr-HR" sz="3200" dirty="0" smtClean="0"/>
              <a:t> ubrajamo u </a:t>
            </a:r>
            <a:r>
              <a:rPr lang="hr-HR" sz="3200" b="1" dirty="0" smtClean="0"/>
              <a:t>skupinu</a:t>
            </a:r>
            <a:r>
              <a:rPr lang="hr-HR" sz="3200" dirty="0" smtClean="0"/>
              <a:t> </a:t>
            </a:r>
            <a:r>
              <a:rPr lang="hr-HR" sz="3200" b="1" dirty="0" smtClean="0"/>
              <a:t>sjemenjača</a:t>
            </a:r>
            <a:br>
              <a:rPr lang="hr-HR" sz="3200" b="1" dirty="0" smtClean="0"/>
            </a:br>
            <a:r>
              <a:rPr lang="hr-HR" sz="3200" dirty="0" smtClean="0"/>
              <a:t>- najrazvijenije su i najrasprostranjenije na kopnu</a:t>
            </a:r>
            <a:br>
              <a:rPr lang="hr-HR" sz="3200" dirty="0" smtClean="0"/>
            </a:br>
            <a:r>
              <a:rPr lang="hr-HR" sz="3200" dirty="0" smtClean="0"/>
              <a:t>- imaju </a:t>
            </a:r>
            <a:r>
              <a:rPr lang="hr-HR" sz="3200" b="1" dirty="0" smtClean="0"/>
              <a:t>cvijet </a:t>
            </a:r>
            <a:r>
              <a:rPr lang="hr-HR" sz="3200" dirty="0" smtClean="0"/>
              <a:t>pa ih nazivamo i </a:t>
            </a:r>
            <a:r>
              <a:rPr lang="hr-HR" sz="3200" b="1" dirty="0" smtClean="0"/>
              <a:t>cvjetnjačama</a:t>
            </a:r>
            <a:endParaRPr lang="hr-HR" sz="3200" b="1" dirty="0"/>
          </a:p>
        </p:txBody>
      </p:sp>
      <p:pic>
        <p:nvPicPr>
          <p:cNvPr id="4" name="Rezervirano mjesto sadržaja 3" descr="jorgova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3096344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marelic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96916"/>
            <a:ext cx="307498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83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dirty="0" smtClean="0"/>
              <a:t>DIJELOVI BILJKE:</a:t>
            </a:r>
            <a:endParaRPr lang="hr-HR" sz="3200" dirty="0"/>
          </a:p>
        </p:txBody>
      </p:sp>
      <p:pic>
        <p:nvPicPr>
          <p:cNvPr id="4" name="Picture 4" descr="img0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0688"/>
            <a:ext cx="324036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67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4000" dirty="0" smtClean="0"/>
              <a:t>ORGANI BILJKE CVJETNJAČE: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i</a:t>
            </a:r>
            <a:r>
              <a:rPr lang="hr-HR" sz="4000" dirty="0" smtClean="0"/>
              <a:t>ma </a:t>
            </a:r>
            <a:r>
              <a:rPr lang="hr-HR" sz="4000" dirty="0" smtClean="0">
                <a:solidFill>
                  <a:srgbClr val="FF0000"/>
                </a:solidFill>
              </a:rPr>
              <a:t>nespolne</a:t>
            </a:r>
            <a:r>
              <a:rPr lang="hr-HR" sz="4000" dirty="0" smtClean="0"/>
              <a:t> i </a:t>
            </a:r>
            <a:r>
              <a:rPr lang="hr-HR" sz="4000" dirty="0" smtClean="0">
                <a:solidFill>
                  <a:srgbClr val="FF0000"/>
                </a:solidFill>
              </a:rPr>
              <a:t>rasplodne organe</a:t>
            </a:r>
          </a:p>
          <a:p>
            <a:pPr marL="0" indent="0">
              <a:buNone/>
            </a:pPr>
            <a:endParaRPr lang="hr-HR" sz="4000" dirty="0" smtClean="0">
              <a:solidFill>
                <a:srgbClr val="FF0000"/>
              </a:solidFill>
            </a:endParaRPr>
          </a:p>
          <a:p>
            <a:r>
              <a:rPr lang="hr-HR" sz="4000" dirty="0">
                <a:solidFill>
                  <a:srgbClr val="FF0000"/>
                </a:solidFill>
              </a:rPr>
              <a:t>n</a:t>
            </a:r>
            <a:r>
              <a:rPr lang="hr-HR" sz="4000" dirty="0" smtClean="0">
                <a:solidFill>
                  <a:srgbClr val="FF0000"/>
                </a:solidFill>
              </a:rPr>
              <a:t>espolni organi </a:t>
            </a:r>
            <a:r>
              <a:rPr lang="hr-HR" sz="4000" dirty="0" smtClean="0"/>
              <a:t>– list, stabljika,            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                                korijen</a:t>
            </a:r>
          </a:p>
          <a:p>
            <a:r>
              <a:rPr lang="hr-HR" sz="4000" dirty="0">
                <a:solidFill>
                  <a:srgbClr val="FF0000"/>
                </a:solidFill>
              </a:rPr>
              <a:t>r</a:t>
            </a:r>
            <a:r>
              <a:rPr lang="hr-HR" sz="4000" dirty="0" smtClean="0">
                <a:solidFill>
                  <a:srgbClr val="FF0000"/>
                </a:solidFill>
              </a:rPr>
              <a:t>asplodni organi </a:t>
            </a:r>
            <a:r>
              <a:rPr lang="hr-HR" sz="4000" dirty="0" smtClean="0"/>
              <a:t>– cvijet i plod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05049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CVIJET</a:t>
            </a:r>
            <a:endParaRPr lang="hr-HR" sz="4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70784" cy="4691063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endParaRPr lang="hr-HR" sz="3200" dirty="0" smtClean="0"/>
          </a:p>
          <a:p>
            <a:pPr marL="342900" indent="-342900">
              <a:buFontTx/>
              <a:buChar char="-"/>
            </a:pPr>
            <a:r>
              <a:rPr lang="hr-HR" sz="3200" dirty="0" smtClean="0"/>
              <a:t>služi za razmnožavanje</a:t>
            </a:r>
          </a:p>
          <a:p>
            <a:pPr marL="342900" indent="-342900">
              <a:buFontTx/>
              <a:buChar char="-"/>
            </a:pPr>
            <a:r>
              <a:rPr lang="hr-HR" sz="3200" dirty="0"/>
              <a:t>i</a:t>
            </a:r>
            <a:r>
              <a:rPr lang="hr-HR" sz="3200" dirty="0" smtClean="0"/>
              <a:t>z njega se razvija </a:t>
            </a:r>
            <a:r>
              <a:rPr lang="hr-HR" sz="3200" b="1" dirty="0" smtClean="0"/>
              <a:t>plod</a:t>
            </a:r>
          </a:p>
          <a:p>
            <a:pPr marL="342900" indent="-342900">
              <a:buFontTx/>
              <a:buChar char="-"/>
            </a:pPr>
            <a:r>
              <a:rPr lang="hr-HR" sz="3200" dirty="0"/>
              <a:t>c</a:t>
            </a:r>
            <a:r>
              <a:rPr lang="hr-HR" sz="3200" dirty="0" smtClean="0"/>
              <a:t>vijet oprašuju pčele i ostali kukci</a:t>
            </a:r>
          </a:p>
          <a:p>
            <a:pPr marL="342900" indent="-342900">
              <a:buFontTx/>
              <a:buChar char="-"/>
            </a:pPr>
            <a:r>
              <a:rPr lang="hr-HR" sz="3200" dirty="0"/>
              <a:t>n</a:t>
            </a:r>
            <a:r>
              <a:rPr lang="hr-HR" sz="3200" dirty="0" smtClean="0"/>
              <a:t>eoprašen cvijet ne daje plod</a:t>
            </a:r>
            <a:endParaRPr lang="hr-HR" sz="3200" dirty="0"/>
          </a:p>
        </p:txBody>
      </p:sp>
      <p:pic>
        <p:nvPicPr>
          <p:cNvPr id="6" name="Rezervirano mjesto sadržaja 5" descr="cvijet jabuk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352839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63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PLODOVI</a:t>
            </a:r>
            <a:endParaRPr lang="hr-HR" sz="4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98776" cy="4691063"/>
          </a:xfrm>
        </p:spPr>
        <p:txBody>
          <a:bodyPr/>
          <a:lstStyle/>
          <a:p>
            <a:endParaRPr lang="hr-HR" dirty="0" smtClean="0"/>
          </a:p>
          <a:p>
            <a:pPr marL="457200" indent="-457200">
              <a:buFontTx/>
              <a:buChar char="-"/>
            </a:pPr>
            <a:r>
              <a:rPr lang="hr-HR" sz="3200" dirty="0"/>
              <a:t>u</a:t>
            </a:r>
            <a:r>
              <a:rPr lang="hr-HR" sz="3200" dirty="0" smtClean="0"/>
              <a:t> sebi sadrže sjemenke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s</a:t>
            </a:r>
            <a:r>
              <a:rPr lang="hr-HR" sz="3200" dirty="0" smtClean="0"/>
              <a:t>luže za rasprostranjivanje biljke</a:t>
            </a:r>
            <a:endParaRPr lang="hr-HR" sz="3200" dirty="0"/>
          </a:p>
        </p:txBody>
      </p:sp>
      <p:pic>
        <p:nvPicPr>
          <p:cNvPr id="5" name="Rezervirano mjesto sadržaja 4" descr="jabuk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7" y="1628800"/>
            <a:ext cx="356299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82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KORIJEN</a:t>
            </a:r>
            <a:endParaRPr lang="hr-HR" sz="4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42792" cy="4691063"/>
          </a:xfrm>
        </p:spPr>
        <p:txBody>
          <a:bodyPr/>
          <a:lstStyle/>
          <a:p>
            <a:endParaRPr lang="hr-HR" dirty="0" smtClean="0"/>
          </a:p>
          <a:p>
            <a:pPr marL="457200" indent="-457200">
              <a:buFontTx/>
              <a:buChar char="-"/>
            </a:pPr>
            <a:r>
              <a:rPr lang="hr-HR" sz="3200" dirty="0"/>
              <a:t>p</a:t>
            </a:r>
            <a:r>
              <a:rPr lang="hr-HR" sz="3200" dirty="0" smtClean="0"/>
              <a:t>odzemni dio biljke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u</a:t>
            </a:r>
            <a:r>
              <a:rPr lang="hr-HR" sz="3200" dirty="0" smtClean="0"/>
              <a:t>čvršćuje biljku u tlu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i</a:t>
            </a:r>
            <a:r>
              <a:rPr lang="hr-HR" sz="3200" dirty="0" smtClean="0"/>
              <a:t>z zemlje upija osmozom vodu s otopljenim mineralnim tvarima</a:t>
            </a:r>
            <a:endParaRPr lang="hr-HR" sz="3200" dirty="0"/>
          </a:p>
        </p:txBody>
      </p:sp>
      <p:pic>
        <p:nvPicPr>
          <p:cNvPr id="5" name="Rezervirano mjesto sadržaja 4" descr="korijen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09634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98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STABLJIKA</a:t>
            </a:r>
            <a:endParaRPr lang="hr-HR" sz="4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86808" cy="4691063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pPr marL="457200" indent="-457200">
              <a:buFontTx/>
              <a:buChar char="-"/>
            </a:pPr>
            <a:r>
              <a:rPr lang="hr-HR" sz="3200" dirty="0"/>
              <a:t>m</a:t>
            </a:r>
            <a:r>
              <a:rPr lang="hr-HR" sz="3200" dirty="0" smtClean="0"/>
              <a:t>ože biti zeljasta ili drvenasta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n</a:t>
            </a:r>
            <a:r>
              <a:rPr lang="hr-HR" sz="3200" dirty="0" smtClean="0"/>
              <a:t>a njoj se nalaze nadzemni dijelovi biljke: </a:t>
            </a:r>
            <a:r>
              <a:rPr lang="hr-HR" sz="3200" b="1" dirty="0" smtClean="0"/>
              <a:t>listovi, cvjetovi, plodovi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u</a:t>
            </a:r>
            <a:r>
              <a:rPr lang="hr-HR" sz="3200" dirty="0" smtClean="0"/>
              <a:t> njoj su žile kojima kolaju hranjive tvari i voda</a:t>
            </a:r>
            <a:endParaRPr lang="hr-HR" sz="3200" dirty="0"/>
          </a:p>
        </p:txBody>
      </p:sp>
      <p:pic>
        <p:nvPicPr>
          <p:cNvPr id="5" name="Rezervirano mjesto sadržaja 4" descr="stabljik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60"/>
            <a:ext cx="316835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80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LIST</a:t>
            </a:r>
            <a:endParaRPr lang="hr-HR" sz="4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546848" cy="4691063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pPr marL="457200" indent="-457200">
              <a:buFontTx/>
              <a:buChar char="-"/>
            </a:pPr>
            <a:r>
              <a:rPr lang="hr-HR" sz="3200" dirty="0" smtClean="0"/>
              <a:t>građen od peteljke, baze i plojke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z</a:t>
            </a:r>
            <a:r>
              <a:rPr lang="hr-HR" sz="3200" dirty="0" smtClean="0"/>
              <a:t>eleni dio biljke ( od klorofila )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u</a:t>
            </a:r>
            <a:r>
              <a:rPr lang="hr-HR" sz="3200" dirty="0" smtClean="0"/>
              <a:t> listovima biljka proizvodi hranu - uz pomoć </a:t>
            </a:r>
            <a:r>
              <a:rPr lang="hr-HR" sz="3200" b="1" dirty="0" smtClean="0"/>
              <a:t>klorofila </a:t>
            </a:r>
            <a:r>
              <a:rPr lang="hr-HR" sz="3200" dirty="0" smtClean="0"/>
              <a:t>i </a:t>
            </a:r>
            <a:r>
              <a:rPr lang="hr-HR" sz="3200" b="1" dirty="0" smtClean="0"/>
              <a:t>Sunčeve svjetlosti </a:t>
            </a:r>
            <a:r>
              <a:rPr lang="hr-HR" sz="3200" dirty="0" smtClean="0"/>
              <a:t>od </a:t>
            </a:r>
            <a:r>
              <a:rPr lang="hr-HR" sz="3200" b="1" dirty="0" smtClean="0"/>
              <a:t>vode i ugljikova dioksida</a:t>
            </a:r>
            <a:r>
              <a:rPr lang="hr-HR" sz="3200" dirty="0" smtClean="0"/>
              <a:t> proizvodi </a:t>
            </a:r>
            <a:r>
              <a:rPr lang="hr-HR" sz="3200" b="1" dirty="0" smtClean="0"/>
              <a:t>šećer i kisik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b</a:t>
            </a:r>
            <a:r>
              <a:rPr lang="hr-HR" sz="3200" dirty="0" smtClean="0"/>
              <a:t>iljke dišu pomoću listova</a:t>
            </a:r>
          </a:p>
          <a:p>
            <a:pPr marL="457200" indent="-457200">
              <a:buFontTx/>
              <a:buChar char="-"/>
            </a:pPr>
            <a:r>
              <a:rPr lang="hr-HR" sz="3200" dirty="0"/>
              <a:t>p</a:t>
            </a:r>
            <a:r>
              <a:rPr lang="hr-HR" sz="3200" dirty="0" smtClean="0"/>
              <a:t>o danu udišu ugljik – dioksid, a izdiše kisik  ( važan za život  čovjeka i životinja )</a:t>
            </a:r>
          </a:p>
          <a:p>
            <a:pPr marL="457200" indent="-457200">
              <a:buFontTx/>
              <a:buChar char="-"/>
            </a:pPr>
            <a:endParaRPr lang="hr-HR" sz="3200" b="1" dirty="0"/>
          </a:p>
        </p:txBody>
      </p:sp>
      <p:pic>
        <p:nvPicPr>
          <p:cNvPr id="5" name="Rezervirano mjesto sadržaja 4" descr="lis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0728"/>
            <a:ext cx="309634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625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565</Words>
  <Application>Microsoft Office PowerPoint</Application>
  <PresentationFormat>Prikaz na zaslonu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Tema sustava Office</vt:lpstr>
      <vt:lpstr>KRITOSJEMENJAČE</vt:lpstr>
      <vt:lpstr>   -  stablašice kojima je sjemeni zametak zatvoren  u plodnici tučka - zajedno s golosjemenjačama ubrajamo u skupinu sjemenjača - najrazvijenije su i najrasprostranjenije na kopnu - imaju cvijet pa ih nazivamo i cvjetnjačama</vt:lpstr>
      <vt:lpstr>DIJELOVI BILJKE:</vt:lpstr>
      <vt:lpstr>ORGANI BILJKE CVJETNJAČE:</vt:lpstr>
      <vt:lpstr>CVIJET</vt:lpstr>
      <vt:lpstr>PLODOVI</vt:lpstr>
      <vt:lpstr>KORIJEN</vt:lpstr>
      <vt:lpstr>STABLJIKA</vt:lpstr>
      <vt:lpstr>LIST</vt:lpstr>
      <vt:lpstr>GRAĐA CVIJETA KRITOSJEMENJAČA</vt:lpstr>
      <vt:lpstr>PowerPointova prezentacija</vt:lpstr>
      <vt:lpstr>OPRAŠIVANJE I OPLODNJA KRITOSJEMENJAČA</vt:lpstr>
      <vt:lpstr>RAZNOLIKOST KRITOSJEMENJAČA</vt:lpstr>
      <vt:lpstr>PowerPointova prezentacija</vt:lpstr>
      <vt:lpstr>HVALA NA PAŽNJI 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KRITOSJEMENJAČE</dc:title>
  <dc:creator>MIRJANA</dc:creator>
  <cp:lastModifiedBy>MIRJANA</cp:lastModifiedBy>
  <cp:revision>15</cp:revision>
  <dcterms:created xsi:type="dcterms:W3CDTF">2017-05-02T03:28:31Z</dcterms:created>
  <dcterms:modified xsi:type="dcterms:W3CDTF">2017-05-02T06:44:11Z</dcterms:modified>
</cp:coreProperties>
</file>