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886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024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477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639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612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134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233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92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697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362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761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88FE-0B41-4900-8A5D-2947A0CB9A1A}" type="datetimeFigureOut">
              <a:rPr lang="hr-HR" smtClean="0"/>
              <a:t>5.2.2022.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F2366-0089-4E62-980D-4BA53CCC4C0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639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000" y="901700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Prisjetimo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se …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0000" y="21717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 SU GLAGOLI?</a:t>
            </a:r>
            <a:endParaRPr lang="hr-HR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0000" y="36068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Glagoli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riječi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izričemo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tko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događa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Besplatni djeci za čitanje knjiga Clipart, preuzmite besplatne isječke,  besplatne isječke - Ostalo">
            <a:extLst>
              <a:ext uri="{FF2B5EF4-FFF2-40B4-BE49-F238E27FC236}">
                <a16:creationId xmlns:a16="http://schemas.microsoft.com/office/drawing/2014/main" id="{A200C2E9-7992-4B4F-A7AE-D31EAF4B0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29" y="4545367"/>
            <a:ext cx="1785196" cy="181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esplatni crtani oblak koji puše vjetar, preuzmite besplatne isječke i  besplatne isječke - Ostalo">
            <a:extLst>
              <a:ext uri="{FF2B5EF4-FFF2-40B4-BE49-F238E27FC236}">
                <a16:creationId xmlns:a16="http://schemas.microsoft.com/office/drawing/2014/main" id="{27F4A665-9679-4929-B700-A87C6F7BC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479" y="4676248"/>
            <a:ext cx="2874221" cy="181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57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8500" y="609600"/>
            <a:ext cx="1028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GLAGOLI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izricanje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prošlosti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sadašnjosti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budućnosti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41701" y="2790825"/>
            <a:ext cx="587295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hr-HR" altLang="sr-Latn-RS" sz="3200" dirty="0">
                <a:cs typeface="Arial" panose="020B0604020202020204" pitchFamily="34" charset="0"/>
              </a:rPr>
              <a:t>Ispričaj što si radio jučer? </a:t>
            </a:r>
          </a:p>
          <a:p>
            <a:pPr eaLnBrk="1" hangingPunct="1">
              <a:lnSpc>
                <a:spcPct val="150000"/>
              </a:lnSpc>
            </a:pPr>
            <a:r>
              <a:rPr lang="hr-HR" altLang="sr-Latn-RS" sz="3200" dirty="0">
                <a:cs typeface="Arial" panose="020B0604020202020204" pitchFamily="34" charset="0"/>
              </a:rPr>
              <a:t>Opiši što radiš </a:t>
            </a:r>
            <a:r>
              <a:rPr lang="en-US" altLang="sr-Latn-RS" sz="3200" dirty="0" err="1">
                <a:cs typeface="Arial" panose="020B0604020202020204" pitchFamily="34" charset="0"/>
              </a:rPr>
              <a:t>sada</a:t>
            </a:r>
            <a:r>
              <a:rPr lang="en-US" altLang="sr-Latn-RS" sz="3200" dirty="0">
                <a:cs typeface="Arial" panose="020B0604020202020204" pitchFamily="34" charset="0"/>
              </a:rPr>
              <a:t>.</a:t>
            </a:r>
            <a:r>
              <a:rPr lang="hr-HR" altLang="sr-Latn-RS" sz="3200" dirty="0"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hr-HR" altLang="sr-Latn-RS" sz="3200" dirty="0">
                <a:cs typeface="Arial" panose="020B0604020202020204" pitchFamily="34" charset="0"/>
              </a:rPr>
              <a:t>Što ćeš raditi sutra?</a:t>
            </a:r>
          </a:p>
        </p:txBody>
      </p:sp>
    </p:spTree>
    <p:extLst>
      <p:ext uri="{BB962C8B-B14F-4D97-AF65-F5344CB8AC3E}">
        <p14:creationId xmlns:p14="http://schemas.microsoft.com/office/powerpoint/2010/main" val="144813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42939"/>
            <a:ext cx="8229600" cy="5786437"/>
          </a:xfrm>
          <a:solidFill>
            <a:srgbClr val="FFFFCC"/>
          </a:solidFill>
        </p:spPr>
        <p:txBody>
          <a:bodyPr rtlCol="0">
            <a:normAutofit/>
          </a:bodyPr>
          <a:lstStyle/>
          <a:p>
            <a:pPr marL="720000">
              <a:lnSpc>
                <a:spcPct val="150000"/>
              </a:lnSpc>
              <a:buNone/>
              <a:defRPr/>
            </a:pPr>
            <a:r>
              <a:rPr lang="hr-HR" sz="25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Prije</a:t>
            </a:r>
            <a:r>
              <a:rPr lang="hr-HR" sz="25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= prošlost ili prošlo glagolsko vrijeme</a:t>
            </a:r>
          </a:p>
          <a:p>
            <a:pPr marL="720000">
              <a:lnSpc>
                <a:spcPct val="150000"/>
              </a:lnSpc>
              <a:buNone/>
              <a:defRPr/>
            </a:pPr>
            <a:r>
              <a:rPr lang="hr-HR" sz="25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Sada</a:t>
            </a:r>
            <a:r>
              <a:rPr lang="hr-HR" sz="25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= sadašnjost ili sadašnje glagolsko vrijeme</a:t>
            </a:r>
          </a:p>
          <a:p>
            <a:pPr marL="720000">
              <a:lnSpc>
                <a:spcPct val="150000"/>
              </a:lnSpc>
              <a:buNone/>
              <a:defRPr/>
            </a:pPr>
            <a:r>
              <a:rPr lang="hr-HR" sz="25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Poslije</a:t>
            </a:r>
            <a:r>
              <a:rPr lang="hr-HR" sz="25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= budućnost ili buduće glagolsko vrijeme</a:t>
            </a:r>
          </a:p>
          <a:p>
            <a:pPr>
              <a:lnSpc>
                <a:spcPct val="150000"/>
              </a:lnSpc>
              <a:buNone/>
              <a:defRPr/>
            </a:pPr>
            <a:endParaRPr lang="hr-HR" sz="10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  <a:defRPr/>
            </a:pPr>
            <a:r>
              <a:rPr lang="hr-HR" sz="25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 kojem vremenu se događa radnja u sljedećoj rečenici: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hr-HR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hr-HR" i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  <a:defRPr/>
            </a:pPr>
            <a:endParaRPr lang="hr-H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  <a:defRPr/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 rot="10800000" flipV="1">
            <a:off x="4881564" y="3929063"/>
            <a:ext cx="235743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700">
                <a:cs typeface="Arial" panose="020B0604020202020204" pitchFamily="34" charset="0"/>
              </a:rPr>
              <a:t>SADAŠNJE VRIJEME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10800000" flipV="1">
            <a:off x="2309813" y="3929063"/>
            <a:ext cx="2214562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700" dirty="0">
                <a:cs typeface="Arial" panose="020B0604020202020204" pitchFamily="34" charset="0"/>
              </a:rPr>
              <a:t>PROŠLO  VRIJEME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53000" y="4429125"/>
            <a:ext cx="2357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>
                <a:cs typeface="Arial" panose="020B0604020202020204" pitchFamily="34" charset="0"/>
              </a:rPr>
              <a:t>Sjedim u učionici.</a:t>
            </a:r>
            <a:endParaRPr lang="hr-HR" altLang="sr-Latn-RS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95500" y="4429125"/>
            <a:ext cx="2571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>
                <a:cs typeface="Arial" panose="020B0604020202020204" pitchFamily="34" charset="0"/>
              </a:rPr>
              <a:t>Sjedio sam u učionici.</a:t>
            </a:r>
            <a:endParaRPr lang="hr-HR" altLang="sr-Latn-RS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 rot="10800000" flipV="1">
            <a:off x="7810501" y="3929063"/>
            <a:ext cx="21431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700">
                <a:cs typeface="Arial" panose="020B0604020202020204" pitchFamily="34" charset="0"/>
              </a:rPr>
              <a:t>BUDUĆE VRIJEME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67626" y="4429125"/>
            <a:ext cx="2214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>
                <a:cs typeface="Arial" panose="020B0604020202020204" pitchFamily="34" charset="0"/>
              </a:rPr>
              <a:t>Sjedit ću u učionici.</a:t>
            </a:r>
            <a:endParaRPr lang="hr-HR" altLang="sr-Latn-RS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66938" y="5572125"/>
            <a:ext cx="6572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dirty="0">
                <a:solidFill>
                  <a:srgbClr val="7030A0"/>
                </a:solidFill>
                <a:cs typeface="Arial" pitchFamily="34" charset="0"/>
              </a:rPr>
              <a:t>Izreci tu rečenicu u prošlom, a zatim u budućem vremenu.</a:t>
            </a:r>
          </a:p>
        </p:txBody>
      </p:sp>
    </p:spTree>
    <p:extLst>
      <p:ext uri="{BB962C8B-B14F-4D97-AF65-F5344CB8AC3E}">
        <p14:creationId xmlns:p14="http://schemas.microsoft.com/office/powerpoint/2010/main" val="147150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625" y="428625"/>
            <a:ext cx="8229600" cy="5715000"/>
          </a:xfrm>
          <a:solidFill>
            <a:srgbClr val="FFFFCC"/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hr-HR" dirty="0">
                <a:solidFill>
                  <a:schemeClr val="accent4">
                    <a:lumMod val="75000"/>
                  </a:schemeClr>
                </a:solidFill>
              </a:rPr>
              <a:t>Pročitaj glagole i razmisli izriču li prošlost, sadašnjost ili budućnost: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81313" y="2214564"/>
            <a:ext cx="164306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igrat ću se</a:t>
            </a:r>
          </a:p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računat ćeš</a:t>
            </a:r>
          </a:p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učit ćemo</a:t>
            </a:r>
          </a:p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plesat ću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38750" y="2143125"/>
            <a:ext cx="1785938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igrao sam se</a:t>
            </a:r>
          </a:p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računao si</a:t>
            </a:r>
          </a:p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učili smo</a:t>
            </a:r>
          </a:p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plesao sam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10500" y="2143125"/>
            <a:ext cx="1785938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igram se</a:t>
            </a:r>
          </a:p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računaš</a:t>
            </a:r>
          </a:p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učim</a:t>
            </a:r>
          </a:p>
          <a:p>
            <a:pPr eaLnBrk="1" hangingPunct="1">
              <a:lnSpc>
                <a:spcPct val="200000"/>
              </a:lnSpc>
            </a:pPr>
            <a:r>
              <a:rPr lang="hr-HR" altLang="sr-Latn-RS" sz="2000">
                <a:cs typeface="Arial" panose="020B0604020202020204" pitchFamily="34" charset="0"/>
              </a:rPr>
              <a:t>plešem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5563" y="4857750"/>
            <a:ext cx="19288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20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BUDUĆNOST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95876" y="4857750"/>
            <a:ext cx="192881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20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PROŠLOST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67626" y="4857750"/>
            <a:ext cx="192881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20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SADAŠNJOST</a:t>
            </a:r>
          </a:p>
        </p:txBody>
      </p:sp>
    </p:spTree>
    <p:extLst>
      <p:ext uri="{BB962C8B-B14F-4D97-AF65-F5344CB8AC3E}">
        <p14:creationId xmlns:p14="http://schemas.microsoft.com/office/powerpoint/2010/main" val="22360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98500" y="358656"/>
            <a:ext cx="1028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GLAGOLI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izricanje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prošlosti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sadašnjosti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budućnosti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500" y="2159000"/>
            <a:ext cx="1115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Pisao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zadaću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            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PROŠLOST</a:t>
            </a:r>
          </a:p>
          <a:p>
            <a:pPr>
              <a:lnSpc>
                <a:spcPct val="150000"/>
              </a:lnSpc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Pišem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zadaću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                   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SADAŠNJOST</a:t>
            </a:r>
          </a:p>
          <a:p>
            <a:pPr>
              <a:lnSpc>
                <a:spcPct val="150000"/>
              </a:lnSpc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Pisat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ću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zadaću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                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BUDUĆNOST</a:t>
            </a:r>
          </a:p>
          <a:p>
            <a:pPr>
              <a:lnSpc>
                <a:spcPct val="150000"/>
              </a:lnSpc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Glagoli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vrsta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riječi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izričemo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PROŠLO, SADAŠNJE I BUDUĆE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vrijeme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406900" y="2641600"/>
            <a:ext cx="1206500" cy="127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406900" y="3378200"/>
            <a:ext cx="1206500" cy="127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406900" y="4114800"/>
            <a:ext cx="1206500" cy="127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niOkvir 1">
            <a:extLst>
              <a:ext uri="{FF2B5EF4-FFF2-40B4-BE49-F238E27FC236}">
                <a16:creationId xmlns:a16="http://schemas.microsoft.com/office/drawing/2014/main" id="{01902211-87BF-4538-8E37-FE2C51DC173D}"/>
              </a:ext>
            </a:extLst>
          </p:cNvPr>
          <p:cNvSpPr txBox="1"/>
          <p:nvPr/>
        </p:nvSpPr>
        <p:spPr>
          <a:xfrm>
            <a:off x="408373" y="79899"/>
            <a:ext cx="133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PLAN PLOČE</a:t>
            </a:r>
          </a:p>
        </p:txBody>
      </p:sp>
    </p:spTree>
    <p:extLst>
      <p:ext uri="{BB962C8B-B14F-4D97-AF65-F5344CB8AC3E}">
        <p14:creationId xmlns:p14="http://schemas.microsoft.com/office/powerpoint/2010/main" val="3238428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498600" y="1858918"/>
            <a:ext cx="9194799" cy="3856036"/>
          </a:xfrm>
          <a:prstGeom prst="horizont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hr-HR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Idem u šetnju. Gledam drveće, potok i livadu. Slušam pjev ptica. </a:t>
            </a:r>
            <a:r>
              <a:rPr lang="hr-HR" sz="28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Oprezno hodam </a:t>
            </a:r>
            <a:r>
              <a:rPr lang="hr-HR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zaraslim stazama. Kod kuće pričam o tome mami. Mama se veseli mojim doživljajima.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1" y="292100"/>
            <a:ext cx="1059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Pročitaj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tekst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Prepiši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bilježnicu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prošlom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zatim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budućem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glagolskom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vremenu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11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233</Words>
  <Application>Microsoft Office PowerPoint</Application>
  <PresentationFormat>Široki zaslon</PresentationFormat>
  <Paragraphs>45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</dc:creator>
  <cp:lastModifiedBy>Senija Horvat</cp:lastModifiedBy>
  <cp:revision>6</cp:revision>
  <dcterms:created xsi:type="dcterms:W3CDTF">2019-11-10T10:01:48Z</dcterms:created>
  <dcterms:modified xsi:type="dcterms:W3CDTF">2022-02-05T21:42:35Z</dcterms:modified>
</cp:coreProperties>
</file>