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7CAAD-9A7B-4FEE-B1F0-500741E2798E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9833-7AAA-4A92-9A36-00CF1B352E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POLIMERI </a:t>
            </a:r>
            <a:r>
              <a:rPr lang="hr-HR" sz="2800" b="1" dirty="0" smtClean="0">
                <a:solidFill>
                  <a:schemeClr val="tx2"/>
                </a:solidFill>
              </a:rPr>
              <a:t>– MOLEKULE IZGRAĐENE OD MANJIIH JEDINICA (MONOMERA)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9289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   NPR. AMINOKISELINE – </a:t>
            </a:r>
            <a:r>
              <a:rPr lang="hr-HR" sz="2800" b="1" dirty="0" smtClean="0">
                <a:solidFill>
                  <a:srgbClr val="FF0000"/>
                </a:solidFill>
              </a:rPr>
              <a:t>MONOMERI</a:t>
            </a:r>
          </a:p>
          <a:p>
            <a:r>
              <a:rPr lang="hr-HR" sz="2800" b="1" dirty="0">
                <a:solidFill>
                  <a:schemeClr val="tx2"/>
                </a:solidFill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</a:rPr>
              <a:t>            PROTEIN – </a:t>
            </a:r>
            <a:r>
              <a:rPr lang="hr-HR" sz="2800" b="1" dirty="0" smtClean="0">
                <a:solidFill>
                  <a:srgbClr val="FF0000"/>
                </a:solidFill>
              </a:rPr>
              <a:t>POLIMER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media.tumblr.com/cd5fad3deb193eb8ea3e3fafc143e65b/tumblr_inline_mn0lxkYKZ11qz4rg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17032"/>
            <a:ext cx="5194548" cy="2638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comercialsantiago.com/images/higienico_domest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0"/>
            <a:ext cx="5306938" cy="559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dokita.co/blog/wp-content/uploads/2012/06/hat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486150" cy="25812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11560" y="1196752"/>
            <a:ext cx="288032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6" name="Picture 4" descr="http://www.lepfitness.co.uk/wp-content/uploads/2014/10/Rafael-Nadal-Arm-Workout-LEP-Fitness-Personal-Trainer-Sheffie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268760"/>
            <a:ext cx="4795292" cy="4281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kestrelcreative.com/wp-content/uploads/2014/02/beetle-c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526811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1052736"/>
            <a:ext cx="47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       NUKLEINSKE KISELINE – </a:t>
            </a:r>
            <a:r>
              <a:rPr lang="hr-HR" sz="28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hr-HR" sz="2800" b="1" dirty="0">
                <a:solidFill>
                  <a:schemeClr val="tx2"/>
                </a:solidFill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</a:rPr>
              <a:t>            ? – </a:t>
            </a:r>
            <a:r>
              <a:rPr lang="hr-HR" sz="2800" b="1" dirty="0" smtClean="0">
                <a:solidFill>
                  <a:srgbClr val="FF0000"/>
                </a:solidFill>
              </a:rPr>
              <a:t>MONOMER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3140968"/>
            <a:ext cx="4788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       ŠKROB– </a:t>
            </a:r>
            <a:r>
              <a:rPr lang="hr-HR" sz="28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hr-HR" sz="2800" b="1" dirty="0">
                <a:solidFill>
                  <a:schemeClr val="tx2"/>
                </a:solidFill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</a:rPr>
              <a:t>            ? – </a:t>
            </a:r>
            <a:r>
              <a:rPr lang="hr-HR" sz="2800" b="1" dirty="0" smtClean="0">
                <a:solidFill>
                  <a:srgbClr val="FF0000"/>
                </a:solidFill>
              </a:rPr>
              <a:t>MONOMER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oguehealthandfitness.com/wp-content/uploads/2015/02/carbohydr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15608" y="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       UGLJIKOHIDRATI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96752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DIJELIMO IH NA:</a:t>
            </a:r>
          </a:p>
          <a:p>
            <a:endParaRPr lang="hr-HR" sz="2800" b="1" dirty="0">
              <a:solidFill>
                <a:schemeClr val="tx2"/>
              </a:solidFill>
            </a:endParaRPr>
          </a:p>
          <a:p>
            <a:pPr marL="514350" indent="-514350">
              <a:buAutoNum type="arabicParenR"/>
            </a:pPr>
            <a:r>
              <a:rPr lang="hr-HR" sz="2800" b="1" dirty="0" smtClean="0">
                <a:solidFill>
                  <a:srgbClr val="FF0000"/>
                </a:solidFill>
              </a:rPr>
              <a:t>MONOSAHARIDI </a:t>
            </a:r>
            <a:r>
              <a:rPr lang="hr-HR" sz="2800" b="1" dirty="0" smtClean="0">
                <a:solidFill>
                  <a:schemeClr val="tx2"/>
                </a:solidFill>
              </a:rPr>
              <a:t>(JEDNOSTAVNI ŠEĆERI)</a:t>
            </a:r>
          </a:p>
          <a:p>
            <a:pPr marL="514350" indent="-514350">
              <a:buAutoNum type="arabicParenR"/>
            </a:pPr>
            <a:endParaRPr lang="hr-HR" sz="2800" b="1" dirty="0">
              <a:solidFill>
                <a:schemeClr val="tx2"/>
              </a:solidFill>
            </a:endParaRPr>
          </a:p>
          <a:p>
            <a:pPr marL="514350" indent="-514350">
              <a:buAutoNum type="arabicParenR"/>
            </a:pPr>
            <a:r>
              <a:rPr lang="hr-HR" sz="2800" b="1" dirty="0" smtClean="0">
                <a:solidFill>
                  <a:srgbClr val="FF0000"/>
                </a:solidFill>
              </a:rPr>
              <a:t>OLIGOSAHARIDI </a:t>
            </a:r>
            <a:r>
              <a:rPr lang="hr-HR" sz="2800" b="1" dirty="0" smtClean="0">
                <a:solidFill>
                  <a:schemeClr val="tx2"/>
                </a:solidFill>
              </a:rPr>
              <a:t>(DI, TRI, TETRA...)</a:t>
            </a:r>
          </a:p>
          <a:p>
            <a:pPr marL="514350" indent="-514350">
              <a:buAutoNum type="arabicParenR"/>
            </a:pPr>
            <a:endParaRPr lang="hr-HR" sz="2800" b="1" dirty="0">
              <a:solidFill>
                <a:schemeClr val="tx2"/>
              </a:solidFill>
            </a:endParaRPr>
          </a:p>
          <a:p>
            <a:pPr marL="514350" indent="-514350">
              <a:buAutoNum type="arabicParenR"/>
            </a:pPr>
            <a:r>
              <a:rPr lang="hr-HR" sz="2800" b="1" dirty="0" smtClean="0">
                <a:solidFill>
                  <a:srgbClr val="FF0000"/>
                </a:solidFill>
              </a:rPr>
              <a:t>POLISAHARIDI </a:t>
            </a:r>
            <a:r>
              <a:rPr lang="hr-HR" sz="2800" b="1" dirty="0" smtClean="0">
                <a:solidFill>
                  <a:schemeClr val="tx2"/>
                </a:solidFill>
              </a:rPr>
              <a:t>(VIŠESTRUKI LANCI)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6" descr="data:image/png;base64,iVBORw0KGgoAAAANSUhEUgAAAKAAAABmCAMAAAB7oGq2AAAAeFBMVEX///8AAAD8/Pz39/erq6vf39/x8fHp6emdnZ19fX3V1dXY2NhVVVWhoaHs7Ozk5OSTk5O7u7vHx8d1dXUoKChHR0c9PT00NDSEhIRsbGxPT08tLS3Ozs5mZmaMjIxKSkoREREeHh5eXl6zs7MODg4ZGRm+vr46OjpLvMuEAAAJa0lEQVR4nO1bh3LzrBLVot577/393/AuSO62IseOk/nvd5IZHBnBYdkCC+G4f/gHWdPswv5tFo9hlUGolMnd73j+w2TuQa8TwXaL36bxGLqRzgL5bRYbkDTSpdJvs9iAFiaN8pclyAt+Zf02iW3wf1l+fwb8Iqa1ILx0EhtvSfzykKxVt5sikvWMzHnZltZO+cfti1XiYWEpKi10JSl9x2PfSH3SpZWLL02qgsZMpuS+0z5gcnxDdfb6Td5Nsihl1aek0rEokuQOQ28EhTKLaKGFQBEI+ERO2ecWSVWQa9iiCrDVoxOwF+KdDKuBVZ8n2v7gogBMgDs26QWMoBiCydkhtGmizgDsLSgFBRn3+HHGEfLJJsEJO0sEP4BwT/QmQgOZ0icttDbnQDvRR48JEk6nBE0YqexQjiWnx6CiwO0MDEpQ+5KgATVW4txlwF/BNsCQsexbqChBlyNUgvJdgqVpmkkAppSCwQKHAoFmQstU0TNdnNsgMU3F2CJY5AsxkkJ5p5ub6gHODAL7zJBg4yOH8pEEV5g4zcn6rHEViA79EPVQZYOgOwaLbTlg7JjjHkBbq4fEObZ/n2Be13XUIMEZxU2h5UOvQHgwKSTYRHUdBlsE+yYo1h5rcRfBpbrCCA4zcsgf6yBPUO9M2YB0eXscJ5NZLiqLJjIdRAf5WActi5vahs0Z56ME++mrWS7aZYpRfWqmg+gLUQfvLE3OrbiCmPoj1ItInkZw0ItKJXScerJionk3TdhCmXJWBGzlg/6qwpqhoG0SFDNI6QwVM6irFXMbVrwSRFKlJ+to+w4nGZD3lui0+PUZQWEOrpaIkpJBMNGpHX1d9DrAqZbcFHJna6Z59H2JZnsZnWpmxdxjK14dtcl839COADWOxKMeGz/HEpXs6mZI1yuBfi4JJ4esp7KQsK8G6+PgKAoVxnTDZ6MAsPrAquPYHjvqos6p7xO7FgvihMHYzikbiJcFYz77KAcl7/AJr8Q5aptqHFuxRHUIfG81JjkJ8zw3zIOAtSqE1HuojHYSxnPc0c77rKNDcTPjjg7yWmGxwmP9ip47FWuPttcLOu3OLthsWZrG2erRiYhCCdFF6BWL4oKQbdaQCQ8pim41sU55Wabd8PbTq0/vesWPRpe67JluRlD39heLF9k1IKv0B9960Q6HtAkhuPK5kp9lPoqEGlI57dqv6EbT+vcp9vCI+m6C+U1Q4AmRPR9y1d3dykNldJsfIIiql8GsbHu5m3ecujH6G4G7zXPN3OKWoO7M0Hlfqd4NiDyhMl57xundBIltjM2Wc9tEXw5jJZ4PTYC3EhT7EsKHFrkHWtWCX5xm+h1GcpwU6lY65VW3UDgx+NPB3b3RiguVNiy9vk3mZSHGtf5i0i68mplaCPJFiRHtbVku0htDoNDY0b+gg5bF6xISlAmNV5GzYxX/BArcW/kFLgCXJScG1af5pZUeeZzQCk7YdIL47hQIrylxoJZ0igslIVX3bAMOlBKuaQRo2rT4kQwcsehOpMBN1pDyvfPk22Lod5SWAKXzYwlCx1GoBHn1GznINDYCGmuF2HbVn2FIqpSfmA5W5fM5Ptcx2K5YCHRipneclSRLS7GZTpJsVsuyb8coObh7XhYLifENCyRuRbsWWhxiEt665ySkgiVqtJWBtdSYbmOldK5u2lcDbNQdWC7C/P6JAfODfEL3RJcwIMJ5kULwNxoXa7aNtXK4NlJisO3ju5ZbvA/9laAMCKWvCWYLwXjdbp++6Bq2mnSH1yMJm125bJRLIkgQl1z81wRxPy7GUF4817p1wC487aBvCC6x2G7hUo06aEvf99uvCOZpWRoNGOeP9frQ2KKD7yBI9/UXttYdsj1fEFxxThD329WqMNPLUywqBwfhRVCeaXQHgVpVSfAVwchxHNxf+cdnxI3h6Flt5eVTjpNtuAEYp/F2EMqEWDuMhHD2uZEI2MzJa701xLsA0ZFh95wVZ4dHZgvDq67lgAlotoYrxiVPhoMf4Ohu0Ip3+MEjwdWKaaYyX+1CjiHBxvT52gftBkqM5k2KgPFkzQ9wcDfZdxw1jw3k62g5OVoIRjde/NsEWXqrWU7vqoxpepJthTpZzWjiTFoKzqKvH1NL7yOYs4JBokcnBsvzLEdQa/EIF7VId0zNHQhiIb5EMOq6rh5YpnUFPegJVy3Sd2l7sRqWTl89uRtKMMbms/EqzOzHdEy9n5176FQM2RKg1HTHKoT4i4AK6rTTM1+PBA++/vsEu6py/PE0xdx6WBYzTffLPUtZlUURj77WnS/bkGBdOY4avCJBkxDOC4ZzgpwXY1cDzVM/QVCjqeHoIvBSHeQJ0d5hxRcEOZ0dAlYSl+4mKDT4xnipsicrfpsfPKCnZ1ODau2SIEGCAn0huMonngh+VwfdNZJcS3AJKajxxj4JlhjeqFJcPcdIoiJB7XqxuB96HFFrtbvoOpfKr2drsaMIgmIKjmIiFGUpHYf+gZ8rBX+qaFxU4sbiq5KamuWU19TfAP50+rcT947SfxKkfI6f8fHbI/ZTDOt3rbCegG7s5xe+uvP4FmwlyhO0jBMWS2ElNR2B/ppmOAuvpmW/i2dC3a/A37NY+FWC3Z492W8Q5HVN4kXO33N5ghLE+rL09iTtYxBhHis35P1daTMk2I95J0TvzXJvgVeEKnMTfvcUJ2oBpvJjmdo7KOaUJ5yf7ZxiYiW7rku9C8S2lRh92+4pttOXD66fAq+m/mw/QdB5wxnaU9D8jq7AdjtqIS39z0YTwlzG/khCyK/chfV3nW/8YiRJjR1uhvj1zzN5ANHbM3HFq2no/w6Ip7MrSqInscI1XXF7OUOKiS5Vie5+xIZFGGk+QQ+Dnl5ujnGzFm/fpJdLUDl2jewjhqIBS3OxdByhC/5wBPC3DNk+ZljnDxLEnbZAryL6Gqf7cLOpvyC43OiUIgg/RVAUbZdmGrrl+iSfwZYvFDMwRFH0PifBOauzGYZeW68kY5SNNnaUKMEhjqJ8gPxDBBcM/TSuF2r79bL1Q4IrPkWwdL1CaYf+mPEyIdg4zKJTXBSa+7kppqx0NBIrZP6DnudkGy7uZCQfCXfnVlyxLDDpg/ME+w3Wgxyp/pgE2X8iUII2QKsqaXA8N7pPcDnIkTKIP0FQXwlGNBc5LTn6aPM4FSMJzZ5iJPmIH+RNk11Tn1iuxVZwmWxur7d4ry9OxcchWX/5fwL/4R/+H/A/Sm+X21hF7wQ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://www.mun.ca/biology/scarr/iGen3_02-07_Figure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65107" cy="3600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404664"/>
            <a:ext cx="4788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1) MONOSAHARIDI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4869160"/>
            <a:ext cx="813690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71600" y="501317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DEOKSIRIBOZA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2200" y="501317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RIBOZA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azurama.files.wordpress.com/2013/09/monosakarid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527258" cy="32403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27584" y="3861048"/>
            <a:ext cx="7416824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5576" y="393305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GLUKOZA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393305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GALAKTOZA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393305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FRUKTOZA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4788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2) OLIGOSHARIDI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916832"/>
            <a:ext cx="540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FF0000"/>
                </a:solidFill>
              </a:rPr>
              <a:t>SAHAROZA</a:t>
            </a:r>
            <a:r>
              <a:rPr lang="hr-HR" sz="2800" b="1" dirty="0" smtClean="0">
                <a:solidFill>
                  <a:schemeClr val="tx2"/>
                </a:solidFill>
              </a:rPr>
              <a:t>= GLUKOZA + FRUKTOZA</a:t>
            </a:r>
          </a:p>
          <a:p>
            <a:endParaRPr lang="hr-HR" sz="2800" b="1" dirty="0">
              <a:solidFill>
                <a:schemeClr val="tx2"/>
              </a:solidFill>
            </a:endParaRPr>
          </a:p>
          <a:p>
            <a:r>
              <a:rPr lang="hr-HR" sz="2800" b="1" dirty="0" smtClean="0">
                <a:solidFill>
                  <a:srgbClr val="FF0000"/>
                </a:solidFill>
              </a:rPr>
              <a:t>LAKTOZA</a:t>
            </a:r>
            <a:r>
              <a:rPr lang="hr-HR" sz="2800" b="1" dirty="0" smtClean="0">
                <a:solidFill>
                  <a:schemeClr val="tx2"/>
                </a:solidFill>
              </a:rPr>
              <a:t>= GLUKOZA + GALAKTOZA</a:t>
            </a:r>
          </a:p>
          <a:p>
            <a:endParaRPr lang="hr-HR" sz="2800" b="1" dirty="0">
              <a:solidFill>
                <a:schemeClr val="tx2"/>
              </a:solidFill>
            </a:endParaRPr>
          </a:p>
          <a:p>
            <a:r>
              <a:rPr lang="hr-HR" sz="2800" b="1" dirty="0" smtClean="0">
                <a:solidFill>
                  <a:srgbClr val="FF0000"/>
                </a:solidFill>
              </a:rPr>
              <a:t>MALTOZA</a:t>
            </a:r>
            <a:r>
              <a:rPr lang="hr-HR" sz="2800" b="1" dirty="0" smtClean="0">
                <a:solidFill>
                  <a:schemeClr val="tx2"/>
                </a:solidFill>
              </a:rPr>
              <a:t>= GLUKOZA + GLUKOZA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8532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3) POLISAHARIDI</a:t>
            </a:r>
          </a:p>
          <a:p>
            <a:endParaRPr lang="hr-HR" sz="2800" b="1" dirty="0">
              <a:solidFill>
                <a:schemeClr val="tx2"/>
              </a:solidFill>
            </a:endParaRPr>
          </a:p>
          <a:p>
            <a:endParaRPr lang="hr-HR" sz="2800" b="1" dirty="0" smtClean="0">
              <a:solidFill>
                <a:schemeClr val="tx2"/>
              </a:solidFill>
            </a:endParaRPr>
          </a:p>
          <a:p>
            <a:endParaRPr lang="hr-HR" sz="2800" b="1" dirty="0">
              <a:solidFill>
                <a:schemeClr val="tx2"/>
              </a:solidFill>
            </a:endParaRPr>
          </a:p>
          <a:p>
            <a:r>
              <a:rPr lang="hr-HR" sz="2800" b="1" dirty="0" smtClean="0">
                <a:solidFill>
                  <a:schemeClr val="tx2"/>
                </a:solidFill>
              </a:rPr>
              <a:t>- 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</a:rPr>
              <a:t>SPOJEVI NASTALI SPAJANJEM MNOŠTVA JEDNOSTAVNIH ŠEĆERA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potatoes.com/files/3113/4435/6702/03_NUTRITION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320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Borna_L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Borna</dc:creator>
  <cp:lastModifiedBy>Borna</cp:lastModifiedBy>
  <cp:revision>3</cp:revision>
  <dcterms:created xsi:type="dcterms:W3CDTF">2015-09-28T17:01:38Z</dcterms:created>
  <dcterms:modified xsi:type="dcterms:W3CDTF">2015-09-28T17:27:12Z</dcterms:modified>
</cp:coreProperties>
</file>