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3" r:id="rId24"/>
    <p:sldId id="272" r:id="rId25"/>
    <p:sldId id="282" r:id="rId26"/>
    <p:sldId id="281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34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>
      <p:cViewPr varScale="1">
        <p:scale>
          <a:sx n="81" d="100"/>
          <a:sy n="81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26C2-476A-4F1E-8425-300DD21033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C38B-EED4-49DB-B58E-913744033C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CB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CBF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CBF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CBF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CBF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CBF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6912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800" dirty="0">
                <a:solidFill>
                  <a:schemeClr val="bg1"/>
                </a:solidFill>
              </a:rPr>
              <a:t>Biologija, 5. razred</a:t>
            </a:r>
          </a:p>
          <a:p>
            <a:pPr algn="ctr"/>
            <a:r>
              <a:rPr lang="hr-HR" sz="6000" dirty="0">
                <a:solidFill>
                  <a:schemeClr val="bg1"/>
                </a:solidFill>
              </a:rPr>
              <a:t>Priroda nas okružuje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8651" y="3949906"/>
            <a:ext cx="5026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i="1" dirty="0"/>
              <a:t>Priroda oko nas</a:t>
            </a:r>
            <a:endParaRPr lang="en-US" sz="6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2DF87B-FC90-42D8-9704-3BA0D68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95" y="920072"/>
            <a:ext cx="3600400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80C634"/>
                </a:solidFill>
              </a:rPr>
              <a:t>Istraživač budi pa poredaj </a:t>
            </a:r>
            <a:r>
              <a:rPr lang="hr-HR" dirty="0">
                <a:solidFill>
                  <a:schemeClr val="tx1"/>
                </a:solidFill>
              </a:rPr>
              <a:t>postupke u znanstvenom istraživanju.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5">
            <a:extLst>
              <a:ext uri="{FF2B5EF4-FFF2-40B4-BE49-F238E27FC236}">
                <a16:creationId xmlns:a16="http://schemas.microsoft.com/office/drawing/2014/main" id="{5AA4FA20-49E1-4E42-A180-38A1E1CD5640}"/>
              </a:ext>
            </a:extLst>
          </p:cNvPr>
          <p:cNvSpPr txBox="1">
            <a:spLocks/>
          </p:cNvSpPr>
          <p:nvPr/>
        </p:nvSpPr>
        <p:spPr>
          <a:xfrm>
            <a:off x="4067944" y="908720"/>
            <a:ext cx="482453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izvođenje zaključaka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prikupljanje podataka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analiza i prikaz podataka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istraživačko pitanje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pretpostavka (hipoteza)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istraživačko pitanje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promatranje prirode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C740E5-047F-420E-AB27-52C91255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7" r="50556" b="19139"/>
          <a:stretch/>
        </p:blipFill>
        <p:spPr>
          <a:xfrm>
            <a:off x="286696" y="3025572"/>
            <a:ext cx="2232248" cy="1927442"/>
          </a:xfrm>
          <a:prstGeom prst="rect">
            <a:avLst/>
          </a:prstGeom>
        </p:spPr>
      </p:pic>
      <p:sp>
        <p:nvSpPr>
          <p:cNvPr id="5" name="Strelica: pruge udesno 4">
            <a:extLst>
              <a:ext uri="{FF2B5EF4-FFF2-40B4-BE49-F238E27FC236}">
                <a16:creationId xmlns:a16="http://schemas.microsoft.com/office/drawing/2014/main" id="{A1BADD34-6BBD-4E53-808E-B9721A7A9399}"/>
              </a:ext>
            </a:extLst>
          </p:cNvPr>
          <p:cNvSpPr/>
          <p:nvPr/>
        </p:nvSpPr>
        <p:spPr>
          <a:xfrm>
            <a:off x="3132278" y="2536774"/>
            <a:ext cx="719642" cy="388660"/>
          </a:xfrm>
          <a:prstGeom prst="stripedRightArrow">
            <a:avLst/>
          </a:prstGeom>
          <a:solidFill>
            <a:srgbClr val="80C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57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2DF87B-FC90-42D8-9704-3BA0D68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95" y="920072"/>
            <a:ext cx="3600400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80C634"/>
                </a:solidFill>
              </a:rPr>
              <a:t>Točan odgovor: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5">
            <a:extLst>
              <a:ext uri="{FF2B5EF4-FFF2-40B4-BE49-F238E27FC236}">
                <a16:creationId xmlns:a16="http://schemas.microsoft.com/office/drawing/2014/main" id="{5AA4FA20-49E1-4E42-A180-38A1E1CD5640}"/>
              </a:ext>
            </a:extLst>
          </p:cNvPr>
          <p:cNvSpPr txBox="1">
            <a:spLocks/>
          </p:cNvSpPr>
          <p:nvPr/>
        </p:nvSpPr>
        <p:spPr>
          <a:xfrm>
            <a:off x="4067944" y="908720"/>
            <a:ext cx="482453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promatranje prirode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istraživačko pitanje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pretpostavka (hipoteza)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prikupljanje podataka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izvođenje zaključaka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analiza i prikaz podataka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istraživačko pitanje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C740E5-047F-420E-AB27-52C91255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7" r="50556" b="19139"/>
          <a:stretch/>
        </p:blipFill>
        <p:spPr>
          <a:xfrm>
            <a:off x="286696" y="3025572"/>
            <a:ext cx="2232248" cy="1927442"/>
          </a:xfrm>
          <a:prstGeom prst="rect">
            <a:avLst/>
          </a:prstGeom>
        </p:spPr>
      </p:pic>
      <p:sp>
        <p:nvSpPr>
          <p:cNvPr id="5" name="Strelica: pruge udesno 4">
            <a:extLst>
              <a:ext uri="{FF2B5EF4-FFF2-40B4-BE49-F238E27FC236}">
                <a16:creationId xmlns:a16="http://schemas.microsoft.com/office/drawing/2014/main" id="{A1BADD34-6BBD-4E53-808E-B9721A7A9399}"/>
              </a:ext>
            </a:extLst>
          </p:cNvPr>
          <p:cNvSpPr/>
          <p:nvPr/>
        </p:nvSpPr>
        <p:spPr>
          <a:xfrm>
            <a:off x="3132278" y="2536774"/>
            <a:ext cx="719642" cy="388660"/>
          </a:xfrm>
          <a:prstGeom prst="stripedRightArrow">
            <a:avLst/>
          </a:prstGeom>
          <a:solidFill>
            <a:srgbClr val="80C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BFC51232-7845-47C6-A9B4-270855E1C7F2}"/>
              </a:ext>
            </a:extLst>
          </p:cNvPr>
          <p:cNvSpPr/>
          <p:nvPr/>
        </p:nvSpPr>
        <p:spPr>
          <a:xfrm rot="802381">
            <a:off x="805511" y="1710657"/>
            <a:ext cx="2088232" cy="115212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186187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BABB3A-A116-4C9C-A92C-1C1203EE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075240" cy="4536504"/>
          </a:xfrm>
        </p:spPr>
        <p:txBody>
          <a:bodyPr>
            <a:normAutofit/>
          </a:bodyPr>
          <a:lstStyle/>
          <a:p>
            <a:pPr algn="just"/>
            <a:r>
              <a:rPr lang="hr-HR" sz="3000" dirty="0"/>
              <a:t>Prisjeti se koja su to živa bića pa zaključi koja su zajednička obilježja živim bićima?</a:t>
            </a:r>
          </a:p>
          <a:p>
            <a:pPr marL="0" indent="0" algn="just">
              <a:buNone/>
            </a:pPr>
            <a:endParaRPr lang="hr-HR" sz="3000" dirty="0"/>
          </a:p>
          <a:p>
            <a:pPr algn="just"/>
            <a:endParaRPr lang="hr-HR" sz="3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obilježja živih bića: dišu, hrane se, izlučuju otpadne i štetne tvari, kreću se, reagiraju na podražaje, rastu, razvijaju se, mijenjaju se, razmnožavaju se, stare i ugibaju</a:t>
            </a:r>
          </a:p>
        </p:txBody>
      </p:sp>
    </p:spTree>
    <p:extLst>
      <p:ext uri="{BB962C8B-B14F-4D97-AF65-F5344CB8AC3E}">
        <p14:creationId xmlns:p14="http://schemas.microsoft.com/office/powerpoint/2010/main" val="130270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BABB3A-A116-4C9C-A92C-1C1203EE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3" y="908720"/>
            <a:ext cx="5559350" cy="35360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3000" dirty="0"/>
              <a:t>Kada želiš saznati kolika je tvoja masa, čime ćeš ju izmjeriti?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tvar je sve što zauzima prostor i ima masu, a masa tijela mjeri se vagom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tvari se u prirodi obnavljaju; imaju svojstva i oblik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47A1367-8FC9-4C93-97CA-C41DF52D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73" y="2540697"/>
            <a:ext cx="2857500" cy="2390775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946D7FE-9BB0-4327-B8E8-5A94CC4FAC96}"/>
              </a:ext>
            </a:extLst>
          </p:cNvPr>
          <p:cNvSpPr txBox="1">
            <a:spLocks/>
          </p:cNvSpPr>
          <p:nvPr/>
        </p:nvSpPr>
        <p:spPr>
          <a:xfrm>
            <a:off x="5863754" y="3284984"/>
            <a:ext cx="28575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hr-HR" sz="3000" dirty="0">
              <a:solidFill>
                <a:schemeClr val="tx1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24E1C13-9DC9-48DF-9945-FD7F5CFD9FE6}"/>
              </a:ext>
            </a:extLst>
          </p:cNvPr>
          <p:cNvSpPr txBox="1"/>
          <p:nvPr/>
        </p:nvSpPr>
        <p:spPr>
          <a:xfrm>
            <a:off x="5345459" y="5198705"/>
            <a:ext cx="3894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/>
              <a:t>plinovito, tekuće i čvrsto agregatno stanje vode</a:t>
            </a:r>
          </a:p>
        </p:txBody>
      </p:sp>
    </p:spTree>
    <p:extLst>
      <p:ext uri="{BB962C8B-B14F-4D97-AF65-F5344CB8AC3E}">
        <p14:creationId xmlns:p14="http://schemas.microsoft.com/office/powerpoint/2010/main" val="340324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BABB3A-A116-4C9C-A92C-1C1203EE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69" y="3068960"/>
            <a:ext cx="8352927" cy="19442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3000" dirty="0"/>
              <a:t>Zaključi što je zajedničko svojstvo šećeru i soli kada se ubace u vodu? Što im je još zajedničko?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1"/>
                </a:solidFill>
              </a:rPr>
              <a:t>svojstva tvari: boja, miris, gustoća, tvrdoća, elastičnost, topljivost u vodi, zapaljivost…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r-HR" sz="3000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946D7FE-9BB0-4327-B8E8-5A94CC4FAC96}"/>
              </a:ext>
            </a:extLst>
          </p:cNvPr>
          <p:cNvSpPr txBox="1">
            <a:spLocks/>
          </p:cNvSpPr>
          <p:nvPr/>
        </p:nvSpPr>
        <p:spPr>
          <a:xfrm>
            <a:off x="5863754" y="3284984"/>
            <a:ext cx="28575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hr-HR" sz="30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2B35B0-7E5E-4E07-87AB-A51035A17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7" b="19743"/>
          <a:stretch/>
        </p:blipFill>
        <p:spPr>
          <a:xfrm>
            <a:off x="1979712" y="534137"/>
            <a:ext cx="5184576" cy="24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8E73DF6-7B26-4496-9632-8CAD0D5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Riješi kviz i pokazi što znaš.</a:t>
            </a:r>
          </a:p>
        </p:txBody>
      </p:sp>
      <p:pic>
        <p:nvPicPr>
          <p:cNvPr id="6" name="Rezervirano mjesto sadržaja 5" descr="Kvačica">
            <a:extLst>
              <a:ext uri="{FF2B5EF4-FFF2-40B4-BE49-F238E27FC236}">
                <a16:creationId xmlns:a16="http://schemas.microsoft.com/office/drawing/2014/main" id="{89AE100B-A42B-4E4F-ACAB-117F4E75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656" y="1589845"/>
            <a:ext cx="2617440" cy="2617440"/>
          </a:xfrm>
          <a:prstGeom prst="rect">
            <a:avLst/>
          </a:prstGeom>
        </p:spPr>
      </p:pic>
      <p:pic>
        <p:nvPicPr>
          <p:cNvPr id="7" name="Grafika 6" descr="Zatvoriti">
            <a:extLst>
              <a:ext uri="{FF2B5EF4-FFF2-40B4-BE49-F238E27FC236}">
                <a16:creationId xmlns:a16="http://schemas.microsoft.com/office/drawing/2014/main" id="{A4536CB5-E130-4EAB-8EF7-E3D13694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1841665"/>
            <a:ext cx="2365620" cy="236562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EBFCDC2-33AD-46C1-BAC1-363C97E054E0}"/>
              </a:ext>
            </a:extLst>
          </p:cNvPr>
          <p:cNvSpPr txBox="1"/>
          <p:nvPr/>
        </p:nvSpPr>
        <p:spPr>
          <a:xfrm>
            <a:off x="2051720" y="4077072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točno</a:t>
            </a:r>
            <a:r>
              <a:rPr lang="hr-HR" sz="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-    </a:t>
            </a:r>
            <a:r>
              <a:rPr lang="hr-HR" sz="5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0215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1. Voda je dio žive prirode.</a:t>
            </a:r>
          </a:p>
        </p:txBody>
      </p:sp>
    </p:spTree>
    <p:extLst>
      <p:ext uri="{BB962C8B-B14F-4D97-AF65-F5344CB8AC3E}">
        <p14:creationId xmlns:p14="http://schemas.microsoft.com/office/powerpoint/2010/main" val="234375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1. Voda je dio žive prirode.</a:t>
            </a:r>
          </a:p>
        </p:txBody>
      </p:sp>
      <p:pic>
        <p:nvPicPr>
          <p:cNvPr id="6" name="Grafika 5" descr="Zatvoriti">
            <a:extLst>
              <a:ext uri="{FF2B5EF4-FFF2-40B4-BE49-F238E27FC236}">
                <a16:creationId xmlns:a16="http://schemas.microsoft.com/office/drawing/2014/main" id="{391C1814-946B-4144-B589-4F2854C20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824" y="2132856"/>
            <a:ext cx="2365620" cy="23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2. Biologija je jedna od prirodnih znanosti.</a:t>
            </a:r>
          </a:p>
        </p:txBody>
      </p:sp>
    </p:spTree>
    <p:extLst>
      <p:ext uri="{BB962C8B-B14F-4D97-AF65-F5344CB8AC3E}">
        <p14:creationId xmlns:p14="http://schemas.microsoft.com/office/powerpoint/2010/main" val="130611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2. Biologija je jedna od prirodnih znanosti.</a:t>
            </a:r>
          </a:p>
        </p:txBody>
      </p:sp>
      <p:pic>
        <p:nvPicPr>
          <p:cNvPr id="7" name="Rezervirano mjesto sadržaja 5" descr="Kvačica">
            <a:extLst>
              <a:ext uri="{FF2B5EF4-FFF2-40B4-BE49-F238E27FC236}">
                <a16:creationId xmlns:a16="http://schemas.microsoft.com/office/drawing/2014/main" id="{66180C5D-BDC2-4528-9DDE-726DB973D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816" y="1844824"/>
            <a:ext cx="2617440" cy="26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Danas ćeš naučiti: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124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razlikovati živu od nežive prirode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prepoznati prirodne znanosti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navesti slijed postupaka u znanstvenom istraživanju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prepoznati obilježja žive prirode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chemeClr val="tx1"/>
                </a:solidFill>
              </a:rPr>
              <a:t>zaključiti što je zajedničko određenim tvarima.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3. Prvi korak u znanstvenom istraživanju je promatranje prirode.</a:t>
            </a:r>
          </a:p>
        </p:txBody>
      </p:sp>
    </p:spTree>
    <p:extLst>
      <p:ext uri="{BB962C8B-B14F-4D97-AF65-F5344CB8AC3E}">
        <p14:creationId xmlns:p14="http://schemas.microsoft.com/office/powerpoint/2010/main" val="278399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3. Prvi korak u znanstvenom istraživanju je promatranje prirode.</a:t>
            </a:r>
          </a:p>
        </p:txBody>
      </p:sp>
      <p:pic>
        <p:nvPicPr>
          <p:cNvPr id="6" name="Rezervirano mjesto sadržaja 5" descr="Kvačica">
            <a:extLst>
              <a:ext uri="{FF2B5EF4-FFF2-40B4-BE49-F238E27FC236}">
                <a16:creationId xmlns:a16="http://schemas.microsoft.com/office/drawing/2014/main" id="{CEC3BDCF-393D-415F-959D-21068117E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840" y="2492896"/>
            <a:ext cx="2617440" cy="26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1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4. Voda je sve što zauzima prostor i ima masu.</a:t>
            </a:r>
          </a:p>
        </p:txBody>
      </p:sp>
    </p:spTree>
    <p:extLst>
      <p:ext uri="{BB962C8B-B14F-4D97-AF65-F5344CB8AC3E}">
        <p14:creationId xmlns:p14="http://schemas.microsoft.com/office/powerpoint/2010/main" val="379119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2728456-F03A-4491-A73F-B3E8BA9B163E}"/>
              </a:ext>
            </a:extLst>
          </p:cNvPr>
          <p:cNvSpPr txBox="1"/>
          <p:nvPr/>
        </p:nvSpPr>
        <p:spPr>
          <a:xfrm>
            <a:off x="611560" y="1417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80C634"/>
                </a:solidFill>
              </a:rPr>
              <a:t>4. Voda je sve što zauzima prostor i ima masu.</a:t>
            </a:r>
          </a:p>
        </p:txBody>
      </p:sp>
      <p:pic>
        <p:nvPicPr>
          <p:cNvPr id="6" name="Grafika 5" descr="Zatvoriti">
            <a:extLst>
              <a:ext uri="{FF2B5EF4-FFF2-40B4-BE49-F238E27FC236}">
                <a16:creationId xmlns:a16="http://schemas.microsoft.com/office/drawing/2014/main" id="{49DCC34C-CDDC-4CB3-A840-3E3AEE77F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190" y="2420888"/>
            <a:ext cx="2365620" cy="23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1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44619-3C8C-4039-96FF-29B71BD5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Zaključite, ponovite, a svoje odgovore podijeli s prijateljem/prijateljicom.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F21B09-4429-4CD1-B26B-9D2F36A1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30963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Istraži na mrežnim stranicama kako se kreću zmija, ptica, suncokret, gepard i vidra.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Uz nadzor starije osobe stavi šumeću tabletu u jednu čašu, a kamen u drugu. Čaše napuni vodom. Zaključi što se dogodilo.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90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F21B09-4429-4CD1-B26B-9D2F36A1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3394720" cy="30963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Usporedi kamen i staklo po boji i tvrdoći.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1093911-417A-4CF6-A17C-E9F53A73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2" y="1124744"/>
            <a:ext cx="3289765" cy="3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E3C8-E77D-46AF-99F1-C971A720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hr-HR" dirty="0"/>
              <a:t>Vrednuj svoj rad.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840617-4B08-447B-9E70-44873A00A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43" y="2348880"/>
            <a:ext cx="8229600" cy="25922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Usmeno izdvoji 3 pojma s današnjeg sata koja smatraš najbitnijima. Obrazloži.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O kojem bi pojmu htio/htjela nešto više saznati?</a:t>
            </a:r>
          </a:p>
        </p:txBody>
      </p:sp>
      <p:pic>
        <p:nvPicPr>
          <p:cNvPr id="5" name="Grafika 4" descr="Glava sa zupčanicima">
            <a:extLst>
              <a:ext uri="{FF2B5EF4-FFF2-40B4-BE49-F238E27FC236}">
                <a16:creationId xmlns:a16="http://schemas.microsoft.com/office/drawing/2014/main" id="{F84B0075-799D-46DA-9003-DE427642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312" y="39553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04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18864-30E0-4E86-9F62-82241D96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8D29EE-7E67-492E-B2DF-F8BD7204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319695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tx1"/>
                </a:solidFill>
              </a:rPr>
              <a:t>Bastić, Marijana; Begić, Valerija; Bakarić, Ana;  Kralj Golub, Bernarda. </a:t>
            </a:r>
            <a:r>
              <a:rPr lang="hr-HR" sz="2400" i="1" dirty="0">
                <a:solidFill>
                  <a:schemeClr val="tx1"/>
                </a:solidFill>
              </a:rPr>
              <a:t>Priroda, Udžbenik iz prirode za peti razred osnovne škole</a:t>
            </a:r>
            <a:r>
              <a:rPr lang="hr-HR" sz="2400" dirty="0">
                <a:solidFill>
                  <a:schemeClr val="tx1"/>
                </a:solidFill>
              </a:rPr>
              <a:t>. Zagreb: Alfa, 2019.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tx1"/>
                </a:solidFill>
              </a:rPr>
              <a:t>Fotografije su preuzete s mrežnih stranica: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https://pixwords-help.info/hr/id-6066.html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https://miss7.24sata.hr/lifestyle/sto-je-losije-za-nas-organizam-sol-ili-secer-21728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http://www.kgz.hr/hr/dogadjanja/besplatne-instrukcije-iz-latinskog-jezika/51315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https://airyfairymakeup.com/2014/02/13/faq-post/upitnik-2/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94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A2C323-C171-42FD-B18C-2942BC52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036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80874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A6848-8C39-481E-99D8-FF1B9F62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Riješi rebus.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6D330CC-D4B5-4529-9C09-43466F9A5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77" t="33184" r="27960" b="27634"/>
          <a:stretch/>
        </p:blipFill>
        <p:spPr>
          <a:xfrm>
            <a:off x="899592" y="1417638"/>
            <a:ext cx="7973243" cy="34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A6848-8C39-481E-99D8-FF1B9F62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Riješi rebus.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6D330CC-D4B5-4529-9C09-43466F9A5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77" t="33184" r="27960" b="27634"/>
          <a:stretch/>
        </p:blipFill>
        <p:spPr>
          <a:xfrm>
            <a:off x="899592" y="1417638"/>
            <a:ext cx="7973243" cy="347551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0DB0A07-138E-4E91-85B8-E4D8513B2608}"/>
              </a:ext>
            </a:extLst>
          </p:cNvPr>
          <p:cNvSpPr txBox="1"/>
          <p:nvPr/>
        </p:nvSpPr>
        <p:spPr>
          <a:xfrm>
            <a:off x="1043608" y="522920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Odgovor: priroda</a:t>
            </a:r>
          </a:p>
        </p:txBody>
      </p:sp>
    </p:spTree>
    <p:extLst>
      <p:ext uri="{BB962C8B-B14F-4D97-AF65-F5344CB8AC3E}">
        <p14:creationId xmlns:p14="http://schemas.microsoft.com/office/powerpoint/2010/main" val="24546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EDF37-C268-432C-A976-039577EA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Razmisli…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C10921-4C1D-475E-9534-90E1341A5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34880" cy="182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dirty="0"/>
              <a:t>Pogledaj kroz prozor. Što sve možeš vidjeti?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8" name="Picture 4" descr="upitnik-2">
            <a:extLst>
              <a:ext uri="{FF2B5EF4-FFF2-40B4-BE49-F238E27FC236}">
                <a16:creationId xmlns:a16="http://schemas.microsoft.com/office/drawing/2014/main" id="{377616FE-BDB7-4A7C-A055-9F7C8D36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484784"/>
            <a:ext cx="2987824" cy="29878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39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C46850-909E-4661-A670-1C943FC7F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1900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ŽIVA:</a:t>
            </a:r>
          </a:p>
          <a:p>
            <a:pPr marL="0" indent="0">
              <a:buNone/>
            </a:pPr>
            <a:r>
              <a:rPr lang="hr-HR" sz="3200" dirty="0"/>
              <a:t>bakterije, alge, gljive, biljke, životinje, čovjek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7A41918-DEBE-47D6-8F08-24FFB038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NEŽIVA:</a:t>
            </a:r>
          </a:p>
          <a:p>
            <a:pPr marL="0" indent="0">
              <a:buNone/>
            </a:pPr>
            <a:r>
              <a:rPr lang="hr-HR" sz="3200" dirty="0"/>
              <a:t>voda, zrak, tlo, stijene, Sunce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06B408-EF38-44AC-A8B6-77A27CC2AF6F}"/>
              </a:ext>
            </a:extLst>
          </p:cNvPr>
          <p:cNvSpPr txBox="1"/>
          <p:nvPr/>
        </p:nvSpPr>
        <p:spPr>
          <a:xfrm>
            <a:off x="395536" y="620688"/>
            <a:ext cx="829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3200" dirty="0"/>
              <a:t>priroda je sve što nas okružuje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46512E8-DB30-4245-A0A7-8288024E75F1}"/>
              </a:ext>
            </a:extLst>
          </p:cNvPr>
          <p:cNvSpPr txBox="1">
            <a:spLocks/>
          </p:cNvSpPr>
          <p:nvPr/>
        </p:nvSpPr>
        <p:spPr>
          <a:xfrm>
            <a:off x="179512" y="5013176"/>
            <a:ext cx="38267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7CBF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3200" dirty="0">
                <a:solidFill>
                  <a:srgbClr val="002060"/>
                </a:solidFill>
              </a:rPr>
              <a:t>žive na staništu</a:t>
            </a:r>
            <a:endParaRPr lang="hr-HR" sz="3200" dirty="0"/>
          </a:p>
          <a:p>
            <a:pPr marL="0" indent="0" algn="ctr">
              <a:buFont typeface="Arial" pitchFamily="34" charset="0"/>
              <a:buNone/>
            </a:pPr>
            <a:endParaRPr lang="hr-HR" dirty="0"/>
          </a:p>
        </p:txBody>
      </p:sp>
      <p:sp>
        <p:nvSpPr>
          <p:cNvPr id="7" name="Strelica: pruge udesno 6">
            <a:extLst>
              <a:ext uri="{FF2B5EF4-FFF2-40B4-BE49-F238E27FC236}">
                <a16:creationId xmlns:a16="http://schemas.microsoft.com/office/drawing/2014/main" id="{E186BB72-DA2D-4DBF-A3AF-C5FBD57B0A7D}"/>
              </a:ext>
            </a:extLst>
          </p:cNvPr>
          <p:cNvSpPr/>
          <p:nvPr/>
        </p:nvSpPr>
        <p:spPr>
          <a:xfrm rot="5400000">
            <a:off x="1408819" y="3516425"/>
            <a:ext cx="1368152" cy="1049287"/>
          </a:xfrm>
          <a:prstGeom prst="stripedRightArrow">
            <a:avLst/>
          </a:prstGeom>
          <a:solidFill>
            <a:srgbClr val="80C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28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2DF87B-FC90-42D8-9704-3BA0D68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98" y="437399"/>
            <a:ext cx="8507288" cy="288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prirodoznanstvenici proučavaju prirodu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Bi li ti htio/htjela postati znanstvenik/znanstvenica?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Što bi tada proučavao/proučavala?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6E9CA58-B20F-43E8-BC2A-656917AE0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32"/>
          <a:stretch/>
        </p:blipFill>
        <p:spPr>
          <a:xfrm>
            <a:off x="6732240" y="1031533"/>
            <a:ext cx="2114552" cy="45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2DF87B-FC90-42D8-9704-3BA0D68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381642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500" dirty="0">
                <a:solidFill>
                  <a:schemeClr val="tx1"/>
                </a:solidFill>
              </a:rPr>
              <a:t>neživu i živu prirodu proučavaju prirodne znanosti</a:t>
            </a:r>
          </a:p>
          <a:p>
            <a:pPr marL="0" indent="0">
              <a:buNone/>
            </a:pPr>
            <a:endParaRPr lang="hr-HR" sz="3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3500" dirty="0">
                <a:solidFill>
                  <a:srgbClr val="80C634"/>
                </a:solidFill>
              </a:rPr>
              <a:t>Zaključi! Među navedenim znanostima izbaci uljez.</a:t>
            </a:r>
          </a:p>
          <a:p>
            <a:pPr marL="0" indent="0">
              <a:buNone/>
            </a:pPr>
            <a:endParaRPr lang="hr-HR" sz="3500" dirty="0">
              <a:solidFill>
                <a:srgbClr val="80C634"/>
              </a:solidFill>
            </a:endParaRPr>
          </a:p>
          <a:p>
            <a:pPr marL="0" indent="0">
              <a:buNone/>
            </a:pPr>
            <a:endParaRPr lang="hr-HR" sz="3500" dirty="0">
              <a:solidFill>
                <a:srgbClr val="80C634"/>
              </a:solidFill>
            </a:endParaRPr>
          </a:p>
          <a:p>
            <a:pPr marL="0" indent="0" algn="ctr">
              <a:buNone/>
            </a:pPr>
            <a:r>
              <a:rPr lang="hr-HR" sz="3500" dirty="0">
                <a:solidFill>
                  <a:srgbClr val="80C634"/>
                </a:solidFill>
              </a:rPr>
              <a:t>KEMIJA	MATEMATIKA	FIZIKA	FILOZOFIJA</a:t>
            </a:r>
          </a:p>
          <a:p>
            <a:pPr marL="0" indent="0" algn="ctr">
              <a:buNone/>
            </a:pPr>
            <a:r>
              <a:rPr lang="hr-HR" sz="3500" dirty="0">
                <a:solidFill>
                  <a:srgbClr val="80C634"/>
                </a:solidFill>
              </a:rPr>
              <a:t>GEOLOGIJA		GEOFIZIKA</a:t>
            </a:r>
            <a:r>
              <a:rPr lang="hr-HR" dirty="0">
                <a:solidFill>
                  <a:srgbClr val="80C634"/>
                </a:solidFill>
              </a:rPr>
              <a:t>	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054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2DF87B-FC90-42D8-9704-3BA0D68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381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</a:rPr>
              <a:t>neživu i živu prirodu proučavaju prirodne znanosti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80C634"/>
                </a:solidFill>
              </a:rPr>
              <a:t>Zaključi! Među navedenim znanostima izbaci uljez.</a:t>
            </a:r>
          </a:p>
          <a:p>
            <a:pPr marL="0" indent="0">
              <a:buNone/>
            </a:pPr>
            <a:endParaRPr lang="hr-HR" dirty="0">
              <a:solidFill>
                <a:srgbClr val="80C634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80C634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80C634"/>
                </a:solidFill>
              </a:rPr>
              <a:t>KEMIJA	MATEMATIKA	FIZIKA	</a:t>
            </a:r>
            <a:r>
              <a:rPr lang="hr-HR" dirty="0">
                <a:solidFill>
                  <a:srgbClr val="FF0000"/>
                </a:solidFill>
              </a:rPr>
              <a:t>FILOZOFIJA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80C634"/>
                </a:solidFill>
              </a:rPr>
              <a:t>GEOLOGIJA		GEOFIZIKA	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Oblak 1">
            <a:extLst>
              <a:ext uri="{FF2B5EF4-FFF2-40B4-BE49-F238E27FC236}">
                <a16:creationId xmlns:a16="http://schemas.microsoft.com/office/drawing/2014/main" id="{8E85CC98-8540-45A8-9F0E-12E9C310D4BC}"/>
              </a:ext>
            </a:extLst>
          </p:cNvPr>
          <p:cNvSpPr/>
          <p:nvPr/>
        </p:nvSpPr>
        <p:spPr>
          <a:xfrm rot="802381">
            <a:off x="6771329" y="5023025"/>
            <a:ext cx="2088232" cy="115212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val="3219934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Nature-Bokeh-PowerPoint-Template-1540</Template>
  <TotalTime>145</TotalTime>
  <Words>633</Words>
  <Application>Microsoft Office PowerPoint</Application>
  <PresentationFormat>Prikaz na zaslonu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Segoe UI Semilight</vt:lpstr>
      <vt:lpstr>Wingdings</vt:lpstr>
      <vt:lpstr>Tema sustava Office</vt:lpstr>
      <vt:lpstr>PowerPoint prezentacija</vt:lpstr>
      <vt:lpstr>Danas ćeš naučiti:</vt:lpstr>
      <vt:lpstr>Riješi rebus.</vt:lpstr>
      <vt:lpstr>Riješi rebus.</vt:lpstr>
      <vt:lpstr>Razmisli…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Riješi kviz i pokazi što znaš.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Zaključite, ponovite, a svoje odgovore podijeli s prijateljem/prijateljicom.</vt:lpstr>
      <vt:lpstr>PowerPoint prezentacija</vt:lpstr>
      <vt:lpstr>Vrednuj svoj rad.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Stipić Ćorluka</dc:creator>
  <cp:lastModifiedBy>Kristina Stipić Ćorluka</cp:lastModifiedBy>
  <cp:revision>21</cp:revision>
  <dcterms:created xsi:type="dcterms:W3CDTF">2020-11-08T18:18:27Z</dcterms:created>
  <dcterms:modified xsi:type="dcterms:W3CDTF">2020-11-11T10:10:05Z</dcterms:modified>
</cp:coreProperties>
</file>