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257" r:id="rId3"/>
    <p:sldId id="258" r:id="rId4"/>
    <p:sldId id="267" r:id="rId5"/>
    <p:sldId id="262" r:id="rId6"/>
    <p:sldId id="263" r:id="rId7"/>
    <p:sldId id="271" r:id="rId8"/>
    <p:sldId id="264" r:id="rId9"/>
    <p:sldId id="265" r:id="rId10"/>
    <p:sldId id="266" r:id="rId11"/>
    <p:sldId id="261" r:id="rId12"/>
    <p:sldId id="268" r:id="rId13"/>
    <p:sldId id="269" r:id="rId14"/>
    <p:sldId id="270" r:id="rId15"/>
    <p:sldId id="273" r:id="rId16"/>
    <p:sldId id="260" r:id="rId1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A65066CB-9B28-4B42-8F5D-11FADEF4A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7B7680-669A-40FB-A4DC-5361043910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A55BE2-291A-46FD-BA7D-4883EF9B21A7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2442ACB9-34DE-4D78-AFD2-B4F4B6B27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E809088A-41ED-4125-83EE-BC0260CCE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847A0A8-1B77-42B2-AA5E-71634DFAF3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7486738-BA0A-4CBC-BBC5-158BFE07D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A9C1A88-9720-4337-A8FC-CB159EB4297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5587E0D-B13A-40D4-89B1-DC608A600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A616B50F-1E1F-400B-A18A-31DBDAFFC5B1}" type="slidenum">
              <a:rPr lang="en-US" altLang="sr-Latn-RS">
                <a:latin typeface="Calibri" panose="020F0502020204030204" pitchFamily="34" charset="0"/>
              </a:rPr>
              <a:pPr/>
              <a:t>1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0E318B3-B1E9-4C02-950D-D868614D6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84018AD-8786-4560-BF27-112D46234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8DBBAA4-84ED-4729-9ACC-E83622AD7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ED4B98-0C2F-4FDC-B833-B993C4C4E612}" type="slidenum">
              <a:rPr lang="en-US" altLang="sr-Latn-RS"/>
              <a:pPr eaLnBrk="1" hangingPunct="1"/>
              <a:t>15</a:t>
            </a:fld>
            <a:endParaRPr lang="en-US" altLang="sr-Latn-R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CCC19F5-FD60-4F69-9FCD-80C5DC1F7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BA0309F-1376-4471-BC96-37B7A4E4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4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B5E88B1-21DE-42E1-B80D-F4A8D3202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3C7ED615-8632-4A52-9A96-2A006A7B82E9}" type="slidenum">
              <a:rPr lang="en-US" altLang="sr-Latn-RS">
                <a:latin typeface="Calibri" panose="020F0502020204030204" pitchFamily="34" charset="0"/>
              </a:rPr>
              <a:pPr/>
              <a:t>16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C14F533-D982-471D-AC57-1E40D1F1C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69867EC-4F43-4A5B-8962-6C9AC2DB8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s dijagonalno zaobljenim kutom 7">
            <a:extLst>
              <a:ext uri="{FF2B5EF4-FFF2-40B4-BE49-F238E27FC236}">
                <a16:creationId xmlns:a16="http://schemas.microsoft.com/office/drawing/2014/main" id="{F632EA89-408E-4BFF-A5B3-18B21B259BCA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9">
            <a:extLst>
              <a:ext uri="{FF2B5EF4-FFF2-40B4-BE49-F238E27FC236}">
                <a16:creationId xmlns:a16="http://schemas.microsoft.com/office/drawing/2014/main" id="{A4024B3B-B0AA-4A04-BCF9-BB8AE99D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4C0E5ECE-DE5F-4323-81A6-9C49B4B3E48B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6" name="Rezervirano mjesto broja slajda 10">
            <a:extLst>
              <a:ext uri="{FF2B5EF4-FFF2-40B4-BE49-F238E27FC236}">
                <a16:creationId xmlns:a16="http://schemas.microsoft.com/office/drawing/2014/main" id="{94879D0F-88BD-45D2-819C-5BD30D64B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775DA857-6D8E-48B6-9B10-CFC6953F30E2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zervirano mjesto podnožja 11">
            <a:extLst>
              <a:ext uri="{FF2B5EF4-FFF2-40B4-BE49-F238E27FC236}">
                <a16:creationId xmlns:a16="http://schemas.microsoft.com/office/drawing/2014/main" id="{4BC9A209-A518-431E-9E7E-9835C640AF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83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podnožja 2">
            <a:extLst>
              <a:ext uri="{FF2B5EF4-FFF2-40B4-BE49-F238E27FC236}">
                <a16:creationId xmlns:a16="http://schemas.microsoft.com/office/drawing/2014/main" id="{5372BD64-297F-4FA1-8DBC-E6BCA5D4B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datuma 13">
            <a:extLst>
              <a:ext uri="{FF2B5EF4-FFF2-40B4-BE49-F238E27FC236}">
                <a16:creationId xmlns:a16="http://schemas.microsoft.com/office/drawing/2014/main" id="{3DE74E0C-2AB9-4454-A52A-035B1616A0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3C15-A942-4D83-AD42-579057316954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6" name="Rezervirano mjesto broja slajda 22">
            <a:extLst>
              <a:ext uri="{FF2B5EF4-FFF2-40B4-BE49-F238E27FC236}">
                <a16:creationId xmlns:a16="http://schemas.microsoft.com/office/drawing/2014/main" id="{9AA468EC-1DDE-4A2E-934A-6AF8F8C5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E55D3-340C-463B-BFDD-ADD3A0DD39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5376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podnožja 2">
            <a:extLst>
              <a:ext uri="{FF2B5EF4-FFF2-40B4-BE49-F238E27FC236}">
                <a16:creationId xmlns:a16="http://schemas.microsoft.com/office/drawing/2014/main" id="{FA29A31A-0C43-4DA3-9EC7-FBA0BEA5FD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datuma 13">
            <a:extLst>
              <a:ext uri="{FF2B5EF4-FFF2-40B4-BE49-F238E27FC236}">
                <a16:creationId xmlns:a16="http://schemas.microsoft.com/office/drawing/2014/main" id="{0681352A-E7B4-4519-8641-1EA325B581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80CC-8B8C-43C3-9B0A-5D69A5CDD1B3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6" name="Rezervirano mjesto broja slajda 22">
            <a:extLst>
              <a:ext uri="{FF2B5EF4-FFF2-40B4-BE49-F238E27FC236}">
                <a16:creationId xmlns:a16="http://schemas.microsoft.com/office/drawing/2014/main" id="{E9A6DD97-5172-44FE-888F-DE952268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6AE5-B8B3-4E08-AA09-48B42BBF946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119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93988" y="274638"/>
            <a:ext cx="632618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561A11-5D42-4EA5-AFDA-D37FAFC8F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BE1DEF-1EEC-4D97-B1EA-AF6A19284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6D8CE1-254B-4FFC-845C-FB5051762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20E7-4430-49FB-A089-E406987EEF8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4973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DF1DEA16-942F-46C7-87CF-CB175ABFE47E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Comic Sans MS" pitchFamily="66" charset="0"/>
              </a:defRPr>
            </a:lvl1pPr>
            <a:extLst/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  <a:extLst/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419ADFB1-8028-465F-A1CA-EC1DDCCD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1194-9B7B-4B3E-AEBD-58920F5577F9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9E182BF6-5C2C-45F6-AA05-80CAEA47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9FDB8677-176C-4AAC-B424-2E4A5F45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2B816-27F5-4CF4-B97C-81C1757C802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6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B747332-E5C9-4D3B-B9B9-A5E0D23DCDD2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7">
            <a:extLst>
              <a:ext uri="{FF2B5EF4-FFF2-40B4-BE49-F238E27FC236}">
                <a16:creationId xmlns:a16="http://schemas.microsoft.com/office/drawing/2014/main" id="{E2722BAD-9F2B-4D65-9D68-F65B4F1E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954D2F7A-F327-4F54-A90D-0986C7BC5C28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6" name="Rezervirano mjesto broja slajda 8">
            <a:extLst>
              <a:ext uri="{FF2B5EF4-FFF2-40B4-BE49-F238E27FC236}">
                <a16:creationId xmlns:a16="http://schemas.microsoft.com/office/drawing/2014/main" id="{2A255D65-A63C-4E1F-863F-32CAC9133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1DFCAD44-33ED-49D5-B497-893AEDCAC8A8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zervirano mjesto podnožja 9">
            <a:extLst>
              <a:ext uri="{FF2B5EF4-FFF2-40B4-BE49-F238E27FC236}">
                <a16:creationId xmlns:a16="http://schemas.microsoft.com/office/drawing/2014/main" id="{8F6D8C64-425F-4112-9057-AD2467F14A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0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AFFC462D-EFF2-4D90-8787-06F6AA370EE3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datuma 4">
            <a:extLst>
              <a:ext uri="{FF2B5EF4-FFF2-40B4-BE49-F238E27FC236}">
                <a16:creationId xmlns:a16="http://schemas.microsoft.com/office/drawing/2014/main" id="{EA89E4F2-E29C-495D-8374-73A98944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58D-1919-4991-AE5B-2BE21238F692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7" name="Rezervirano mjesto podnožja 5">
            <a:extLst>
              <a:ext uri="{FF2B5EF4-FFF2-40B4-BE49-F238E27FC236}">
                <a16:creationId xmlns:a16="http://schemas.microsoft.com/office/drawing/2014/main" id="{27D97A7B-FEFA-41AE-8B70-CC019A05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6">
            <a:extLst>
              <a:ext uri="{FF2B5EF4-FFF2-40B4-BE49-F238E27FC236}">
                <a16:creationId xmlns:a16="http://schemas.microsoft.com/office/drawing/2014/main" id="{B1C6B971-6DB0-412C-8DA2-258A90C1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105B53A7-59A5-4803-A793-F8156AC6C2B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9909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AD96A0A4-10DE-471B-BAB8-9030E2864B5C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887D410-0137-4D3F-B8BE-D84D0688D043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Rezervirano mjesto datuma 6">
            <a:extLst>
              <a:ext uri="{FF2B5EF4-FFF2-40B4-BE49-F238E27FC236}">
                <a16:creationId xmlns:a16="http://schemas.microsoft.com/office/drawing/2014/main" id="{51E30882-2756-4CEE-B7B1-37AB7DE9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82C6-FA72-403A-82C1-A001C80AF6DD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10" name="Rezervirano mjesto podnožja 7">
            <a:extLst>
              <a:ext uri="{FF2B5EF4-FFF2-40B4-BE49-F238E27FC236}">
                <a16:creationId xmlns:a16="http://schemas.microsoft.com/office/drawing/2014/main" id="{F4BB5809-60D6-40CB-B342-F8859428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8">
            <a:extLst>
              <a:ext uri="{FF2B5EF4-FFF2-40B4-BE49-F238E27FC236}">
                <a16:creationId xmlns:a16="http://schemas.microsoft.com/office/drawing/2014/main" id="{CD41CFA9-AD6D-4159-BD72-61D4A5E6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C3DFD06-419A-4A26-B5F8-F739C60701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369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EBEF27A6-C1E1-42C1-852B-029A823F6354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Rezervirano mjesto datuma 2">
            <a:extLst>
              <a:ext uri="{FF2B5EF4-FFF2-40B4-BE49-F238E27FC236}">
                <a16:creationId xmlns:a16="http://schemas.microsoft.com/office/drawing/2014/main" id="{852E0BC7-F524-45F0-8E5D-F7E39B6B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522B-8194-4455-93C1-4BA6A143415D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5" name="Rezervirano mjesto podnožja 3">
            <a:extLst>
              <a:ext uri="{FF2B5EF4-FFF2-40B4-BE49-F238E27FC236}">
                <a16:creationId xmlns:a16="http://schemas.microsoft.com/office/drawing/2014/main" id="{91147FF6-722C-44FD-8725-1CBAD41E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>
            <a:extLst>
              <a:ext uri="{FF2B5EF4-FFF2-40B4-BE49-F238E27FC236}">
                <a16:creationId xmlns:a16="http://schemas.microsoft.com/office/drawing/2014/main" id="{4E2F6616-77C5-406E-AD2C-3B45553C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AF504-DC92-4A6F-8AD5-FD55FC4B772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1493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2">
            <a:extLst>
              <a:ext uri="{FF2B5EF4-FFF2-40B4-BE49-F238E27FC236}">
                <a16:creationId xmlns:a16="http://schemas.microsoft.com/office/drawing/2014/main" id="{467A25BC-2F55-4046-90BF-9F94E38A4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13">
            <a:extLst>
              <a:ext uri="{FF2B5EF4-FFF2-40B4-BE49-F238E27FC236}">
                <a16:creationId xmlns:a16="http://schemas.microsoft.com/office/drawing/2014/main" id="{0DB9E5F7-51F9-4055-94A1-AEDA6F6412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3497-ECFB-413F-AAA6-2FDF09BE097E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4" name="Rezervirano mjesto broja slajda 22">
            <a:extLst>
              <a:ext uri="{FF2B5EF4-FFF2-40B4-BE49-F238E27FC236}">
                <a16:creationId xmlns:a16="http://schemas.microsoft.com/office/drawing/2014/main" id="{2543D0D3-C9D0-4C22-9767-F5A7D119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9B973-4F08-402E-B54C-6F5CFF07211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412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7D6CAA8A-1D60-4BCC-AF8F-AC84A52D91D8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datuma 8">
            <a:extLst>
              <a:ext uri="{FF2B5EF4-FFF2-40B4-BE49-F238E27FC236}">
                <a16:creationId xmlns:a16="http://schemas.microsoft.com/office/drawing/2014/main" id="{3FF63358-DECC-4246-A2F2-B0E802DF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07C787C9-F882-4CB6-9489-E178D7ECCF90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7" name="Rezervirano mjesto broja slajda 9">
            <a:extLst>
              <a:ext uri="{FF2B5EF4-FFF2-40B4-BE49-F238E27FC236}">
                <a16:creationId xmlns:a16="http://schemas.microsoft.com/office/drawing/2014/main" id="{F089F0F1-B71B-4C65-99FF-6AD08107E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07C3939A-A045-4D78-9BC4-8F014B26D239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8" name="Rezervirano mjesto podnožja 10">
            <a:extLst>
              <a:ext uri="{FF2B5EF4-FFF2-40B4-BE49-F238E27FC236}">
                <a16:creationId xmlns:a16="http://schemas.microsoft.com/office/drawing/2014/main" id="{8D9E5159-5A75-4D19-A143-2FC22D9E3C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89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r-HR" noProof="0"/>
              <a:t>Pritisnite ikonu za dodavanje slike</a:t>
            </a:r>
            <a:endParaRPr lang="en-US" noProof="0" dirty="0"/>
          </a:p>
        </p:txBody>
      </p:sp>
      <p:sp>
        <p:nvSpPr>
          <p:cNvPr id="5" name="Rezervirano mjesto datuma 7">
            <a:extLst>
              <a:ext uri="{FF2B5EF4-FFF2-40B4-BE49-F238E27FC236}">
                <a16:creationId xmlns:a16="http://schemas.microsoft.com/office/drawing/2014/main" id="{1B25E104-A56B-44A0-81EE-EA66DE94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44E2ED33-0373-48A2-87CF-4501723BBF33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6" name="Rezervirano mjesto broja slajda 8">
            <a:extLst>
              <a:ext uri="{FF2B5EF4-FFF2-40B4-BE49-F238E27FC236}">
                <a16:creationId xmlns:a16="http://schemas.microsoft.com/office/drawing/2014/main" id="{19C8CED5-B9DF-43AF-9D6F-6752EC3FF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5639BF3E-032E-48E5-B440-32670044526F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zervirano mjesto podnožja 9">
            <a:extLst>
              <a:ext uri="{FF2B5EF4-FFF2-40B4-BE49-F238E27FC236}">
                <a16:creationId xmlns:a16="http://schemas.microsoft.com/office/drawing/2014/main" id="{2330F7FC-714B-42AF-BF26-086232C72E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28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>
            <a:extLst>
              <a:ext uri="{FF2B5EF4-FFF2-40B4-BE49-F238E27FC236}">
                <a16:creationId xmlns:a16="http://schemas.microsoft.com/office/drawing/2014/main" id="{FCF7AB6C-E3AB-4A14-A668-996E5FC96098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2D878AA-9035-4F55-8E31-33567E46D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4" name="Rezervirano mjesto datuma 13">
            <a:extLst>
              <a:ext uri="{FF2B5EF4-FFF2-40B4-BE49-F238E27FC236}">
                <a16:creationId xmlns:a16="http://schemas.microsoft.com/office/drawing/2014/main" id="{99A67874-1981-4520-B6AF-7D091BA41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4725FE3-CC45-45E7-87A1-6F2795FD4930}" type="datetimeFigureOut">
              <a:rPr lang="sr-Latn-CS"/>
              <a:pPr>
                <a:defRPr/>
              </a:pPr>
              <a:t>3.10.2017</a:t>
            </a:fld>
            <a:endParaRPr lang="hr-HR"/>
          </a:p>
        </p:txBody>
      </p:sp>
      <p:sp>
        <p:nvSpPr>
          <p:cNvPr id="23" name="Rezervirano mjesto broja slajda 22">
            <a:extLst>
              <a:ext uri="{FF2B5EF4-FFF2-40B4-BE49-F238E27FC236}">
                <a16:creationId xmlns:a16="http://schemas.microsoft.com/office/drawing/2014/main" id="{402763AD-C9A7-4542-9ABE-2A8555841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CD4C0"/>
                </a:solidFill>
              </a:defRPr>
            </a:lvl1pPr>
          </a:lstStyle>
          <a:p>
            <a:fld id="{5493B3DE-AD20-449F-8D0E-BDBC991A2590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22" name="Rezervirano mjesto naslova 21">
            <a:extLst>
              <a:ext uri="{FF2B5EF4-FFF2-40B4-BE49-F238E27FC236}">
                <a16:creationId xmlns:a16="http://schemas.microsoft.com/office/drawing/2014/main" id="{A53CEA02-F169-4083-9840-A9CD38D7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033" name="Rezervirano mjesto teksta 12">
            <a:extLst>
              <a:ext uri="{FF2B5EF4-FFF2-40B4-BE49-F238E27FC236}">
                <a16:creationId xmlns:a16="http://schemas.microsoft.com/office/drawing/2014/main" id="{79A9DADE-A3F2-43D9-BB15-503A68482D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694" r:id="rId7"/>
    <p:sldLayoutId id="2147483703" r:id="rId8"/>
    <p:sldLayoutId id="2147483704" r:id="rId9"/>
    <p:sldLayoutId id="2147483695" r:id="rId10"/>
    <p:sldLayoutId id="2147483696" r:id="rId11"/>
    <p:sldLayoutId id="2147483705" r:id="rId12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F2DCA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anose="02060603020205020403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>
            <a:extLst>
              <a:ext uri="{FF2B5EF4-FFF2-40B4-BE49-F238E27FC236}">
                <a16:creationId xmlns:a16="http://schemas.microsoft.com/office/drawing/2014/main" id="{39711649-29DF-4B06-B256-7A367B24D5A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38150" y="525463"/>
          <a:ext cx="8229600" cy="56880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MLIJEKO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MED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KRALJ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MLIJEKO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TELE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BRUNDO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GRIVA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MIŠ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BIK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KRZNO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AFRIKA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PREDE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MUČE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ZIMSKI SAN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MAČKA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9 ŽIVOTA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KRAVA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MEDVJED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LAV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u="none" strike="noStrike" cap="none" normalizeH="0" baseline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MAČKA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39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ŽIVOTINJE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38" name="Rectangle 50">
            <a:extLst>
              <a:ext uri="{FF2B5EF4-FFF2-40B4-BE49-F238E27FC236}">
                <a16:creationId xmlns:a16="http://schemas.microsoft.com/office/drawing/2014/main" id="{27B941D5-6B5A-4A1A-A4F0-758856CBF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631825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 dirty="0">
                <a:latin typeface="Comic Sans MS" panose="030F0702030302020204" pitchFamily="66" charset="0"/>
              </a:rPr>
              <a:t>A1</a:t>
            </a:r>
          </a:p>
        </p:txBody>
      </p:sp>
      <p:sp>
        <p:nvSpPr>
          <p:cNvPr id="63539" name="Rectangle 51">
            <a:extLst>
              <a:ext uri="{FF2B5EF4-FFF2-40B4-BE49-F238E27FC236}">
                <a16:creationId xmlns:a16="http://schemas.microsoft.com/office/drawing/2014/main" id="{BD7C394B-198E-4D4F-8A33-E7183974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55738"/>
            <a:ext cx="1908175" cy="719137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A2</a:t>
            </a:r>
          </a:p>
        </p:txBody>
      </p:sp>
      <p:sp>
        <p:nvSpPr>
          <p:cNvPr id="63540" name="Rectangle 52">
            <a:extLst>
              <a:ext uri="{FF2B5EF4-FFF2-40B4-BE49-F238E27FC236}">
                <a16:creationId xmlns:a16="http://schemas.microsoft.com/office/drawing/2014/main" id="{303A60DB-A3AD-4A71-AF9A-8A4FD331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368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A3</a:t>
            </a:r>
          </a:p>
        </p:txBody>
      </p:sp>
      <p:sp>
        <p:nvSpPr>
          <p:cNvPr id="63541" name="Rectangle 53">
            <a:extLst>
              <a:ext uri="{FF2B5EF4-FFF2-40B4-BE49-F238E27FC236}">
                <a16:creationId xmlns:a16="http://schemas.microsoft.com/office/drawing/2014/main" id="{0C405FE3-FCEA-4822-B508-67D1F95F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8" y="3214688"/>
            <a:ext cx="1908175" cy="719137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A4</a:t>
            </a:r>
          </a:p>
        </p:txBody>
      </p:sp>
      <p:sp>
        <p:nvSpPr>
          <p:cNvPr id="63542" name="Rectangle 54">
            <a:extLst>
              <a:ext uri="{FF2B5EF4-FFF2-40B4-BE49-F238E27FC236}">
                <a16:creationId xmlns:a16="http://schemas.microsoft.com/office/drawing/2014/main" id="{D688D207-4A8B-4746-A919-DEFF404C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4092575"/>
            <a:ext cx="1908175" cy="863600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</a:t>
            </a:r>
          </a:p>
        </p:txBody>
      </p:sp>
      <p:sp>
        <p:nvSpPr>
          <p:cNvPr id="63543" name="Rectangle 55">
            <a:extLst>
              <a:ext uri="{FF2B5EF4-FFF2-40B4-BE49-F238E27FC236}">
                <a16:creationId xmlns:a16="http://schemas.microsoft.com/office/drawing/2014/main" id="{B491B521-CC83-4EE5-94FA-C9A0A0D94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6223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B1</a:t>
            </a:r>
          </a:p>
        </p:txBody>
      </p:sp>
      <p:sp>
        <p:nvSpPr>
          <p:cNvPr id="63544" name="Rectangle 56">
            <a:extLst>
              <a:ext uri="{FF2B5EF4-FFF2-40B4-BE49-F238E27FC236}">
                <a16:creationId xmlns:a16="http://schemas.microsoft.com/office/drawing/2014/main" id="{C78D594B-DA90-4217-89DB-826C8A2B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14859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B2</a:t>
            </a:r>
          </a:p>
        </p:txBody>
      </p:sp>
      <p:sp>
        <p:nvSpPr>
          <p:cNvPr id="63545" name="Rectangle 57">
            <a:extLst>
              <a:ext uri="{FF2B5EF4-FFF2-40B4-BE49-F238E27FC236}">
                <a16:creationId xmlns:a16="http://schemas.microsoft.com/office/drawing/2014/main" id="{C6CFC8C7-C470-4CBC-88B9-C7D726578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23495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B3</a:t>
            </a:r>
          </a:p>
        </p:txBody>
      </p:sp>
      <p:sp>
        <p:nvSpPr>
          <p:cNvPr id="63546" name="Rectangle 58">
            <a:extLst>
              <a:ext uri="{FF2B5EF4-FFF2-40B4-BE49-F238E27FC236}">
                <a16:creationId xmlns:a16="http://schemas.microsoft.com/office/drawing/2014/main" id="{5F67BB7D-EE63-4702-81A7-62BC4F99C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3214688"/>
            <a:ext cx="1908175" cy="719137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B4</a:t>
            </a:r>
          </a:p>
        </p:txBody>
      </p:sp>
      <p:sp>
        <p:nvSpPr>
          <p:cNvPr id="63547" name="Rectangle 59">
            <a:extLst>
              <a:ext uri="{FF2B5EF4-FFF2-40B4-BE49-F238E27FC236}">
                <a16:creationId xmlns:a16="http://schemas.microsoft.com/office/drawing/2014/main" id="{3DA1824D-A032-4EEF-AE27-646CD6003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4090988"/>
            <a:ext cx="1908175" cy="863600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B</a:t>
            </a:r>
          </a:p>
        </p:txBody>
      </p:sp>
      <p:sp>
        <p:nvSpPr>
          <p:cNvPr id="63548" name="Rectangle 60">
            <a:extLst>
              <a:ext uri="{FF2B5EF4-FFF2-40B4-BE49-F238E27FC236}">
                <a16:creationId xmlns:a16="http://schemas.microsoft.com/office/drawing/2014/main" id="{A4054996-D856-4D26-8FB4-B67D040B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6223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C1</a:t>
            </a:r>
          </a:p>
        </p:txBody>
      </p:sp>
      <p:sp>
        <p:nvSpPr>
          <p:cNvPr id="63549" name="Rectangle 61">
            <a:extLst>
              <a:ext uri="{FF2B5EF4-FFF2-40B4-BE49-F238E27FC236}">
                <a16:creationId xmlns:a16="http://schemas.microsoft.com/office/drawing/2014/main" id="{27248BBB-1DD8-4AC5-B47D-0D2A02F1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4859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63550" name="Rectangle 62">
            <a:extLst>
              <a:ext uri="{FF2B5EF4-FFF2-40B4-BE49-F238E27FC236}">
                <a16:creationId xmlns:a16="http://schemas.microsoft.com/office/drawing/2014/main" id="{3F84BA35-55F1-4875-A9E8-A0B003CD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23495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C3</a:t>
            </a:r>
          </a:p>
        </p:txBody>
      </p:sp>
      <p:sp>
        <p:nvSpPr>
          <p:cNvPr id="63551" name="Rectangle 63">
            <a:extLst>
              <a:ext uri="{FF2B5EF4-FFF2-40B4-BE49-F238E27FC236}">
                <a16:creationId xmlns:a16="http://schemas.microsoft.com/office/drawing/2014/main" id="{C5F0CFC9-4A05-4791-A477-8C912AC4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3214688"/>
            <a:ext cx="1908175" cy="719137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C4</a:t>
            </a:r>
          </a:p>
        </p:txBody>
      </p:sp>
      <p:sp>
        <p:nvSpPr>
          <p:cNvPr id="63552" name="Rectangle 64">
            <a:extLst>
              <a:ext uri="{FF2B5EF4-FFF2-40B4-BE49-F238E27FC236}">
                <a16:creationId xmlns:a16="http://schemas.microsoft.com/office/drawing/2014/main" id="{0174A224-10F2-4F18-BBDA-48B87DC9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4092575"/>
            <a:ext cx="1908175" cy="863600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</a:t>
            </a:r>
          </a:p>
        </p:txBody>
      </p:sp>
      <p:sp>
        <p:nvSpPr>
          <p:cNvPr id="63553" name="Rectangle 65">
            <a:extLst>
              <a:ext uri="{FF2B5EF4-FFF2-40B4-BE49-F238E27FC236}">
                <a16:creationId xmlns:a16="http://schemas.microsoft.com/office/drawing/2014/main" id="{6F57A72B-736E-4F19-97F0-8F530B841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6223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D1</a:t>
            </a:r>
          </a:p>
        </p:txBody>
      </p:sp>
      <p:sp>
        <p:nvSpPr>
          <p:cNvPr id="63554" name="Rectangle 66">
            <a:extLst>
              <a:ext uri="{FF2B5EF4-FFF2-40B4-BE49-F238E27FC236}">
                <a16:creationId xmlns:a16="http://schemas.microsoft.com/office/drawing/2014/main" id="{4565412A-648D-4BFA-AD5C-D05705F30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4859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D2</a:t>
            </a:r>
          </a:p>
        </p:txBody>
      </p:sp>
      <p:sp>
        <p:nvSpPr>
          <p:cNvPr id="63555" name="Rectangle 67">
            <a:extLst>
              <a:ext uri="{FF2B5EF4-FFF2-40B4-BE49-F238E27FC236}">
                <a16:creationId xmlns:a16="http://schemas.microsoft.com/office/drawing/2014/main" id="{ABF85514-9842-4818-9068-8E269224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3495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D3</a:t>
            </a:r>
          </a:p>
        </p:txBody>
      </p:sp>
      <p:sp>
        <p:nvSpPr>
          <p:cNvPr id="63556" name="Rectangle 68">
            <a:extLst>
              <a:ext uri="{FF2B5EF4-FFF2-40B4-BE49-F238E27FC236}">
                <a16:creationId xmlns:a16="http://schemas.microsoft.com/office/drawing/2014/main" id="{A98A6CC7-5DCB-41F5-A3AA-2C129B53A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213100"/>
            <a:ext cx="1908175" cy="719138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hr-HR" altLang="sr-Latn-RS" sz="2600" b="1">
                <a:latin typeface="Comic Sans MS" panose="030F0702030302020204" pitchFamily="66" charset="0"/>
              </a:rPr>
              <a:t>D4</a:t>
            </a:r>
          </a:p>
        </p:txBody>
      </p:sp>
      <p:sp>
        <p:nvSpPr>
          <p:cNvPr id="63557" name="Rectangle 69">
            <a:extLst>
              <a:ext uri="{FF2B5EF4-FFF2-40B4-BE49-F238E27FC236}">
                <a16:creationId xmlns:a16="http://schemas.microsoft.com/office/drawing/2014/main" id="{D32425AD-C65B-42C2-9F30-4B6251E34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092575"/>
            <a:ext cx="1908175" cy="863600"/>
          </a:xfrm>
          <a:prstGeom prst="rect">
            <a:avLst/>
          </a:prstGeom>
          <a:solidFill>
            <a:srgbClr val="FFC0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</a:t>
            </a:r>
          </a:p>
        </p:txBody>
      </p:sp>
      <p:sp>
        <p:nvSpPr>
          <p:cNvPr id="63558" name="Rectangle 70" descr="Pokrivač">
            <a:extLst>
              <a:ext uri="{FF2B5EF4-FFF2-40B4-BE49-F238E27FC236}">
                <a16:creationId xmlns:a16="http://schemas.microsoft.com/office/drawing/2014/main" id="{67E057A7-D901-42D6-906C-D5F5A5AC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086350"/>
            <a:ext cx="8207375" cy="1079500"/>
          </a:xfrm>
          <a:prstGeom prst="rect">
            <a:avLst/>
          </a:prstGeom>
          <a:solidFill>
            <a:srgbClr val="FFFF0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KONAČNO RJEŠENJE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3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58"/>
                  </p:tgtEl>
                </p:cond>
              </p:nextCondLst>
            </p:seq>
          </p:childTnLst>
        </p:cTn>
      </p:par>
    </p:tnLst>
    <p:bldLst>
      <p:bldP spid="63538" grpId="0" animBg="1"/>
      <p:bldP spid="63539" grpId="0" animBg="1"/>
      <p:bldP spid="63540" grpId="0" animBg="1"/>
      <p:bldP spid="63541" grpId="0" animBg="1"/>
      <p:bldP spid="63542" grpId="0" animBg="1"/>
      <p:bldP spid="63543" grpId="0" animBg="1"/>
      <p:bldP spid="63544" grpId="0" animBg="1"/>
      <p:bldP spid="63545" grpId="0" animBg="1"/>
      <p:bldP spid="63546" grpId="0" animBg="1"/>
      <p:bldP spid="63547" grpId="0" animBg="1"/>
      <p:bldP spid="63548" grpId="0" animBg="1"/>
      <p:bldP spid="63549" grpId="0" animBg="1"/>
      <p:bldP spid="63550" grpId="0" animBg="1"/>
      <p:bldP spid="63551" grpId="0" animBg="1"/>
      <p:bldP spid="63552" grpId="0" animBg="1"/>
      <p:bldP spid="63553" grpId="0" animBg="1"/>
      <p:bldP spid="63554" grpId="0" animBg="1"/>
      <p:bldP spid="63555" grpId="0" animBg="1"/>
      <p:bldP spid="63556" grpId="0" animBg="1"/>
      <p:bldP spid="63557" grpId="0" animBg="1"/>
      <p:bldP spid="635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1" name="Rectangle 9">
            <a:extLst>
              <a:ext uri="{FF2B5EF4-FFF2-40B4-BE49-F238E27FC236}">
                <a16:creationId xmlns:a16="http://schemas.microsoft.com/office/drawing/2014/main" id="{71EB271D-B538-4502-8C45-FEF80D3C43D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404813"/>
            <a:ext cx="5033963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>
                <a:latin typeface="Comic Sans MS" panose="030F0702030302020204" pitchFamily="66" charset="0"/>
              </a:rPr>
              <a:t>Dio životinja hrani se i biljkama i životinjama – nazivamo ih </a:t>
            </a:r>
            <a:r>
              <a:rPr lang="hr-HR" altLang="sr-Latn-RS" b="1">
                <a:solidFill>
                  <a:srgbClr val="FFC000"/>
                </a:solidFill>
                <a:latin typeface="Comic Sans MS" panose="030F0702030302020204" pitchFamily="66" charset="0"/>
              </a:rPr>
              <a:t>svežderi</a:t>
            </a:r>
            <a:r>
              <a:rPr lang="hr-HR" altLang="sr-Latn-RS">
                <a:latin typeface="Comic Sans MS" panose="030F0702030302020204" pitchFamily="66" charset="0"/>
              </a:rPr>
              <a:t> ili </a:t>
            </a:r>
            <a:r>
              <a:rPr lang="hr-HR" altLang="sr-Latn-RS" b="1">
                <a:solidFill>
                  <a:srgbClr val="FFC000"/>
                </a:solidFill>
                <a:latin typeface="Comic Sans MS" panose="030F0702030302020204" pitchFamily="66" charset="0"/>
              </a:rPr>
              <a:t>svejedi</a:t>
            </a:r>
            <a:r>
              <a:rPr lang="hr-HR" altLang="sr-Latn-RS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>
                <a:latin typeface="Comic Sans MS" panose="030F0702030302020204" pitchFamily="66" charset="0"/>
              </a:rPr>
              <a:t>svinja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>
                <a:latin typeface="Comic Sans MS" panose="030F0702030302020204" pitchFamily="66" charset="0"/>
              </a:rPr>
              <a:t>jazavac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>
                <a:latin typeface="Comic Sans MS" panose="030F0702030302020204" pitchFamily="66" charset="0"/>
              </a:rPr>
              <a:t>medvjed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sr-Latn-RS">
                <a:latin typeface="Comic Sans MS" panose="030F0702030302020204" pitchFamily="66" charset="0"/>
              </a:rPr>
              <a:t>majmun</a:t>
            </a:r>
          </a:p>
        </p:txBody>
      </p:sp>
      <p:pic>
        <p:nvPicPr>
          <p:cNvPr id="253964" name="Picture 12" descr="svinja4">
            <a:extLst>
              <a:ext uri="{FF2B5EF4-FFF2-40B4-BE49-F238E27FC236}">
                <a16:creationId xmlns:a16="http://schemas.microsoft.com/office/drawing/2014/main" id="{7FDCB758-965B-44D6-9DEC-66043CB6A28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0"/>
            <a:ext cx="2867025" cy="2063750"/>
          </a:xfrm>
        </p:spPr>
      </p:pic>
      <p:pic>
        <p:nvPicPr>
          <p:cNvPr id="253965" name="Picture 13" descr="jazavac">
            <a:extLst>
              <a:ext uri="{FF2B5EF4-FFF2-40B4-BE49-F238E27FC236}">
                <a16:creationId xmlns:a16="http://schemas.microsoft.com/office/drawing/2014/main" id="{C18C4A91-C908-4566-9D04-38124187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214563"/>
            <a:ext cx="28638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6" name="Picture 14" descr="medvjed">
            <a:extLst>
              <a:ext uri="{FF2B5EF4-FFF2-40B4-BE49-F238E27FC236}">
                <a16:creationId xmlns:a16="http://schemas.microsoft.com/office/drawing/2014/main" id="{F4B610C3-43F7-48C7-91BD-9BF6A648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376613"/>
            <a:ext cx="328612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67" name="Line 15">
            <a:extLst>
              <a:ext uri="{FF2B5EF4-FFF2-40B4-BE49-F238E27FC236}">
                <a16:creationId xmlns:a16="http://schemas.microsoft.com/office/drawing/2014/main" id="{B54AC65F-8B83-48CF-8CD8-E9AFDB8DFE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688" y="1428750"/>
            <a:ext cx="4000500" cy="101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3968" name="Line 16">
            <a:extLst>
              <a:ext uri="{FF2B5EF4-FFF2-40B4-BE49-F238E27FC236}">
                <a16:creationId xmlns:a16="http://schemas.microsoft.com/office/drawing/2014/main" id="{B4B11310-52DA-49DC-801F-E9EF20B4C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90825"/>
            <a:ext cx="364331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3969" name="Line 17">
            <a:extLst>
              <a:ext uri="{FF2B5EF4-FFF2-40B4-BE49-F238E27FC236}">
                <a16:creationId xmlns:a16="http://schemas.microsoft.com/office/drawing/2014/main" id="{A5A6EA15-18D9-444F-8A91-B8FBB344E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3286125"/>
            <a:ext cx="8572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9743FF8-E2A7-4207-AFA4-9D35853F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29125"/>
            <a:ext cx="2419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7">
            <a:extLst>
              <a:ext uri="{FF2B5EF4-FFF2-40B4-BE49-F238E27FC236}">
                <a16:creationId xmlns:a16="http://schemas.microsoft.com/office/drawing/2014/main" id="{BAB9DCDA-F8F2-489C-81D0-09DE74A100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8750" y="3929063"/>
            <a:ext cx="28575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491" name="TekstniOkvir 10">
            <a:extLst>
              <a:ext uri="{FF2B5EF4-FFF2-40B4-BE49-F238E27FC236}">
                <a16:creationId xmlns:a16="http://schemas.microsoft.com/office/drawing/2014/main" id="{3935EF4C-E969-4CD5-8694-8DBC2EDB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786313"/>
            <a:ext cx="228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hr-HR" altLang="sr-Latn-RS" sz="3200" dirty="0">
                <a:latin typeface="Comic Sans MS" panose="030F0702030302020204" pitchFamily="66" charset="0"/>
              </a:rPr>
              <a:t>I čovjek je svejed.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3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3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3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3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3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53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25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1" grpId="0" build="p"/>
      <p:bldP spid="20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69AA50-FC4D-4280-B851-26EC875B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15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hr-HR" altLang="sr-Latn-RS"/>
              <a:t>Neke životinje žive i uzgajaju se samo u našoj domovini.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r-HR" altLang="sr-Latn-RS"/>
              <a:t>Takve životinje nazivamo </a:t>
            </a:r>
            <a:r>
              <a:rPr lang="hr-HR" altLang="sr-Latn-RS">
                <a:solidFill>
                  <a:srgbClr val="FFC000"/>
                </a:solidFill>
              </a:rPr>
              <a:t>autohtonim </a:t>
            </a:r>
            <a:r>
              <a:rPr lang="hr-HR" altLang="sr-Latn-RS"/>
              <a:t>hrvatskim vrstama.</a:t>
            </a:r>
          </a:p>
          <a:p>
            <a:pPr>
              <a:buFont typeface="Wingdings 2" panose="05020102010507070707" pitchFamily="18" charset="2"/>
              <a:buNone/>
            </a:pPr>
            <a:endParaRPr lang="hr-HR" altLang="sr-Latn-RS" sz="2800"/>
          </a:p>
          <a:p>
            <a:pPr>
              <a:buFont typeface="Wingdings 2" panose="05020102010507070707" pitchFamily="18" charset="2"/>
              <a:buNone/>
            </a:pPr>
            <a:r>
              <a:rPr lang="hr-HR" altLang="sr-Latn-RS" sz="2800">
                <a:solidFill>
                  <a:srgbClr val="92D050"/>
                </a:solidFill>
              </a:rPr>
              <a:t>KOKOŠ HRVATICA		TUROPOLJSKA 					     SVINJA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D59C51-F44E-469B-AC88-FD3FC338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3143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0F352A9-3CF0-4AC4-8654-E97A0A99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6188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9D4170-6AA8-468C-ACB7-D1DEBF9C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57938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2800" dirty="0">
                <a:solidFill>
                  <a:srgbClr val="92D050"/>
                </a:solidFill>
              </a:rPr>
              <a:t>		KRAVA BUŠA	      ISTARSKO GOVEDO 					  - BOŠKARIN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800" dirty="0">
              <a:solidFill>
                <a:srgbClr val="92D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2800" dirty="0">
                <a:solidFill>
                  <a:srgbClr val="92D050"/>
                </a:solidFill>
              </a:rPr>
              <a:t>JADRANSKI MAGARAC	ISTARSKI GONIČ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E22D27-0202-4F8A-AE3E-B40558B6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3810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F880B726-6C66-4F21-9A6A-8D080BD3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14438"/>
            <a:ext cx="39687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8B86B43-8785-4F45-A3EE-090F4292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148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A989495D-0349-4703-8573-93C369AD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0438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E34B2B-24ED-47DD-9533-D31CB55E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357938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/>
              <a:t>Ljudi su iskorištavali životinje za prijevoz, nošenje tereta, kao pomoć u obradi zemlje i za hranu.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/>
              <a:t>Danas se životinje najviše uzgajaju zbog prehrane i proizvoda koje dobijemo od njih.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/>
              <a:t>Svi ljudi koji uzgajaju životinje ili imaju kućne ljubimce dužni su im osigurati prikladan prostor, hranu i brinuti se o njihovu zdravlju.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/>
              <a:t>Ljudi koji liječe životinje i brinu o njihovu zdravlju su </a:t>
            </a:r>
            <a:r>
              <a:rPr lang="hr-HR" dirty="0">
                <a:solidFill>
                  <a:srgbClr val="FFC000"/>
                </a:solidFill>
              </a:rPr>
              <a:t>veterinari</a:t>
            </a:r>
            <a:r>
              <a:rPr lang="hr-H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BD4289-2FCC-465A-88B0-2905951B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hr-HR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9C2C1A-B72E-4394-A08F-7D85ACAE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hr-HR" altLang="sr-Latn-RS">
                <a:solidFill>
                  <a:srgbClr val="FFC000"/>
                </a:solidFill>
              </a:rPr>
              <a:t>Dan zaštite životinja </a:t>
            </a:r>
            <a:r>
              <a:rPr lang="hr-HR" altLang="sr-Latn-RS"/>
              <a:t>obilježava se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r-HR" altLang="sr-Latn-RS">
                <a:solidFill>
                  <a:srgbClr val="92D050"/>
                </a:solidFill>
              </a:rPr>
              <a:t>4. listopada</a:t>
            </a:r>
            <a:r>
              <a:rPr lang="hr-HR" altLang="sr-Latn-R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>
            <a:extLst>
              <a:ext uri="{FF2B5EF4-FFF2-40B4-BE49-F238E27FC236}">
                <a16:creationId xmlns:a16="http://schemas.microsoft.com/office/drawing/2014/main" id="{307BC7B9-5A4D-4989-8E77-06F052BF9D66}"/>
              </a:ext>
            </a:extLst>
          </p:cNvPr>
          <p:cNvSpPr>
            <a:spLocks noChangeArrowheads="1"/>
          </p:cNvSpPr>
          <p:nvPr/>
        </p:nvSpPr>
        <p:spPr bwMode="auto">
          <a:xfrm rot="-3896514">
            <a:off x="5502275" y="1250950"/>
            <a:ext cx="344488" cy="1703388"/>
          </a:xfrm>
          <a:prstGeom prst="curvedLeftArrow">
            <a:avLst>
              <a:gd name="adj1" fmla="val 98894"/>
              <a:gd name="adj2" fmla="val 19778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78854" name="AutoShape 6">
            <a:extLst>
              <a:ext uri="{FF2B5EF4-FFF2-40B4-BE49-F238E27FC236}">
                <a16:creationId xmlns:a16="http://schemas.microsoft.com/office/drawing/2014/main" id="{103E0B11-D086-4672-9B12-2095BAEC6F48}"/>
              </a:ext>
            </a:extLst>
          </p:cNvPr>
          <p:cNvSpPr>
            <a:spLocks noChangeArrowheads="1"/>
          </p:cNvSpPr>
          <p:nvPr/>
        </p:nvSpPr>
        <p:spPr bwMode="auto">
          <a:xfrm rot="8846802" flipV="1">
            <a:off x="4688682" y="4961732"/>
            <a:ext cx="1871662" cy="425450"/>
          </a:xfrm>
          <a:prstGeom prst="curvedUpArrow">
            <a:avLst>
              <a:gd name="adj1" fmla="val 87985"/>
              <a:gd name="adj2" fmla="val 1759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78855" name="AutoShape 7">
            <a:extLst>
              <a:ext uri="{FF2B5EF4-FFF2-40B4-BE49-F238E27FC236}">
                <a16:creationId xmlns:a16="http://schemas.microsoft.com/office/drawing/2014/main" id="{BEC2F854-BA3A-47AE-99D3-BA26AA985ADA}"/>
              </a:ext>
            </a:extLst>
          </p:cNvPr>
          <p:cNvSpPr>
            <a:spLocks noChangeArrowheads="1"/>
          </p:cNvSpPr>
          <p:nvPr/>
        </p:nvSpPr>
        <p:spPr bwMode="auto">
          <a:xfrm rot="-1759756">
            <a:off x="1733550" y="1919288"/>
            <a:ext cx="1733550" cy="576262"/>
          </a:xfrm>
          <a:prstGeom prst="curvedDownArrow">
            <a:avLst>
              <a:gd name="adj1" fmla="val 60165"/>
              <a:gd name="adj2" fmla="val 1203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1ABAC0D5-03FE-4B8E-8996-EFE22F959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513"/>
            <a:ext cx="91440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hr-HR" altLang="sr-Latn-RS" sz="2800" dirty="0">
                <a:latin typeface="Comic Sans MS" panose="030F0702030302020204" pitchFamily="66" charset="0"/>
              </a:rPr>
              <a:t>MEĐUSOBNA POVEZANOST BILJAKA ŽIVOTINJA</a:t>
            </a:r>
          </a:p>
        </p:txBody>
      </p:sp>
      <p:sp>
        <p:nvSpPr>
          <p:cNvPr id="78857" name="AutoShape 9">
            <a:extLst>
              <a:ext uri="{FF2B5EF4-FFF2-40B4-BE49-F238E27FC236}">
                <a16:creationId xmlns:a16="http://schemas.microsoft.com/office/drawing/2014/main" id="{9000EB77-5623-482E-A0EC-C6D64D467ED3}"/>
              </a:ext>
            </a:extLst>
          </p:cNvPr>
          <p:cNvSpPr>
            <a:spLocks noChangeArrowheads="1"/>
          </p:cNvSpPr>
          <p:nvPr/>
        </p:nvSpPr>
        <p:spPr bwMode="auto">
          <a:xfrm rot="14498499">
            <a:off x="1529119" y="4681847"/>
            <a:ext cx="1587677" cy="550862"/>
          </a:xfrm>
          <a:prstGeom prst="curvedDownArrow">
            <a:avLst>
              <a:gd name="adj1" fmla="val 45981"/>
              <a:gd name="adj2" fmla="val 141672"/>
              <a:gd name="adj3" fmla="val 419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pic>
        <p:nvPicPr>
          <p:cNvPr id="78858" name="Picture 10" descr="zec">
            <a:extLst>
              <a:ext uri="{FF2B5EF4-FFF2-40B4-BE49-F238E27FC236}">
                <a16:creationId xmlns:a16="http://schemas.microsoft.com/office/drawing/2014/main" id="{DFDEA913-0BF5-45B3-93FC-9AD7F3ED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092994"/>
            <a:ext cx="739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Rectangle 11">
            <a:extLst>
              <a:ext uri="{FF2B5EF4-FFF2-40B4-BE49-F238E27FC236}">
                <a16:creationId xmlns:a16="http://schemas.microsoft.com/office/drawing/2014/main" id="{258543B4-9C4E-4065-9010-D310570F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2237607"/>
            <a:ext cx="26209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hr-HR" altLang="sr-Latn-RS" sz="2000" dirty="0">
                <a:latin typeface="Comic Sans MS" panose="030F0702030302020204" pitchFamily="66" charset="0"/>
              </a:rPr>
              <a:t>Zec jede travu.</a:t>
            </a:r>
          </a:p>
        </p:txBody>
      </p:sp>
      <p:sp>
        <p:nvSpPr>
          <p:cNvPr id="78861" name="Rectangle 13">
            <a:extLst>
              <a:ext uri="{FF2B5EF4-FFF2-40B4-BE49-F238E27FC236}">
                <a16:creationId xmlns:a16="http://schemas.microsoft.com/office/drawing/2014/main" id="{FC535A21-3416-4DFA-A400-F5D4671B4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6083300"/>
            <a:ext cx="2620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hr-HR" altLang="sr-Latn-RS" sz="2000" dirty="0">
                <a:latin typeface="Comic Sans MS" panose="030F0702030302020204" pitchFamily="66" charset="0"/>
              </a:rPr>
              <a:t>Kada životinja ugine, trune i nastaje humus koji je biljkama potreban za rast i razvoj.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hr-HR" altLang="sr-Latn-RS" sz="2000" dirty="0">
              <a:latin typeface="Comic Sans MS" panose="030F0702030302020204" pitchFamily="66" charset="0"/>
            </a:endParaRPr>
          </a:p>
        </p:txBody>
      </p:sp>
      <p:sp>
        <p:nvSpPr>
          <p:cNvPr id="78862" name="Rectangle 14">
            <a:extLst>
              <a:ext uri="{FF2B5EF4-FFF2-40B4-BE49-F238E27FC236}">
                <a16:creationId xmlns:a16="http://schemas.microsoft.com/office/drawing/2014/main" id="{A62123D6-21ED-4D98-BC32-217A0350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4303713"/>
            <a:ext cx="2620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hr-HR" altLang="sr-Latn-RS" sz="2000" dirty="0">
                <a:latin typeface="Comic Sans MS" panose="030F0702030302020204" pitchFamily="66" charset="0"/>
              </a:rPr>
              <a:t>Zeca pojede lisica</a:t>
            </a:r>
            <a:r>
              <a:rPr lang="hr-HR" altLang="sr-Latn-R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8863" name="Rectangle 15">
            <a:extLst>
              <a:ext uri="{FF2B5EF4-FFF2-40B4-BE49-F238E27FC236}">
                <a16:creationId xmlns:a16="http://schemas.microsoft.com/office/drawing/2014/main" id="{7CED6B90-D217-4E71-8248-F9518FAB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" y="4127879"/>
            <a:ext cx="2620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hr-HR" altLang="sr-Latn-RS" sz="2000" dirty="0">
                <a:latin typeface="Comic Sans MS" panose="030F0702030302020204" pitchFamily="66" charset="0"/>
              </a:rPr>
              <a:t>Da bi trava rasla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hr-HR" altLang="sr-Latn-RS" sz="2000" dirty="0">
                <a:latin typeface="Comic Sans MS" panose="030F0702030302020204" pitchFamily="66" charset="0"/>
              </a:rPr>
              <a:t>potrebno joj je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hr-HR" altLang="sr-Latn-RS" sz="2000" dirty="0">
                <a:latin typeface="Comic Sans MS" panose="030F0702030302020204" pitchFamily="66" charset="0"/>
              </a:rPr>
              <a:t>tlo, voda i Sunce 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hr-HR" altLang="sr-Latn-RS" sz="2000" dirty="0">
              <a:latin typeface="Comic Sans MS" panose="030F0702030302020204" pitchFamily="66" charset="0"/>
            </a:endParaRPr>
          </a:p>
        </p:txBody>
      </p:sp>
      <p:pic>
        <p:nvPicPr>
          <p:cNvPr id="78864" name="Picture 16" descr="lija">
            <a:extLst>
              <a:ext uri="{FF2B5EF4-FFF2-40B4-BE49-F238E27FC236}">
                <a16:creationId xmlns:a16="http://schemas.microsoft.com/office/drawing/2014/main" id="{E4026D13-551E-4750-A7E9-932443DF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003550"/>
            <a:ext cx="1200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18" descr="MPj04307250000[1]">
            <a:extLst>
              <a:ext uri="{FF2B5EF4-FFF2-40B4-BE49-F238E27FC236}">
                <a16:creationId xmlns:a16="http://schemas.microsoft.com/office/drawing/2014/main" id="{BBCB7902-A1F7-4033-87EC-07F27203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57" y="3292107"/>
            <a:ext cx="8715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4" grpId="0" animBg="1"/>
      <p:bldP spid="78855" grpId="0" animBg="1"/>
      <p:bldP spid="78857" grpId="0" animBg="1"/>
      <p:bldP spid="78859" grpId="0"/>
      <p:bldP spid="78861" grpId="0"/>
      <p:bldP spid="78862" grpId="0"/>
      <p:bldP spid="788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AutoShape 4">
            <a:extLst>
              <a:ext uri="{FF2B5EF4-FFF2-40B4-BE49-F238E27FC236}">
                <a16:creationId xmlns:a16="http://schemas.microsoft.com/office/drawing/2014/main" id="{B781C6C3-5200-4CC1-84AB-16D417E1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2967038"/>
            <a:ext cx="4441825" cy="957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hr-HR" altLang="sr-Latn-RS" sz="3200" b="1" dirty="0">
                <a:latin typeface="Comic Sans MS" panose="030F0702030302020204" pitchFamily="66" charset="0"/>
              </a:rPr>
              <a:t>         </a:t>
            </a:r>
            <a:r>
              <a:rPr lang="hr-HR" altLang="sr-Latn-RS" sz="4800" b="1" dirty="0">
                <a:latin typeface="Comic Sans MS" panose="030F0702030302020204" pitchFamily="66" charset="0"/>
              </a:rPr>
              <a:t>ŽIVOTINJE</a:t>
            </a:r>
          </a:p>
        </p:txBody>
      </p:sp>
      <p:sp>
        <p:nvSpPr>
          <p:cNvPr id="94213" name="AutoShape 5">
            <a:extLst>
              <a:ext uri="{FF2B5EF4-FFF2-40B4-BE49-F238E27FC236}">
                <a16:creationId xmlns:a16="http://schemas.microsoft.com/office/drawing/2014/main" id="{FE5A0F1F-027D-46B7-9E2F-AA0CEB79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" y="1191419"/>
            <a:ext cx="2873375" cy="1143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hr-HR" altLang="sr-Latn-RS" sz="3200">
                <a:latin typeface="Comic Sans MS" panose="030F0702030302020204" pitchFamily="66" charset="0"/>
              </a:rPr>
              <a:t>DOMAĆE</a:t>
            </a:r>
            <a:br>
              <a:rPr lang="hr-HR" altLang="sr-Latn-RS" sz="3200">
                <a:latin typeface="Comic Sans MS" panose="030F0702030302020204" pitchFamily="66" charset="0"/>
              </a:rPr>
            </a:br>
            <a:r>
              <a:rPr lang="hr-HR" altLang="sr-Latn-RS" sz="3200">
                <a:latin typeface="Comic Sans MS" panose="030F0702030302020204" pitchFamily="66" charset="0"/>
              </a:rPr>
              <a:t>ŽIVOTINJE</a:t>
            </a:r>
          </a:p>
        </p:txBody>
      </p:sp>
      <p:sp>
        <p:nvSpPr>
          <p:cNvPr id="94214" name="AutoShape 6">
            <a:extLst>
              <a:ext uri="{FF2B5EF4-FFF2-40B4-BE49-F238E27FC236}">
                <a16:creationId xmlns:a16="http://schemas.microsoft.com/office/drawing/2014/main" id="{A552D24D-991C-4A38-A9B2-8E482D58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2" y="1161256"/>
            <a:ext cx="2935288" cy="1143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hr-HR" altLang="sr-Latn-RS" sz="3200">
                <a:latin typeface="Comic Sans MS" panose="030F0702030302020204" pitchFamily="66" charset="0"/>
              </a:rPr>
              <a:t>DIVLJE</a:t>
            </a:r>
            <a:br>
              <a:rPr lang="hr-HR" altLang="sr-Latn-RS" sz="3200">
                <a:latin typeface="Comic Sans MS" panose="030F0702030302020204" pitchFamily="66" charset="0"/>
              </a:rPr>
            </a:br>
            <a:r>
              <a:rPr lang="hr-HR" altLang="sr-Latn-RS" sz="3200">
                <a:latin typeface="Comic Sans MS" panose="030F0702030302020204" pitchFamily="66" charset="0"/>
              </a:rPr>
              <a:t>ŽIVOTINJE</a:t>
            </a:r>
          </a:p>
        </p:txBody>
      </p:sp>
      <p:sp>
        <p:nvSpPr>
          <p:cNvPr id="94215" name="AutoShape 7">
            <a:extLst>
              <a:ext uri="{FF2B5EF4-FFF2-40B4-BE49-F238E27FC236}">
                <a16:creationId xmlns:a16="http://schemas.microsoft.com/office/drawing/2014/main" id="{9D0397AF-EA09-455E-A067-B7BC94B3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4846638"/>
            <a:ext cx="2873375" cy="679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hr-HR" altLang="sr-Latn-RS" sz="3200">
                <a:latin typeface="Comic Sans MS" panose="030F0702030302020204" pitchFamily="66" charset="0"/>
              </a:rPr>
              <a:t>MESOJEDI</a:t>
            </a:r>
          </a:p>
        </p:txBody>
      </p:sp>
      <p:sp>
        <p:nvSpPr>
          <p:cNvPr id="94216" name="AutoShape 8">
            <a:extLst>
              <a:ext uri="{FF2B5EF4-FFF2-40B4-BE49-F238E27FC236}">
                <a16:creationId xmlns:a16="http://schemas.microsoft.com/office/drawing/2014/main" id="{9148B5D2-91AA-46ED-8E81-091DD1C3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4868863"/>
            <a:ext cx="2873375" cy="679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hr-HR" altLang="sr-Latn-RS" sz="3200">
                <a:latin typeface="Comic Sans MS" panose="030F0702030302020204" pitchFamily="66" charset="0"/>
              </a:rPr>
              <a:t>BILJOJEDI</a:t>
            </a:r>
          </a:p>
        </p:txBody>
      </p:sp>
      <p:sp>
        <p:nvSpPr>
          <p:cNvPr id="94217" name="AutoShape 9">
            <a:extLst>
              <a:ext uri="{FF2B5EF4-FFF2-40B4-BE49-F238E27FC236}">
                <a16:creationId xmlns:a16="http://schemas.microsoft.com/office/drawing/2014/main" id="{9892C3FE-9ED0-4AED-A1A7-B5841A951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5" y="4854575"/>
            <a:ext cx="2278063" cy="679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hr-HR" altLang="sr-Latn-RS" sz="3200">
                <a:latin typeface="Comic Sans MS" panose="030F0702030302020204" pitchFamily="66" charset="0"/>
              </a:rPr>
              <a:t>SVEJEDI</a:t>
            </a:r>
          </a:p>
        </p:txBody>
      </p:sp>
      <p:sp>
        <p:nvSpPr>
          <p:cNvPr id="94218" name="Rectangle 10">
            <a:extLst>
              <a:ext uri="{FF2B5EF4-FFF2-40B4-BE49-F238E27FC236}">
                <a16:creationId xmlns:a16="http://schemas.microsoft.com/office/drawing/2014/main" id="{C12490DA-B162-4907-8ABB-DEB35258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38" y="219075"/>
            <a:ext cx="23320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hr-HR" altLang="sr-Latn-R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Ponovimo</a:t>
            </a:r>
          </a:p>
        </p:txBody>
      </p:sp>
      <p:sp>
        <p:nvSpPr>
          <p:cNvPr id="94219" name="Line 11">
            <a:extLst>
              <a:ext uri="{FF2B5EF4-FFF2-40B4-BE49-F238E27FC236}">
                <a16:creationId xmlns:a16="http://schemas.microsoft.com/office/drawing/2014/main" id="{C41B5784-A054-45E6-A9C9-E91F002D6C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6113" y="4005263"/>
            <a:ext cx="971550" cy="69691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4220" name="Line 12">
            <a:extLst>
              <a:ext uri="{FF2B5EF4-FFF2-40B4-BE49-F238E27FC236}">
                <a16:creationId xmlns:a16="http://schemas.microsoft.com/office/drawing/2014/main" id="{5A1FAF78-2E0B-4DB4-8380-95E3B201E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4005263"/>
            <a:ext cx="14288" cy="7556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4221" name="Line 13">
            <a:extLst>
              <a:ext uri="{FF2B5EF4-FFF2-40B4-BE49-F238E27FC236}">
                <a16:creationId xmlns:a16="http://schemas.microsoft.com/office/drawing/2014/main" id="{5B92A0F4-4674-4220-82B5-F0C048839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38" y="3962400"/>
            <a:ext cx="985837" cy="812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4222" name="Line 14">
            <a:extLst>
              <a:ext uri="{FF2B5EF4-FFF2-40B4-BE49-F238E27FC236}">
                <a16:creationId xmlns:a16="http://schemas.microsoft.com/office/drawing/2014/main" id="{8469DDB2-E740-4543-8749-A5983BB1B4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14625" y="2336800"/>
            <a:ext cx="434975" cy="4794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4223" name="Line 15">
            <a:extLst>
              <a:ext uri="{FF2B5EF4-FFF2-40B4-BE49-F238E27FC236}">
                <a16:creationId xmlns:a16="http://schemas.microsoft.com/office/drawing/2014/main" id="{7EB39F25-0E37-4EB5-9044-96D68FC9A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4463" y="2365375"/>
            <a:ext cx="682625" cy="4794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68054365-6437-4192-BDA4-7EA962EB2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038" y="334566"/>
            <a:ext cx="2665372" cy="1143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hr-HR" altLang="sr-Latn-RS" sz="3200" dirty="0">
                <a:latin typeface="Comic Sans MS" panose="030F0702030302020204" pitchFamily="66" charset="0"/>
              </a:rPr>
              <a:t>KUĆNI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hr-HR" altLang="sr-Latn-RS" sz="3200" dirty="0">
                <a:latin typeface="Comic Sans MS" panose="030F0702030302020204" pitchFamily="66" charset="0"/>
              </a:rPr>
              <a:t>LJUBIMCI</a:t>
            </a: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D9346243-8C16-47D3-A2C8-C8846F173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5976" y="1702270"/>
            <a:ext cx="12184" cy="1113954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  <p:bldP spid="94214" grpId="0" animBg="1"/>
      <p:bldP spid="94215" grpId="0" animBg="1"/>
      <p:bldP spid="94216" grpId="0" animBg="1"/>
      <p:bldP spid="94217" grpId="0" animBg="1"/>
      <p:bldP spid="94218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68E-527C-4BC6-AB29-D5C3690C2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hr-HR" sz="7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itchFamily="66" charset="0"/>
              </a:rPr>
              <a:t>ŽIVOT</a:t>
            </a:r>
            <a:br>
              <a:rPr lang="hr-HR" sz="7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itchFamily="66" charset="0"/>
              </a:rPr>
            </a:br>
            <a:r>
              <a:rPr lang="hr-HR" sz="7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itchFamily="66" charset="0"/>
              </a:rPr>
              <a:t> ŽIVOTINJA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835174-1BEE-49ED-AB18-61B81F01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96952"/>
            <a:ext cx="2619375" cy="17430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91A07A6-B779-4143-BA07-AEBBC9F70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851781"/>
            <a:ext cx="2543175" cy="18002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B1470F9-08E5-449B-AE92-D7D1B21D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854466"/>
            <a:ext cx="2543175" cy="18002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70C18E-03AF-4417-AB1B-BFFB43EFC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900" y="480415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DE6C25-D8F4-4FDD-8B8F-DFF0016B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215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hr-HR" altLang="sr-Latn-RS" sz="4000"/>
              <a:t>Životinje žive svuda oko nas.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r-HR" altLang="sr-Latn-RS" sz="4000"/>
              <a:t>Za život im je potrebna hrana. voda, zrak, svjetlost i toplina.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02B009-917D-4656-961C-DCD7EED1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28938"/>
            <a:ext cx="42862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F15E486-1378-483B-A87E-8E81315F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4057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36C2F8-F75D-4DDC-BB2D-71BED078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750"/>
            <a:ext cx="9144000" cy="47148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hr-HR" altLang="sr-Latn-RS" sz="3800"/>
              <a:t>	Neke životinje žive slobodno u prirodi, neke životinje čovjek uzgaja u svojem domaćinstvu, a neke žive u čovjekovu domu i ljudi se o njima brinu.</a:t>
            </a:r>
          </a:p>
          <a:p>
            <a:pPr>
              <a:buFont typeface="Wingdings 2" panose="05020102010507070707" pitchFamily="18" charset="2"/>
              <a:buNone/>
            </a:pPr>
            <a:endParaRPr lang="hr-HR" altLang="sr-Latn-RS"/>
          </a:p>
          <a:p>
            <a:pPr>
              <a:buFont typeface="Wingdings 2" panose="05020102010507070707" pitchFamily="18" charset="2"/>
              <a:buNone/>
            </a:pPr>
            <a:r>
              <a:rPr lang="hr-HR" altLang="sr-Latn-RS"/>
              <a:t> </a:t>
            </a:r>
          </a:p>
          <a:p>
            <a:endParaRPr lang="hr-HR" altLang="sr-Latn-R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7CC79A-D7E1-4392-86C4-ED9E8F4A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30538"/>
            <a:ext cx="357187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9C167BA-0CA6-4E42-ADD6-14D4EEB0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357563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7BD631A-77D0-436D-9278-2FD4AC5F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28938"/>
            <a:ext cx="2614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5" name="Rectangle 5">
            <a:extLst>
              <a:ext uri="{FF2B5EF4-FFF2-40B4-BE49-F238E27FC236}">
                <a16:creationId xmlns:a16="http://schemas.microsoft.com/office/drawing/2014/main" id="{63AE1369-271C-4F70-AA85-D44B56B8E84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285750"/>
            <a:ext cx="5000625" cy="307181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hr-HR" altLang="sr-Latn-RS" sz="3600" i="1" u="sng">
                <a:solidFill>
                  <a:srgbClr val="FFC000"/>
                </a:solidFill>
                <a:latin typeface="Comic Sans MS" panose="030F0702030302020204" pitchFamily="66" charset="0"/>
              </a:rPr>
              <a:t>Divlje životinje </a:t>
            </a:r>
            <a:r>
              <a:rPr lang="hr-HR" altLang="sr-Latn-RS" sz="3600">
                <a:latin typeface="Comic Sans MS" panose="030F0702030302020204" pitchFamily="66" charset="0"/>
              </a:rPr>
              <a:t>slobodno žive u prirodi i o njima se čovjek ne brine i ne uzgaja ih.</a:t>
            </a:r>
          </a:p>
        </p:txBody>
      </p:sp>
      <p:pic>
        <p:nvPicPr>
          <p:cNvPr id="250889" name="Picture 9" descr="divlje živ">
            <a:extLst>
              <a:ext uri="{FF2B5EF4-FFF2-40B4-BE49-F238E27FC236}">
                <a16:creationId xmlns:a16="http://schemas.microsoft.com/office/drawing/2014/main" id="{FE27D79B-21C2-4AFE-9E5F-6440222F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846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2562A51-90A1-4B48-9956-12FB0905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286125"/>
            <a:ext cx="26225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E45929B9-0606-462B-A744-244C4735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4313"/>
            <a:ext cx="35194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Rectangle 5">
            <a:extLst>
              <a:ext uri="{FF2B5EF4-FFF2-40B4-BE49-F238E27FC236}">
                <a16:creationId xmlns:a16="http://schemas.microsoft.com/office/drawing/2014/main" id="{CF31E99D-37B0-43C4-B4D0-E7F0FFA75BB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14625" y="357188"/>
            <a:ext cx="4038600" cy="5040312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2800" b="1" dirty="0"/>
              <a:t>	</a:t>
            </a:r>
            <a:r>
              <a:rPr lang="hr-HR" sz="3600" i="1" u="sng" dirty="0">
                <a:solidFill>
                  <a:srgbClr val="FFC000"/>
                </a:solidFill>
                <a:latin typeface="Comic Sans MS" pitchFamily="66" charset="0"/>
              </a:rPr>
              <a:t>Domaće životinje </a:t>
            </a:r>
            <a:r>
              <a:rPr lang="hr-HR" dirty="0">
                <a:latin typeface="Comic Sans MS" pitchFamily="66" charset="0"/>
              </a:rPr>
              <a:t>čovjek u svom domaćinstvu uzgaja i brine se o njima: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dirty="0">
                <a:latin typeface="Comic Sans MS" pitchFamily="66" charset="0"/>
              </a:rPr>
              <a:t>* konj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dirty="0">
                <a:latin typeface="Comic Sans MS" pitchFamily="66" charset="0"/>
              </a:rPr>
              <a:t>* krava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dirty="0">
                <a:latin typeface="Comic Sans MS" pitchFamily="66" charset="0"/>
              </a:rPr>
              <a:t>* patka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dirty="0">
                <a:latin typeface="Comic Sans MS" pitchFamily="66" charset="0"/>
              </a:rPr>
              <a:t>* guska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dirty="0">
                <a:latin typeface="Comic Sans MS" pitchFamily="66" charset="0"/>
              </a:rPr>
              <a:t>* magarac </a:t>
            </a:r>
            <a:r>
              <a:rPr lang="hr-HR" dirty="0" err="1">
                <a:latin typeface="Comic Sans MS" pitchFamily="66" charset="0"/>
              </a:rPr>
              <a:t>..</a:t>
            </a:r>
            <a:r>
              <a:rPr lang="hr-HR" dirty="0"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sz="2800" dirty="0"/>
              <a:t> </a:t>
            </a:r>
          </a:p>
        </p:txBody>
      </p:sp>
      <p:pic>
        <p:nvPicPr>
          <p:cNvPr id="249869" name="Picture 13" descr="konj">
            <a:extLst>
              <a:ext uri="{FF2B5EF4-FFF2-40B4-BE49-F238E27FC236}">
                <a16:creationId xmlns:a16="http://schemas.microsoft.com/office/drawing/2014/main" id="{99B0BFDA-221D-48AA-8AF0-649EAE7B0AB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3338"/>
            <a:ext cx="2859088" cy="2533651"/>
          </a:xfrm>
        </p:spPr>
      </p:pic>
      <p:pic>
        <p:nvPicPr>
          <p:cNvPr id="249870" name="Picture 14" descr="krava">
            <a:extLst>
              <a:ext uri="{FF2B5EF4-FFF2-40B4-BE49-F238E27FC236}">
                <a16:creationId xmlns:a16="http://schemas.microsoft.com/office/drawing/2014/main" id="{B20FD201-5CB9-4683-9D7B-9D44173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4511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1" name="Picture 15" descr="patka">
            <a:extLst>
              <a:ext uri="{FF2B5EF4-FFF2-40B4-BE49-F238E27FC236}">
                <a16:creationId xmlns:a16="http://schemas.microsoft.com/office/drawing/2014/main" id="{D1FAE631-876D-4458-9534-FD88FF76F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7860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2" name="Picture 16" descr="GUSKA">
            <a:extLst>
              <a:ext uri="{FF2B5EF4-FFF2-40B4-BE49-F238E27FC236}">
                <a16:creationId xmlns:a16="http://schemas.microsoft.com/office/drawing/2014/main" id="{FD61208B-8396-4F92-A25B-BA7824EC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29000"/>
            <a:ext cx="21431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4" name="Picture 18" descr="magarac">
            <a:extLst>
              <a:ext uri="{FF2B5EF4-FFF2-40B4-BE49-F238E27FC236}">
                <a16:creationId xmlns:a16="http://schemas.microsoft.com/office/drawing/2014/main" id="{E0094AC9-7EF9-40C5-B719-15EEB395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2260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6" name="Line 20">
            <a:extLst>
              <a:ext uri="{FF2B5EF4-FFF2-40B4-BE49-F238E27FC236}">
                <a16:creationId xmlns:a16="http://schemas.microsoft.com/office/drawing/2014/main" id="{2C7CFE14-1C1D-419E-B686-59FC598E5F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2420938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49877" name="Line 21">
            <a:extLst>
              <a:ext uri="{FF2B5EF4-FFF2-40B4-BE49-F238E27FC236}">
                <a16:creationId xmlns:a16="http://schemas.microsoft.com/office/drawing/2014/main" id="{32C504A3-B106-4045-AAC2-8BF0EC4AB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2565400"/>
            <a:ext cx="216058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49878" name="Line 22">
            <a:extLst>
              <a:ext uri="{FF2B5EF4-FFF2-40B4-BE49-F238E27FC236}">
                <a16:creationId xmlns:a16="http://schemas.microsoft.com/office/drawing/2014/main" id="{E3345659-BBF6-4CAD-9076-BEA590FB0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3789363"/>
            <a:ext cx="3603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49879" name="Line 23">
            <a:extLst>
              <a:ext uri="{FF2B5EF4-FFF2-40B4-BE49-F238E27FC236}">
                <a16:creationId xmlns:a16="http://schemas.microsoft.com/office/drawing/2014/main" id="{B90EE069-CDAB-4C04-A16D-5F1DC9E22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4221163"/>
            <a:ext cx="18716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49880" name="Line 24">
            <a:extLst>
              <a:ext uri="{FF2B5EF4-FFF2-40B4-BE49-F238E27FC236}">
                <a16:creationId xmlns:a16="http://schemas.microsoft.com/office/drawing/2014/main" id="{FE298385-59F9-460E-85D8-1AA451184E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6250" y="4724400"/>
            <a:ext cx="50165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4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9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9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9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9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9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49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9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9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49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C20A047-282C-45FA-97C8-0A008546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928938"/>
            <a:ext cx="8229600" cy="15684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hr-HR" altLang="sr-Latn-RS" i="1" u="sng">
                <a:solidFill>
                  <a:srgbClr val="FFC000"/>
                </a:solidFill>
              </a:rPr>
              <a:t>Kućni ljubimci </a:t>
            </a:r>
            <a:r>
              <a:rPr lang="hr-HR" altLang="sr-Latn-RS"/>
              <a:t>žive u čovjekovu domu i ljudi se o njima brinu.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1D57A87-68D8-4C5E-B420-A2E06C04A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31511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CDBEB23A-5BE4-4450-8459-56D48866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94213"/>
            <a:ext cx="314325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7240068-D310-4E2B-ABC4-40306080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27FAB1F0-FA12-45FE-8B28-A3E8D5BE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04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7588D434-CF25-4A72-ABAC-FA6A3567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0"/>
            <a:ext cx="33385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775DD2B4-C87C-475A-8E72-2E7BA0EE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785813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9" name="Rectangle 5">
            <a:extLst>
              <a:ext uri="{FF2B5EF4-FFF2-40B4-BE49-F238E27FC236}">
                <a16:creationId xmlns:a16="http://schemas.microsoft.com/office/drawing/2014/main" id="{BC8F22D4-EE41-4422-B806-3FB3113E21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14625" y="357188"/>
            <a:ext cx="4038600" cy="5327650"/>
          </a:xfrm>
        </p:spPr>
        <p:txBody>
          <a:bodyPr/>
          <a:lstStyle/>
          <a:p>
            <a:r>
              <a:rPr lang="hr-HR" altLang="sr-Latn-RS">
                <a:latin typeface="Comic Sans MS" panose="030F0702030302020204" pitchFamily="66" charset="0"/>
              </a:rPr>
              <a:t>Neke se životinje hrane biljkama – nazivamo ih </a:t>
            </a:r>
            <a:r>
              <a:rPr lang="hr-HR" altLang="sr-Latn-RS" b="1">
                <a:solidFill>
                  <a:srgbClr val="FFC000"/>
                </a:solidFill>
                <a:latin typeface="Comic Sans MS" panose="030F0702030302020204" pitchFamily="66" charset="0"/>
              </a:rPr>
              <a:t>biljožderi</a:t>
            </a:r>
            <a:r>
              <a:rPr lang="hr-HR" altLang="sr-Latn-RS" b="1">
                <a:latin typeface="Comic Sans MS" panose="030F0702030302020204" pitchFamily="66" charset="0"/>
              </a:rPr>
              <a:t> </a:t>
            </a:r>
            <a:r>
              <a:rPr lang="hr-HR" altLang="sr-Latn-RS">
                <a:latin typeface="Comic Sans MS" panose="030F0702030302020204" pitchFamily="66" charset="0"/>
              </a:rPr>
              <a:t>ili</a:t>
            </a:r>
            <a:r>
              <a:rPr lang="hr-HR" altLang="sr-Latn-RS" b="1">
                <a:latin typeface="Comic Sans MS" panose="030F0702030302020204" pitchFamily="66" charset="0"/>
              </a:rPr>
              <a:t> </a:t>
            </a:r>
            <a:r>
              <a:rPr lang="hr-HR" altLang="sr-Latn-RS" b="1">
                <a:solidFill>
                  <a:srgbClr val="FFC000"/>
                </a:solidFill>
                <a:latin typeface="Comic Sans MS" panose="030F0702030302020204" pitchFamily="66" charset="0"/>
              </a:rPr>
              <a:t>biljojedi</a:t>
            </a:r>
            <a:r>
              <a:rPr lang="hr-HR" altLang="sr-Latn-RS">
                <a:latin typeface="Comic Sans MS" panose="030F0702030302020204" pitchFamily="66" charset="0"/>
              </a:rPr>
              <a:t>: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vjeverica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srna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koza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krava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ovca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zec</a:t>
            </a:r>
          </a:p>
        </p:txBody>
      </p:sp>
      <p:pic>
        <p:nvPicPr>
          <p:cNvPr id="251912" name="Picture 8" descr="vjeverica 1">
            <a:extLst>
              <a:ext uri="{FF2B5EF4-FFF2-40B4-BE49-F238E27FC236}">
                <a16:creationId xmlns:a16="http://schemas.microsoft.com/office/drawing/2014/main" id="{0B1F9DB7-8AD6-4B50-BF9A-BAB7F47FE5A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1993900" cy="1803400"/>
          </a:xfrm>
        </p:spPr>
      </p:pic>
      <p:pic>
        <p:nvPicPr>
          <p:cNvPr id="251913" name="Picture 9" descr="SRNA 1">
            <a:extLst>
              <a:ext uri="{FF2B5EF4-FFF2-40B4-BE49-F238E27FC236}">
                <a16:creationId xmlns:a16="http://schemas.microsoft.com/office/drawing/2014/main" id="{F0923461-3A9C-4AF1-BB2B-1EE4DAF9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18748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4" name="Picture 10" descr="Koza">
            <a:extLst>
              <a:ext uri="{FF2B5EF4-FFF2-40B4-BE49-F238E27FC236}">
                <a16:creationId xmlns:a16="http://schemas.microsoft.com/office/drawing/2014/main" id="{04F73F9F-4553-49A8-A92F-F004E7F9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45013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5" name="Picture 11" descr="krava">
            <a:extLst>
              <a:ext uri="{FF2B5EF4-FFF2-40B4-BE49-F238E27FC236}">
                <a16:creationId xmlns:a16="http://schemas.microsoft.com/office/drawing/2014/main" id="{B0F5C99E-C932-4C36-9591-D5775E7C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1177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6" name="Picture 12" descr="ovca 1">
            <a:extLst>
              <a:ext uri="{FF2B5EF4-FFF2-40B4-BE49-F238E27FC236}">
                <a16:creationId xmlns:a16="http://schemas.microsoft.com/office/drawing/2014/main" id="{80C0204A-2539-4C93-93FB-57D1B9E1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49500"/>
            <a:ext cx="21367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7" name="Picture 13" descr="zec">
            <a:extLst>
              <a:ext uri="{FF2B5EF4-FFF2-40B4-BE49-F238E27FC236}">
                <a16:creationId xmlns:a16="http://schemas.microsoft.com/office/drawing/2014/main" id="{4738AEE9-BB6B-4A27-AEB9-0D042F1A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17176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8" name="Line 14">
            <a:extLst>
              <a:ext uri="{FF2B5EF4-FFF2-40B4-BE49-F238E27FC236}">
                <a16:creationId xmlns:a16="http://schemas.microsoft.com/office/drawing/2014/main" id="{67EB508C-8693-4635-B1CC-453AA362C7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060575"/>
            <a:ext cx="5048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1919" name="Line 15">
            <a:extLst>
              <a:ext uri="{FF2B5EF4-FFF2-40B4-BE49-F238E27FC236}">
                <a16:creationId xmlns:a16="http://schemas.microsoft.com/office/drawing/2014/main" id="{C283B378-D27B-48E3-BDEA-2ADA4DDA9F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7438" y="3429000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1920" name="Line 16">
            <a:extLst>
              <a:ext uri="{FF2B5EF4-FFF2-40B4-BE49-F238E27FC236}">
                <a16:creationId xmlns:a16="http://schemas.microsoft.com/office/drawing/2014/main" id="{B00B04FA-8625-462F-8B9E-039137D216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3188" y="41433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1921" name="Line 17">
            <a:extLst>
              <a:ext uri="{FF2B5EF4-FFF2-40B4-BE49-F238E27FC236}">
                <a16:creationId xmlns:a16="http://schemas.microsoft.com/office/drawing/2014/main" id="{2822F2BC-714B-4ADC-B49E-22EA7F8BA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1714500"/>
            <a:ext cx="1800225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1922" name="Line 18">
            <a:extLst>
              <a:ext uri="{FF2B5EF4-FFF2-40B4-BE49-F238E27FC236}">
                <a16:creationId xmlns:a16="http://schemas.microsoft.com/office/drawing/2014/main" id="{1DC0C1AA-AE6F-427B-A88C-585CE27235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7688" y="3286125"/>
            <a:ext cx="1584325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1923" name="Line 19">
            <a:extLst>
              <a:ext uri="{FF2B5EF4-FFF2-40B4-BE49-F238E27FC236}">
                <a16:creationId xmlns:a16="http://schemas.microsoft.com/office/drawing/2014/main" id="{EAEE13F3-5917-4EF3-9570-B3543055C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5614988"/>
            <a:ext cx="1508125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1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1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51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1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1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51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1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1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51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7" name="Rectangle 9">
            <a:extLst>
              <a:ext uri="{FF2B5EF4-FFF2-40B4-BE49-F238E27FC236}">
                <a16:creationId xmlns:a16="http://schemas.microsoft.com/office/drawing/2014/main" id="{F33C7D25-11B8-4513-A017-C557E30616B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43213" y="476250"/>
            <a:ext cx="4103687" cy="4114800"/>
          </a:xfrm>
        </p:spPr>
        <p:txBody>
          <a:bodyPr/>
          <a:lstStyle/>
          <a:p>
            <a:r>
              <a:rPr lang="hr-HR" altLang="sr-Latn-RS">
                <a:latin typeface="Comic Sans MS" panose="030F0702030302020204" pitchFamily="66" charset="0"/>
              </a:rPr>
              <a:t>Neke se životinje hrane drugim manjim, slabijim životinjama – nazivamo ih </a:t>
            </a:r>
            <a:r>
              <a:rPr lang="hr-HR" altLang="sr-Latn-RS" b="1">
                <a:solidFill>
                  <a:srgbClr val="FFC000"/>
                </a:solidFill>
                <a:latin typeface="Comic Sans MS" panose="030F0702030302020204" pitchFamily="66" charset="0"/>
              </a:rPr>
              <a:t>mesožderi</a:t>
            </a:r>
            <a:r>
              <a:rPr lang="hr-HR" altLang="sr-Latn-RS">
                <a:latin typeface="Comic Sans MS" panose="030F0702030302020204" pitchFamily="66" charset="0"/>
              </a:rPr>
              <a:t> ili </a:t>
            </a:r>
            <a:r>
              <a:rPr lang="hr-HR" altLang="sr-Latn-RS" b="1">
                <a:solidFill>
                  <a:srgbClr val="FFC000"/>
                </a:solidFill>
                <a:latin typeface="Comic Sans MS" panose="030F0702030302020204" pitchFamily="66" charset="0"/>
              </a:rPr>
              <a:t>mesojedi</a:t>
            </a:r>
            <a:r>
              <a:rPr lang="hr-HR" altLang="sr-Latn-RS">
                <a:latin typeface="Comic Sans MS" panose="030F0702030302020204" pitchFamily="66" charset="0"/>
              </a:rPr>
              <a:t>: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vuk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zmija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lisica</a:t>
            </a:r>
          </a:p>
          <a:p>
            <a:pPr>
              <a:buFontTx/>
              <a:buNone/>
            </a:pPr>
            <a:r>
              <a:rPr lang="hr-HR" altLang="sr-Latn-RS">
                <a:latin typeface="Comic Sans MS" panose="030F0702030302020204" pitchFamily="66" charset="0"/>
              </a:rPr>
              <a:t>* jastreb</a:t>
            </a:r>
          </a:p>
        </p:txBody>
      </p:sp>
      <p:pic>
        <p:nvPicPr>
          <p:cNvPr id="252940" name="Picture 12" descr="VUK">
            <a:extLst>
              <a:ext uri="{FF2B5EF4-FFF2-40B4-BE49-F238E27FC236}">
                <a16:creationId xmlns:a16="http://schemas.microsoft.com/office/drawing/2014/main" id="{1752F512-ADA3-4525-9735-F95F2F32B2C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4813"/>
            <a:ext cx="2520950" cy="1890712"/>
          </a:xfrm>
        </p:spPr>
      </p:pic>
      <p:pic>
        <p:nvPicPr>
          <p:cNvPr id="252941" name="Picture 13" descr="KUKURUZNA_ZMIJA">
            <a:extLst>
              <a:ext uri="{FF2B5EF4-FFF2-40B4-BE49-F238E27FC236}">
                <a16:creationId xmlns:a16="http://schemas.microsoft.com/office/drawing/2014/main" id="{88FBDB81-75C0-4F63-A917-CCBF7090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28019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2" name="Picture 14" descr="lisica">
            <a:extLst>
              <a:ext uri="{FF2B5EF4-FFF2-40B4-BE49-F238E27FC236}">
                <a16:creationId xmlns:a16="http://schemas.microsoft.com/office/drawing/2014/main" id="{35941CB3-A567-4D2B-AF34-4037D651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26955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3" name="Picture 15" descr="jastreb 1">
            <a:extLst>
              <a:ext uri="{FF2B5EF4-FFF2-40B4-BE49-F238E27FC236}">
                <a16:creationId xmlns:a16="http://schemas.microsoft.com/office/drawing/2014/main" id="{308BCF83-9767-4CFA-A505-BF4C4028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262731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44" name="Line 16">
            <a:extLst>
              <a:ext uri="{FF2B5EF4-FFF2-40B4-BE49-F238E27FC236}">
                <a16:creationId xmlns:a16="http://schemas.microsoft.com/office/drawing/2014/main" id="{0654C0DD-7AC8-46DF-840F-6E2540A107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7438" y="5572125"/>
            <a:ext cx="86201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2945" name="Line 17">
            <a:extLst>
              <a:ext uri="{FF2B5EF4-FFF2-40B4-BE49-F238E27FC236}">
                <a16:creationId xmlns:a16="http://schemas.microsoft.com/office/drawing/2014/main" id="{592C6A2C-4E73-4EA7-9F09-209B3DF60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5072063"/>
            <a:ext cx="15001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2946" name="Line 18">
            <a:extLst>
              <a:ext uri="{FF2B5EF4-FFF2-40B4-BE49-F238E27FC236}">
                <a16:creationId xmlns:a16="http://schemas.microsoft.com/office/drawing/2014/main" id="{85B18ADE-9082-43D7-AEFA-5AF42360BA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3643313"/>
            <a:ext cx="1295400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52947" name="Line 19">
            <a:extLst>
              <a:ext uri="{FF2B5EF4-FFF2-40B4-BE49-F238E27FC236}">
                <a16:creationId xmlns:a16="http://schemas.microsoft.com/office/drawing/2014/main" id="{358B7AE6-60B3-4471-9B39-A0B2BBE6BD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2420938"/>
            <a:ext cx="947738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5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nica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Liv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</TotalTime>
  <Words>323</Words>
  <Application>Microsoft Office PowerPoint</Application>
  <PresentationFormat>Prikaz na zaslonu (4:3)</PresentationFormat>
  <Paragraphs>119</Paragraphs>
  <Slides>16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Rockwell</vt:lpstr>
      <vt:lpstr>Wingdings 2</vt:lpstr>
      <vt:lpstr>Livnica</vt:lpstr>
      <vt:lpstr>PowerPoint prezentacija</vt:lpstr>
      <vt:lpstr>ŽIVOT  ŽIVOTINJA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PRIRODA</dc:title>
  <dc:creator>Maca</dc:creator>
  <cp:lastModifiedBy>Mateja Bačić</cp:lastModifiedBy>
  <cp:revision>26</cp:revision>
  <dcterms:created xsi:type="dcterms:W3CDTF">2011-04-09T14:19:16Z</dcterms:created>
  <dcterms:modified xsi:type="dcterms:W3CDTF">2017-10-03T16:39:27Z</dcterms:modified>
</cp:coreProperties>
</file>