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751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38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813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044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337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862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096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91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39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104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339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54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81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983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79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88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45A4-ABD0-409A-9C3F-A7E0E5371A57}" type="datetimeFigureOut">
              <a:rPr lang="hr-HR" smtClean="0"/>
              <a:t>24.2.2016.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EB4F4E-D06B-4888-B96E-EBE81B3695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370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Poluvodi%C4%8D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hr.wikipedia.org/wiki/Alkalijski_meta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Fosfor" TargetMode="External"/><Relationship Id="rId5" Type="http://schemas.openxmlformats.org/officeDocument/2006/relationships/hyperlink" Target="https://hr.wikipedia.org/wiki/Arsen" TargetMode="External"/><Relationship Id="rId4" Type="http://schemas.openxmlformats.org/officeDocument/2006/relationships/hyperlink" Target="https://hr.wikipedia.org/wiki/Galij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Sun%C4%8Deva_energija" TargetMode="External"/><Relationship Id="rId2" Type="http://schemas.openxmlformats.org/officeDocument/2006/relationships/hyperlink" Target="https://hr.wikipedia.org/wiki/Poluvodi%C4%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/index.php?title=Solarni_modul&amp;action=edit&amp;redlink=1" TargetMode="External"/><Relationship Id="rId5" Type="http://schemas.openxmlformats.org/officeDocument/2006/relationships/hyperlink" Target="https://hr.wikipedia.org/wiki/Fotoelektri%C4%8Dni_efekt" TargetMode="External"/><Relationship Id="rId4" Type="http://schemas.openxmlformats.org/officeDocument/2006/relationships/hyperlink" Target="https://hr.wikipedia.org/wiki/Elektricite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 Slobodni </a:t>
            </a:r>
            <a:r>
              <a:rPr lang="hr-HR" dirty="0">
                <a:solidFill>
                  <a:schemeClr val="tx2"/>
                </a:solidFill>
              </a:rPr>
              <a:t>elektroni u blizini površine </a:t>
            </a:r>
            <a:r>
              <a:rPr lang="hr-HR" dirty="0" smtClean="0">
                <a:solidFill>
                  <a:schemeClr val="tx2"/>
                </a:solidFill>
              </a:rPr>
              <a:t>        metala </a:t>
            </a:r>
            <a:r>
              <a:rPr lang="hr-HR" dirty="0">
                <a:solidFill>
                  <a:schemeClr val="tx2"/>
                </a:solidFill>
              </a:rPr>
              <a:t>imaju određenu energiju </a:t>
            </a:r>
            <a:r>
              <a:rPr lang="hr-HR" dirty="0" smtClean="0">
                <a:solidFill>
                  <a:schemeClr val="tx2"/>
                </a:solidFill>
              </a:rPr>
              <a:t> kojom </a:t>
            </a:r>
            <a:r>
              <a:rPr lang="hr-HR" dirty="0">
                <a:solidFill>
                  <a:schemeClr val="tx2"/>
                </a:solidFill>
              </a:rPr>
              <a:t>su vezani za metal. Tu energiju nazivamo energija vezanja</a:t>
            </a:r>
            <a:r>
              <a:rPr lang="hr-HR" dirty="0"/>
              <a:t>.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4051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650" y="609600"/>
            <a:ext cx="7110351" cy="1320800"/>
          </a:xfrm>
        </p:spPr>
        <p:txBody>
          <a:bodyPr/>
          <a:lstStyle/>
          <a:p>
            <a:r>
              <a:rPr lang="hr-HR" dirty="0" smtClean="0"/>
              <a:t>Uređaji za noćno promatranje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1416677"/>
            <a:ext cx="8112489" cy="3881736"/>
          </a:xfrm>
        </p:spPr>
        <p:txBody>
          <a:bodyPr/>
          <a:lstStyle/>
          <a:p>
            <a:pPr marL="0" indent="0">
              <a:buNone/>
            </a:pPr>
            <a:endParaRPr lang="hr-HR" b="1" dirty="0"/>
          </a:p>
          <a:p>
            <a:r>
              <a:rPr lang="hr-HR" dirty="0"/>
              <a:t>Fotoni koji udaraju u tanki film </a:t>
            </a:r>
            <a:r>
              <a:rPr lang="hr-HR" dirty="0">
                <a:hlinkClick r:id="rId2" tooltip="Alkalijski metali"/>
              </a:rPr>
              <a:t>alkalijskih metala</a:t>
            </a:r>
            <a:r>
              <a:rPr lang="hr-HR" dirty="0"/>
              <a:t> ili </a:t>
            </a:r>
            <a:r>
              <a:rPr lang="hr-HR" dirty="0">
                <a:hlinkClick r:id="rId3" tooltip="Poluvodič"/>
              </a:rPr>
              <a:t>poluvodičkog</a:t>
            </a:r>
            <a:r>
              <a:rPr lang="hr-HR" dirty="0"/>
              <a:t> materijala, kao što je </a:t>
            </a:r>
            <a:r>
              <a:rPr lang="hr-HR" dirty="0">
                <a:hlinkClick r:id="rId4" tooltip="Galij"/>
              </a:rPr>
              <a:t>galijev</a:t>
            </a:r>
            <a:r>
              <a:rPr lang="hr-HR" dirty="0"/>
              <a:t> </a:t>
            </a:r>
            <a:r>
              <a:rPr lang="hr-HR" dirty="0">
                <a:hlinkClick r:id="rId5" tooltip="Arsen"/>
              </a:rPr>
              <a:t>arsenid</a:t>
            </a:r>
            <a:r>
              <a:rPr lang="hr-HR" dirty="0"/>
              <a:t> u cijevi za pojačavanje slike, mogu izbaciti elektrone zbog fotoefekta. Zatim se elektroni ubrzavaju električnim poljem, do ekrana s </a:t>
            </a:r>
            <a:r>
              <a:rPr lang="hr-HR" dirty="0">
                <a:hlinkClick r:id="rId6" tooltip="Fosfor"/>
              </a:rPr>
              <a:t>fosfornim</a:t>
            </a:r>
            <a:r>
              <a:rPr lang="hr-HR" dirty="0"/>
              <a:t> slojem, </a:t>
            </a:r>
            <a:r>
              <a:rPr lang="hr-HR" dirty="0" smtClean="0"/>
              <a:t>                              pretvarajući </a:t>
            </a:r>
            <a:r>
              <a:rPr lang="hr-HR" dirty="0"/>
              <a:t>elektrone natrag u fotone, </a:t>
            </a:r>
            <a:r>
              <a:rPr lang="hr-HR" dirty="0" smtClean="0"/>
              <a:t>koji                                                              stvaraju pojačanu </a:t>
            </a:r>
            <a:r>
              <a:rPr lang="hr-HR" dirty="0"/>
              <a:t>sliku u uređajima </a:t>
            </a:r>
            <a:r>
              <a:rPr lang="hr-HR" dirty="0" smtClean="0"/>
              <a:t>                                                                            za noćno gledanje.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5122" name="Picture 2" descr="https://upload.wikimedia.org/wikipedia/commons/thumb/8/83/PEO_ANAVS-6_NVG.jpg/350px-PEO_ANAVS-6_NV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801" y="3725201"/>
            <a:ext cx="3333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    </a:t>
            </a:r>
            <a:endParaRPr lang="hr-HR" sz="2800" dirty="0"/>
          </a:p>
          <a:p>
            <a:endParaRPr lang="hr-HR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solidFill>
                  <a:schemeClr val="accent5"/>
                </a:solidFill>
              </a:rPr>
              <a:t/>
            </a:r>
            <a:br>
              <a:rPr lang="hr-HR" sz="3200" dirty="0" smtClean="0">
                <a:solidFill>
                  <a:schemeClr val="accent5"/>
                </a:solidFill>
              </a:rPr>
            </a:br>
            <a:r>
              <a:rPr lang="hr-HR" sz="3200" dirty="0">
                <a:solidFill>
                  <a:schemeClr val="accent5"/>
                </a:solidFill>
              </a:rPr>
              <a:t/>
            </a:r>
            <a:br>
              <a:rPr lang="hr-HR" sz="3200" dirty="0">
                <a:solidFill>
                  <a:schemeClr val="accent5"/>
                </a:solidFill>
              </a:rPr>
            </a:br>
            <a:r>
              <a:rPr lang="hr-HR" sz="3200" dirty="0" smtClean="0">
                <a:solidFill>
                  <a:schemeClr val="accent5"/>
                </a:solidFill>
              </a:rPr>
              <a:t/>
            </a:r>
            <a:br>
              <a:rPr lang="hr-HR" sz="3200" dirty="0" smtClean="0">
                <a:solidFill>
                  <a:schemeClr val="accent5"/>
                </a:solidFill>
              </a:rPr>
            </a:br>
            <a:r>
              <a:rPr lang="hr-HR" sz="3200" dirty="0">
                <a:solidFill>
                  <a:schemeClr val="accent5"/>
                </a:solidFill>
              </a:rPr>
              <a:t/>
            </a:r>
            <a:br>
              <a:rPr lang="hr-HR" sz="3200" dirty="0">
                <a:solidFill>
                  <a:schemeClr val="accent5"/>
                </a:solidFill>
              </a:rPr>
            </a:br>
            <a:r>
              <a:rPr lang="hr-HR" sz="3200" dirty="0" smtClean="0">
                <a:solidFill>
                  <a:schemeClr val="accent5"/>
                </a:solidFill>
              </a:rPr>
              <a:t/>
            </a:r>
            <a:br>
              <a:rPr lang="hr-HR" sz="3200" dirty="0" smtClean="0">
                <a:solidFill>
                  <a:schemeClr val="accent5"/>
                </a:solidFill>
              </a:rPr>
            </a:br>
            <a:r>
              <a:rPr lang="hr-HR" sz="3200" dirty="0" smtClean="0">
                <a:solidFill>
                  <a:schemeClr val="accent5"/>
                </a:solidFill>
              </a:rPr>
              <a:t>Izbijanje elektrona s površine metala putem elektromagnetskog zračenja zove se fotoelektrični efekt.</a:t>
            </a:r>
            <a:br>
              <a:rPr lang="hr-HR" sz="3200" dirty="0" smtClean="0">
                <a:solidFill>
                  <a:schemeClr val="accent5"/>
                </a:solidFill>
              </a:rPr>
            </a:br>
            <a:r>
              <a:rPr lang="hr-HR" sz="3200" dirty="0" smtClean="0"/>
              <a:t>1887. HEINRICH HERTZ OTKRIO FOTOELEKTRIČNI EFEKT</a:t>
            </a:r>
            <a:br>
              <a:rPr lang="hr-HR" sz="3200" dirty="0" smtClean="0"/>
            </a:br>
            <a:r>
              <a:rPr lang="hr-HR" sz="3200" dirty="0" smtClean="0">
                <a:solidFill>
                  <a:schemeClr val="tx2"/>
                </a:solidFill>
              </a:rPr>
              <a:t>1901.MAX PLANCK otkrio da se svjetlost pa i sav ostala EMZ ne šire neprekidno već u skokovima i to u malim „paketima” ili KVANTIMA.</a:t>
            </a:r>
            <a:br>
              <a:rPr lang="hr-HR" sz="3200" dirty="0" smtClean="0">
                <a:solidFill>
                  <a:schemeClr val="tx2"/>
                </a:solidFill>
              </a:rPr>
            </a:br>
            <a:r>
              <a:rPr lang="hr-HR" sz="3200" dirty="0" smtClean="0">
                <a:solidFill>
                  <a:schemeClr val="tx2"/>
                </a:solidFill>
              </a:rPr>
              <a:t>Svaki KVANT nosi ENERGIJU </a:t>
            </a:r>
            <a:br>
              <a:rPr lang="hr-HR" sz="3200" dirty="0" smtClean="0">
                <a:solidFill>
                  <a:schemeClr val="tx2"/>
                </a:solidFill>
              </a:rPr>
            </a:br>
            <a:r>
              <a:rPr lang="hr-HR" sz="3200" dirty="0">
                <a:solidFill>
                  <a:schemeClr val="tx2"/>
                </a:solidFill>
              </a:rPr>
              <a:t/>
            </a:r>
            <a:br>
              <a:rPr lang="hr-HR" sz="3200" dirty="0">
                <a:solidFill>
                  <a:schemeClr val="tx2"/>
                </a:solidFill>
              </a:rPr>
            </a:br>
            <a:r>
              <a:rPr lang="hr-HR" sz="3200" dirty="0">
                <a:solidFill>
                  <a:schemeClr val="tx2"/>
                </a:solidFill>
              </a:rPr>
              <a:t> </a:t>
            </a:r>
            <a:r>
              <a:rPr lang="hr-HR" sz="3200" dirty="0" smtClean="0">
                <a:solidFill>
                  <a:schemeClr val="tx2"/>
                </a:solidFill>
              </a:rPr>
              <a:t>                               E=hf</a:t>
            </a:r>
            <a:endParaRPr lang="hr-H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chemeClr val="bg2">
                    <a:lumMod val="10000"/>
                  </a:schemeClr>
                </a:solidFill>
              </a:rPr>
              <a:t>1905.g. Albert Einstein objašnjava pojavu fotoelektričnog efekta </a:t>
            </a:r>
            <a:br>
              <a:rPr lang="hr-HR" sz="3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r-HR" sz="3600" dirty="0"/>
              <a:t>Prema Einsteinu elektromagnetsko zračenje je </a:t>
            </a:r>
            <a:r>
              <a:rPr lang="hr-HR" sz="3600" dirty="0">
                <a:solidFill>
                  <a:schemeClr val="accent5"/>
                </a:solidFill>
              </a:rPr>
              <a:t>roj čestica </a:t>
            </a:r>
            <a:r>
              <a:rPr lang="hr-HR" sz="3600" dirty="0"/>
              <a:t>ili </a:t>
            </a:r>
            <a:r>
              <a:rPr lang="hr-HR" sz="3600" dirty="0" smtClean="0">
                <a:solidFill>
                  <a:schemeClr val="accent5"/>
                </a:solidFill>
              </a:rPr>
              <a:t>kvanta</a:t>
            </a:r>
            <a:r>
              <a:rPr lang="hr-HR" sz="3600" dirty="0" smtClean="0"/>
              <a:t> </a:t>
            </a:r>
            <a:r>
              <a:rPr lang="hr-HR" sz="3600" dirty="0"/>
              <a:t>energije ili </a:t>
            </a:r>
            <a:r>
              <a:rPr lang="hr-HR" sz="3600" dirty="0">
                <a:solidFill>
                  <a:schemeClr val="accent5"/>
                </a:solidFill>
              </a:rPr>
              <a:t>fotona</a:t>
            </a:r>
            <a:r>
              <a:rPr lang="hr-HR" sz="3600" dirty="0"/>
              <a:t> koji s površine metala mogu izbijati elektrone</a:t>
            </a:r>
            <a:r>
              <a:rPr lang="hr-HR" sz="3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r-HR" sz="3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hr-HR" sz="3600" dirty="0" smtClean="0">
                <a:solidFill>
                  <a:schemeClr val="bg2">
                    <a:lumMod val="10000"/>
                  </a:schemeClr>
                </a:solidFill>
              </a:rPr>
              <a:t>Time je dokazana Newtonova –ČESTIČNA PRIRODA SVJETLOSTI.Za svoje objašnjenje fotoelektričnog efekta Einstein je dobio svoju prvu Nobelovu nagradu za Fiziku.</a:t>
            </a:r>
            <a:endParaRPr lang="hr-HR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 </a:t>
            </a:r>
            <a:r>
              <a:rPr lang="hr-HR" sz="3200" dirty="0"/>
              <a:t>Dakle, fotoelektrični  efekt je pojava izbijanja elektrona s površine metala</a:t>
            </a:r>
          </a:p>
        </p:txBody>
      </p:sp>
    </p:spTree>
    <p:extLst>
      <p:ext uri="{BB962C8B-B14F-4D97-AF65-F5344CB8AC3E}">
        <p14:creationId xmlns:p14="http://schemas.microsoft.com/office/powerpoint/2010/main" val="42135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</a:t>
            </a:r>
            <a:r>
              <a:rPr lang="hr-HR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postoje uvjeti pri kojima elektroni mogu napustiti atom</a:t>
            </a:r>
            <a:r>
              <a:rPr lang="hr-HR" sz="3200" dirty="0"/>
              <a:t>:</a:t>
            </a:r>
            <a:br>
              <a:rPr lang="hr-HR" sz="3200" dirty="0"/>
            </a:br>
            <a:r>
              <a:rPr lang="hr-HR" sz="3200" dirty="0"/>
              <a:t>-</a:t>
            </a:r>
            <a:r>
              <a:rPr lang="hr-HR" sz="3200" dirty="0">
                <a:solidFill>
                  <a:schemeClr val="accent5"/>
                </a:solidFill>
              </a:rPr>
              <a:t>elektroni neće izlaziti iz metala ako je frekvencija svjetlosti manja od određene vrijednosti</a:t>
            </a: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/>
              <a:t>-svjetlost više frekvencije izbacuje elektrone s većom kinetičkom energijom</a:t>
            </a:r>
            <a:br>
              <a:rPr lang="hr-HR" sz="3200" dirty="0"/>
            </a:br>
            <a:r>
              <a:rPr lang="hr-HR" sz="3200" dirty="0"/>
              <a:t>-</a:t>
            </a:r>
            <a:r>
              <a:rPr lang="hr-HR" sz="3200" dirty="0">
                <a:solidFill>
                  <a:schemeClr val="accent6">
                    <a:lumMod val="50000"/>
                  </a:schemeClr>
                </a:solidFill>
              </a:rPr>
              <a:t>povećanjem intenziteta tj. amplitude poveća se BROJ elektrona, ali kinetička energija ostaje ista</a:t>
            </a:r>
            <a:br>
              <a:rPr lang="hr-HR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r-HR" sz="32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br>
              <a:rPr lang="hr-HR" sz="3200" dirty="0">
                <a:solidFill>
                  <a:schemeClr val="accent6">
                    <a:lumMod val="50000"/>
                  </a:schemeClr>
                </a:solidFill>
              </a:rPr>
            </a:br>
            <a:endParaRPr lang="hr-H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4534" y="2726991"/>
            <a:ext cx="8596668" cy="3880773"/>
          </a:xfrm>
        </p:spPr>
        <p:txBody>
          <a:bodyPr/>
          <a:lstStyle/>
          <a:p>
            <a:r>
              <a:rPr lang="hr-HR" dirty="0" smtClean="0"/>
              <a:t>SVJETLOMJERI</a:t>
            </a:r>
          </a:p>
          <a:p>
            <a:r>
              <a:rPr lang="hr-HR" dirty="0" smtClean="0"/>
              <a:t>Već </a:t>
            </a:r>
            <a:r>
              <a:rPr lang="hr-HR" dirty="0"/>
              <a:t>je iz samog imena jasno da svjetlomjer služi mjerenju </a:t>
            </a:r>
            <a:r>
              <a:rPr lang="hr-HR" dirty="0" smtClean="0"/>
              <a:t>svjetla</a:t>
            </a:r>
          </a:p>
          <a:p>
            <a:r>
              <a:rPr lang="hr-HR" dirty="0" smtClean="0"/>
              <a:t>Zanima nas </a:t>
            </a:r>
            <a:r>
              <a:rPr lang="hr-HR" dirty="0"/>
              <a:t>intenzitet svjetlosti koja dolazi do fotoaparata i osvjetljava </a:t>
            </a:r>
            <a:r>
              <a:rPr lang="hr-HR" dirty="0" smtClean="0"/>
              <a:t>film.</a:t>
            </a:r>
          </a:p>
          <a:p>
            <a:r>
              <a:rPr lang="hr-HR" dirty="0"/>
              <a:t> </a:t>
            </a:r>
            <a:r>
              <a:rPr lang="hr-HR" dirty="0" smtClean="0"/>
              <a:t>Princip se  </a:t>
            </a:r>
            <a:r>
              <a:rPr lang="hr-HR" dirty="0"/>
              <a:t>najčešće koristi kod studijskog snimanja, pogotovo kad se kao rasvjeta koriste studijske bljeskalice. </a:t>
            </a:r>
          </a:p>
          <a:p>
            <a:endParaRPr lang="hr-HR" dirty="0"/>
          </a:p>
        </p:txBody>
      </p:sp>
      <p:pic>
        <p:nvPicPr>
          <p:cNvPr id="1026" name="Picture 2" descr="Svjetlomjer kompanije Minol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128" y="739775"/>
            <a:ext cx="12287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9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464" y="712631"/>
            <a:ext cx="8596668" cy="1320800"/>
          </a:xfrm>
        </p:spPr>
        <p:txBody>
          <a:bodyPr/>
          <a:lstStyle/>
          <a:p>
            <a:r>
              <a:rPr lang="hr-HR" dirty="0" smtClean="0"/>
              <a:t>SOLARNE FOTONAPONSKE ĆELIJE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672" y="2328015"/>
            <a:ext cx="8596668" cy="3880773"/>
          </a:xfrm>
        </p:spPr>
        <p:txBody>
          <a:bodyPr/>
          <a:lstStyle/>
          <a:p>
            <a:r>
              <a:rPr lang="hr-HR" b="1" dirty="0"/>
              <a:t>Solarna ćelija</a:t>
            </a:r>
            <a:r>
              <a:rPr lang="hr-HR" dirty="0"/>
              <a:t> (zvana i </a:t>
            </a:r>
            <a:r>
              <a:rPr lang="hr-HR" b="1" dirty="0"/>
              <a:t>fotonaponska ćelija</a:t>
            </a:r>
            <a:r>
              <a:rPr lang="hr-HR" dirty="0"/>
              <a:t>) je </a:t>
            </a:r>
            <a:r>
              <a:rPr lang="hr-HR" dirty="0">
                <a:hlinkClick r:id="rId2" tooltip="Poluvodič"/>
              </a:rPr>
              <a:t>poluvodički</a:t>
            </a:r>
            <a:r>
              <a:rPr lang="hr-HR" dirty="0"/>
              <a:t> uređaj koji pretvara </a:t>
            </a:r>
            <a:r>
              <a:rPr lang="hr-HR" dirty="0">
                <a:hlinkClick r:id="rId3" tooltip="Sunčeva energija"/>
              </a:rPr>
              <a:t>sunčevu energiju</a:t>
            </a:r>
            <a:r>
              <a:rPr lang="hr-HR" dirty="0"/>
              <a:t> izravno u </a:t>
            </a:r>
            <a:r>
              <a:rPr lang="hr-HR" dirty="0">
                <a:hlinkClick r:id="rId4" tooltip="Elektricitet"/>
              </a:rPr>
              <a:t>električnu</a:t>
            </a:r>
            <a:r>
              <a:rPr lang="hr-HR" dirty="0"/>
              <a:t> pomoću </a:t>
            </a:r>
            <a:r>
              <a:rPr lang="hr-HR" b="1" dirty="0">
                <a:hlinkClick r:id="rId5" tooltip="Fotoelektrični efekt"/>
              </a:rPr>
              <a:t>fotoelektričnog efekta</a:t>
            </a:r>
            <a:r>
              <a:rPr lang="hr-HR" dirty="0"/>
              <a:t>. </a:t>
            </a:r>
          </a:p>
          <a:p>
            <a:r>
              <a:rPr lang="hr-HR" dirty="0" smtClean="0"/>
              <a:t> </a:t>
            </a:r>
            <a:r>
              <a:rPr lang="hr-HR" dirty="0"/>
              <a:t>Grupe ćelija tvore </a:t>
            </a:r>
            <a:r>
              <a:rPr lang="hr-HR" dirty="0">
                <a:hlinkClick r:id="rId6" tooltip="Solarni modul (stranica ne postoji)"/>
              </a:rPr>
              <a:t>solarne module</a:t>
            </a:r>
            <a:r>
              <a:rPr lang="hr-HR" dirty="0"/>
              <a:t>, poznate i kao </a:t>
            </a:r>
            <a:r>
              <a:rPr lang="hr-HR" b="1" dirty="0"/>
              <a:t>solarni paneli</a:t>
            </a:r>
            <a:r>
              <a:rPr lang="hr-HR" dirty="0"/>
              <a:t> ili fotonaponska </a:t>
            </a:r>
            <a:r>
              <a:rPr lang="hr-HR" dirty="0" smtClean="0"/>
              <a:t>ploča.</a:t>
            </a:r>
          </a:p>
          <a:p>
            <a:r>
              <a:rPr lang="hr-HR" dirty="0" smtClean="0"/>
              <a:t>Kod njih se pojavljuje unutarnji fotoefekt, pri tome se elektroni ne oslobađaju u zrak, već na krajevima stvaraju napon.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59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 descr="https://upload.wikimedia.org/wikipedia/commons/thumb/1/15/Polycristalline-silicon-wafer_20060626_568.jpg/220px-Polycristalline-silicon-wafer_20060626_5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361" y="1731963"/>
            <a:ext cx="2794000" cy="372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amsara.rs/wp-content/uploads/2014/04/fotonaponska-celi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63" y="2029618"/>
            <a:ext cx="30480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fefhaz.hu/wp-content/uploads/napenergia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12" y="2171264"/>
            <a:ext cx="3619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Slikovni rezultat za fotonaponske &amp;cacute;elije kao sklopke u alarmi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10" descr="Slikovni rezultat za fotonaponske &amp;cacute;elije kao sklopke u alarmim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6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media.conrad.com/medias/global/ce/7000_7999/7900/7940/7941/571801_BB_00_FB.EPS_1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982" y="1828945"/>
            <a:ext cx="388143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data:image/jpeg;base64,/9j/4AAQSkZJRgABAQAAAQABAAD/2wCEAAkGBxMTEhUTExMWFhUXGBgYGBgYGBsbHRsaGBgXGxcaGhgZHSggGBolGxgXIjEhJSkrLi4uFx8zODMtNygtLisBCgoKDg0OGhAQGy8mICUtLS0tLy0tLS0tLSsuLi0tKy0rLS0tLS0tLS0vLS0tKy0tLS0tLTAtLS0tLS0tLS0tLf/AABEIALgBEwMBIgACEQEDEQH/xAAcAAABBQEBAQAAAAAAAAAAAAACAAEDBQYEBwj/xABCEAABAwIEAwYEBQEFBgcAAAABAAIRAyESMUFRBAVhBiJxgZGhE7HB8DJC0eHxFAcjYnKCFRYzQ1KSNDVTc7LC4v/EABkBAAIDAQAAAAAAAAAAAAAAAAABAgMEBf/EACwRAAICAQMCBAYCAwAAAAAAAAABAhEDEiExBEETIlFhFHGBobHwkcEjYtH/2gAMAwEAAhEDEQA/APNGhE0XGLLWNunVJzYzyn1Tlo0/jw3VJ0RiZNsibX0JsD5Qj4ioSb5iwjIAHIIXEaZj39UJKKAUe2SMuvM65kdOiEhM8jQIAOoyDnmgAUogtJ63ymTlGqDCJzH2EAA51vf7KJhAsQY8dd0XFPJNyDGov7jNCzvGMp9PfIIAWHwuJHrGn13QEqYPjO+X02zTAax6oHQLbiBJH01+QSDDc7Z/RFTZPh6eQlGBobdN76oEQtFvl6rpDIbINogmBmc2ic9L9VzNZKkLC2+oO0++qAAdYJGIk5/ojc2SLzNzNr65pqgGQBnfcaWOSAI3Z5Qnc6c9oyRBpIjQSf1+ScMmLz0QBHnYKQxhtOK87aYYHzSgQd76TOw6JMcBNgZFrm3VABSQ3/C4/wDxUYOoSEJ2iBN/3QA9gIB1HmnkkJjGolPRcMvTxjWUARkIg6NvZE5u33unfIBEiDGxvCAsEHXb2SLZuNpMkeyHF/Kkc2PONB+tkAMWyJ0QKSkJMTvG0+aYiMvDTPVA7Ga6EItJE6Kd0tESCCekzFzuoSfvVADd3/F6hJTfAOkRp3hlpac0yCNEIclBRMcRcZ3TllgbwZjyQMvqfL+He1pmsJA1Y6N/yiyVTkNG2HiHSRMGlJbeACcYBPgouTPmnGxjyzXbUOs5Eeh+wulLp8Xhxml6WYPFmpSjfyKvmPLW0mBzauOTlgc0+NyR7oeW8v8AiBxDqYIn8TiDcWMQQRmrLjaWJhAvqLeaqeXVcFWJBBtOnT3VWbp4wyxXZlmLPKWNvujpbyGvchjXgDNtSmQJyLpcFFxHK+IDZdS7rRmC02HgSrfCCI3H7t10IT4cTTIN5H0Kn8Etbjfa17kPiZaU6Mm5Kwy8f2UvFUS1xadPlp7KNrdVhknHZmtDsF4Nt5+5UtSkRAMT+K2d7eKiN/u6Rmb38f3USzgdw9I+ynI/Y7p23AFsybZmwt4JqlsvvdAhmO2Swzudf1UrWQ3EWyCS3zjTqow2cgNvGPqgBNvIt4+GyZgvf73UjWAkCY3MG2+Vyno1cJuCQc2zEjbFFvJIVkQNiBedxt8kzM1o6HA8K8A4KgkaVJPh3gdVA7lVFzTh+KCJABLCJGh7oIWh9NkXYpXUQKN41GSOkSMW+2/RdPCcMHuwufgeIAGCZjMGHCF2u5CMxxDBJi7Xg5dAbKtYptWkWPJFOmyoqNAyJO1otv8AeyZh3yXbxnAmlAc8PBsC2YHQ4gCFDTozbEBYkaydBlqoNNOmTVNWiOb3gxmmcJkiIsL+H6hHUmCTEzBGuUqLqgCZ7wDYWOhidPRQlx8E9QgumIBJgbSckBBlITH02I90o1hIBFkPogaDqamIBtpsLfNHUfBIwiDv5x53ULRFyJvl6SiBBM5DTomAJOuSYXv9koiUw90hjQkiw9PdJMdAkJ3sIAm05eCAFTfFcYGkGAEEbR1ckqxUicx7i6u33EaXGnks1wpILXTkf5WkAJy+mi6nR/5MMsf7uc/qVpyKaCpGWzHzN/LqFnuMpBlQhp6t+iv6UiRNje0/efzVfzmhOF2WkxvknnTy9Op91+eGLC9GVx7Fhw1bE0HcfP8AdIm5m0jF56+91wclqWLJ66a5+676s57GbbZFT16oRy+nPy4ZXoalLH6/k4uPGF7ajcvwukTYzeNUdRjdcOmdJwtvOy6q7Q5rhqQRrt4b/NVlPjWhoDnVcQ7piIgWbE3FlHNUJ2+GSx3KG3KJXUKZ/JT8iW+xCY8DTOVvB8/NCOZM/wCup6BSHmLP+p89WhQbxP0HWVcWWnJOyrOJp1WU3vbxDGmpSbYioGg4qdvwuJIh3jZS9nOxreL4fiqtOqRVomBRIlwEBxLzM3biAAAgtOeS4OWdohQqsqsJxMcHC0TuDGhEhetc47ZU6dPhOLZPwX1vh1rXDX0y4O3gEtcNwfJZM0YKdx4L4Sy1TPFncuNnYhaLYTB8RPRQnluffH/afktT2p4rhjXL+HqA0qg+I3MQTd7ehBOWkqq+ICPxDLR/6rTHFikrSKXlyp0yq/2aP/UbM6yLfyuJ1rZGSCtbW5ZxDGCo6lWax34XkCCNDLtLhUfNOGJ78OkfiloAgaktKqzYElqgW4szbqRFynicLsLrNPsf3V1UbrHj4b+IWX6lX3K+Mxtwn8TfcbqzpMjkvD7rgj1GOnrfHcg5vwZ/4jRcXMfOy6OC4oVW3AkWP6roEA4dD+HPzCqeJaaVUObJBytpstEvI9aWz2kvRla83l7rh+vsWb6XxAWO+9iFQV6bmOh2Y136rQA4gHN8R+ih4nhm1G5XGX1adlHPh8SPuuPdDw5dMq7d/ZlK8A3JuZJ8pgeaH4hiPy5gHfKeqZ9iREZyD4og3LMgaefjZciqOiBoLWm3VO+kQBlcAgi+f1TYhadJy+7oEwocp8SdzyYkzFvIIQUASuqmMJyzA2J18ULTYAjfTQp6gNuiYRbwj76oHyKtSI8M7HcBCCmLt0RfN5vl+iQhYkkKSB2EKYDoOhvF8tt0TQCYBzykaeSjc4+B/W8fJO1mKTa3oLbpkAen8LX8sZSdSY53GcOx0Xa9zwRBi8MgW6rJOH5gLfcjxVnyc05cHsZUBaCMeK0H8oDmzn7LR02WcJ1DuVZ8cZRuXY1FHkrqgNSlX4eoynao9tYYWB34S6YiSCFb8X/Ztxj2QBSuJHfym+aruzfP/wCic51GjSaHlgqCXmWtJIgOeY/Ebqz4ztc8VDDBB7wlzgSDe/eI3Flq/wA8bx0t7dfkxtwfnvijN/7jcxo1aYPDE4iW92ow4jBcc3WsCctFYVuzXFtAc7h3kHa9vzfhJgdUuK7VEOE1KtMYagDmvc4hxMhzdnaeBRv7R03lpZUqvwsDYDyAwWBaA5n5gy/jvdV455cTeGvoXOp1ks5aPZ7i5LP6aqS10fhcQbaHI2Oc6Kk532b4pry7+lrQQJ/un5zrbVelcH21pvJxUS2o1h+HUmSJzaJbqoz/AGhGM6w6xTOt8z7pyeXJHwnHdft/YhCovWnyUfKeRgcNw4dy+pVa+HOIpuJDhI79sUEyY2IRVew1TjeJaKfC/wBHTwgveW1Gg3iGsNsceAMzotTyXtCysJMS17iDDTlcjvDum+cxCuOC5q5lKDDXkuIswANnu5QCbwVhUdy9zl2PFO1PZWvwvEVKXw3ua0yxzKbiHMdJabCAbQRofFavmXKA3lPD1K5qNa51IgM/Fak4DuuFib7aSQt3/tms4OBeQQO46nETe7m3nS1siuh3Mah4QMNWeJ+FHxA0Bpq4IxfhPdx7BOtwc5bbHz1zHhiwjvAsdJY7QtmPI6EZghd3Zd4/reEE2/qaE5Ef8RvsvYeIfXrHDTPDVHBrGPD/AIjZqkFxgB0YTa8aFW55a8VqZ/paJa1rcVTAwkEEHC3vTmJxeyguSTybUdnbr/y/iv8A2X/JfN3C/Fe8MZjeXWwtkkz0X0tzHjMdJ7RRc7E1wh7O66NHAmYOSj5VyWjw4D6fDUqb8Jn4bI0yt5Ky74ZVCSinaPmjmPBPoVHUqrSyoww5pzBsR0NjmE9KoWEPBGeXRfSvOuG4OrLa1Fj3OGHvUjJm0Y8Ei2oWL5z2M5axst4eoC5roDKlUnMBpIJ3vGwJlCuLtE1k1Kmjz5lQPbYwHAfsk+njbhdY+ORGo+9V6VwXZjhuFL2mrWDHPaGtLaLnTGFx/vGOJbYHSNlHzjh+FbTa2lhfxD6jWMdU4enMGCW4WsawjDJk3G63/GJ7yXPJn8Jrj6HkvBVvhu+G7KfQ6eqtHki94Gf6+S0/POQ0KznU3VqdJzA5xc3h8J7jWlzXODsMCdh3lbcs7MUW0203V+GcRJDn0qwc5kyCS2s0WBAytEKrF1SS0+nBLLj79+55pzTg577cxnAz69FU5TO1tI/Wy9N7Y8PwXAto4abKzqmMuArPYG4YuwS6GkkiHTfVed8wdSLy6lT+E2LMLy++sEgGPFVdRKE3qjz3L8GqqkQcNSxECQJtM5IagwujQzEjRCIg6k5euabXzWY0CGcATsmAT1GxF9AbHf6pmmdUxB4rEG9j5GfdSUaGIi4Geo0B0m8whayLkjpF58kzeuZuCSkSQnNgkHK9yNNDCACcr+A2SJRPYR7ZdQgGBiG6Scn7hJBWM53jOv7Jg85eVhv80w2R0yQQRYg59VIdBAC8zlbS/mpKZwuBkGImMuoURkEOM3vOp+7pn5mMp+5RFtO0Eqao1EaXvb0Xdx5xU6VQAfhwG+otqeiqeBrB1Npi8DTUWOuy7X8TFE05/OHZ6XB/NuQu3nryZfR7/J7M5WO/NA4OZsxUzkSPpn+bb5Kr5ZWw1BOTrfp8gr19Sx+RI8D+fZZyq3C4ibgiD03+So6xOGSOVF/TtShLGazhquB7XjRwNoy1UnMqLW1XYcjDh4O0s2VwcJXxNB3Am/r7o6zjiDje2H0/DptIWib05I5Vw9n9eP33Mqjace6O7gO0A4OxotdjJlxE2MAzIE2E72Vpzjj6AwOfgaQO53pm9u6bE3N8ys3xDJabDI6T9FUu4tv4nU7/AOXbvDM76dVj6jpowyam+TXhyaoV6F3x/P3nF8KmGzIGLMG1wJgHPUrVV6xr8q4Th6FXFXpEOqYZOGzhDpibvGWoWZ7MsplzKpFEhpBLKplsQQQ4TnB9Rstd2m5vw3DMov4fgOHc97wGjIkhoc1zcGYktg67arPkWJOolsnwXnLqzqNakXU3YW06bGAgYpwlsucM5F5yBcfFXZ51xA/5TI/zabTOap+TcxPEMoU8JbVr4qlbuw6mxrntLQ495rg5oABuAFm/7Q+VVxVwsq1Hsf8Ahl0CY/CQIDsje+YWeMY6uaDZ8os+Z88pVqlCozi3s4miHtdTZ+F7XRmXAwJAvn7LZf7z8M1surUgLSS8ATrmvEeW9j+PcfiUmjuEycTA4WMnCT+GdeizvMXVQ9zapdj1BPmD1GvmpNqPAeFb5Poun215e4gDjOHJJgAVmSfLFmqDguWivWqcRV4um0VR3abQwPYJdgGNxPewwbAEYivBmki4MGRB1EKSgx1SoACcbjGKb3zJOeSHKyfhUrs9p4/lp4elV4ypxYrva6e6wBuRDYEm8GTJiZ8FkuXdrq4cysz4ZIBF2bkYhA1kC4uuLtbxfwqDaDakh0AhpP4Wxn4lZvlfFuHdJOH5e+uq0YJY1LTNbMpnCThcWa8doKmGpTLKRDnYn918m8gzimDt5LspdoHU6Hxqrw97cYADSAC95dH4tlQUaJe5omHTabC+hv6dVzcfw5cwsyIIMHKRNj6rVPp4uLil5l90UrM7Tb2f2LrjebUqzX/F4Zr8TW4XNcQ5hZECm50wCcxF5VHxnAUXMOAVC+BGJ7SJ8MA+a4+V8XBwOEajSOlwrEwL6a/rkorFhklOtuH7P1G5zi3G/l7maOeURZHSzE2A6xlOvVWXNeF/O2P8Q+qrCLEyPDy+x5rDmxPHKmbcWZZI2MDMAkx6xOpRUaha/EBBBkTkDpYzKjac0YfYk3IAi/08FUWieTMuMlNOoEeCdrhEZHfwTNMG9t0CCYZ6QJt+u6GdChlOL2SGOPD3SSPgkgKFItH34JVahMXm0e/uhZ4gZ5/eaRTAdwsEzwpKb8tBAm05Ze6GoTrmkRaLbklWA4TYG1/X8wXe+4A3Bbn/APo3VJyupD4nprrt5q8v13ydp/pXa6VrL07g/kczPWPLq+oNGocOs63d4EfiVdzXh5eMhINzNyMhN7qxDe8YBgwcicxB/KdZUHM6Bcw2uL2B0/07JtPN03v/AGufuEaxZvb/AKRcr4okfDcB3RAgGSJMzGZk5rvcJBH01FxmFneBq4XtOkwfA+S0YHTrlqP9Ch078bA4Plfq/hks8fDyqQFN0gGD5Cf/AKKn5s1wd3pIjuzMDpkLq3wAOIteHCw1zzbvPquXmtOaeKLj7ccgnmvNgvuvyuQwyWPNXZ/qKVrM4AsJ0yFstTden9vmcNX4LhKjKhbWp0WOhhaW/wDDYSHkHE14iAYnOQsZ2d5N/UtqPMxTjINuYnvSRaJ2vC2XL+QN4hjeHp1gahYGPDmFpbDIc/OHgHbdcdSo3ZFwzh7P9qq9PBxdUmoWNLSJjFAw4nkCS6Mzrmuzi+2jDxIHF06rQy7GBocJJaW910FwLVWc55e7gQ7l7qXxn1WhzKwa4BoJd8SGm8gj8QOREqi47lFVjH13ue7AWAPc0gnELHE4yIItE+SHHuxKpHonC/2icvbULwyo1xGE/wB0QMMmxDXxqdF532z5yziuKfVpNwshrW2gkNaJJHU6dFRmScyZ9/FC75hOyUcaQ4GS7uV8aKVT4vww/CMiYALrSIzVe62abFbLzSol2osubc0NaoXloYC3CGtMxHU3Ve0T0SjrOWR9vFEDYjffSMkMRc8s4kubB/E35aEWOS7qlQzJJOLPoesDVZ6nXIIcDfMiIucxkr2lUDmyCYdnf1Ga63T5Xlj/ALR+69Pqc/PiWOT9GcPNOFP4mg9RfxnILq4KuXCHTiESL+qkwi4cQfHVsWN1U15pPESSYi4MjYjdOclCXiRXlfKFB64+G+Vx7ly0EGIzyz9D1VNzThsNw2GnW+2UeKtbEbX8II8t0LmYwWuA65eRyUp4lNaP4f8AQsc5QlqX1RnVI+pMW/c7ouIouaS0idvDp4qPDa2Y+S48ouLaZ04tSVofCWmD5jL6I8Gtp2J6fTxQi8ROKeg+zKepdxudZ1Mzed7qIJCrUcMZERoZmUBG+aXiNETjNyb5GUDoBJJJOh2CPBFisPP3SxTAGp1gXPWclLWogRDrxcEix8kARUxMBEHnaR92QtMZ+2acsjx+iBEoeMIMAFsRAzzPeK2tDs3xDmtcKTYcARL6Is4SLF8ixWFFUj7+iaQYkLRg6iWK9PcpzYFk5N1U7McSC2KM3Le66kRB1MVLCQLlTu7McSZ/uR/30vA/8xYPh6rhLWuLQ6A4AkAjODuFA8DzU4dbON0uXZXLpU63LDm/L38PUdSqNwuAkAQ6zrgktJGXVaLkXKeIr0W1KdPEJicTGyWmDZzwVj2U7xYZ5oMlXi6iWJtx7lmXCsiSZv8AieznFAA/AJg6OYe6bRDXkwM1K/szxUEGjb/PT+tVYLhajmkmm4tJEWdhJBzFswhloFgAQfWPvdWrrJRvZb7lb6WLS34Lp9XieAq1GWpueG4md18tklhsSGkRvqrnlHbAhzXvLabmQGloJLpBBm59oWMJh02N5nObzqmNSZPy3WVNaroulG41f1Npz7mfx69Hj/6mm74cM+FidjGG7+6bhjg4id1VdoeOZWMtqOIknAMUNkmIBtAsFnsR10T4iBmpSyWnsiMcVNbvYTmkeuSEQDlIROqTln45lMW+P0tsoFrAcFIWa2PTWN01s5KcVSI2E6b/ADSF3E3w36piZjWFJSpAtkuixjYwosPWd4QSRK0gD6aEdeq7eW8XhOE2aepz8zZcAEjoPrsmMqeLI8ctSI5IKcXFmodNozGV/UWOufiubiKYqNieoOxH+qxTDtlx0f8AiqotESB6W0T1e2fHTI4l7dwwBonc2kk5krZ8ZG35dn+2Y/hZbb7or+BrFhwuyJINjY+qtagycIxDwuNvxKo5pzStXLXV6rqhixdFhtb+V3s7W8Y1rW0+Iqta0BoAiBAAscKhj6rTHQ18vYnPp7epPfuS8TTFRpwm+kQD4ZrP1GkSDpur/ie2PHTbinCwnAGgExckRd25VTzDmVau4PrVHVHREuzja1lV1GVZHdblmDG8dpvYgdTsHAybyAMoyJORT0qWIiXRM365oH/f7qfheGdUIDL5E29ROqoRdaW7Ii2DG9hN7G4NkdKiXGIJucvbNafgOx1SocbhAOgEDwAW55F2MAju+ykoMpl1EVweXM5BVIm3ukvfafZimAAcIOySlpKfGkfNhaQTr1vfr4J2kQdzG6MEQDbrcz5gqIm6rNoTb2m+n6J8Og03sgmTt4KQEam8Eg9bZoEM1uYiUnsjI7ZXF+qAnrnpruia0QZN9Be+99EAOAbE6zE9LEpEYTvZC657oPQIXP6IHZK91p3Oh26JsNiYO8/X1+aF46g+UespsUZEzkgLDtGRxWvP0hA12HJG4bRplKBoQFBucImfLrO6BrtMvqixDIz4BPhznM5et0BQJPoiDbEyJAt1iLIMf7rpZXkQTezZ0DYECIznVBE5y4wLDxjdIOOhsbeqYjY/TzT6Ccr/AGE0ABEW1RAaTIzscj1tmkQN77bIqbb5gTv5oHVjtsZjLT+E1pzsc4TOf6fRNNoSJEoaBefDr99EwaeiYmBmD0vr0TvaJgG2hPhf3QARpiD4gRqZ2QlkyMwL+QzJCFmYv4+eaOoBcDc3ykaW3SATWAgn5JmnU/fkmpkg+4lS8Hwz6hhrZvrMJpEG0iIA+EeSn4PhHVCQ0X0/dafk/Y91Qgvnw0Xo/IeyDGAYWjxgKShuUTzpbI865N2KfUILyV6P2f7HU2RDAPL3Wr4HkjGXNyrVrAMlbsuChty5K/hOUU2AWBXVUc1g28F0LNdrq9Vo7r2tYRcD8ROumSlFanQkkg6/HUcRl1/8ySxcP/6T6FOtfhL1I6/Y8XhMXJ2uGWGT4myZ8nNcw6NiaeqQdZGHQCAQc/5ySpsJmNAT5AIBAh5OcfwpGuJ+/adkBpGJ6wlTcRMIAQJFwYTsMSbHxKQbb6fuhcCgB3XJgROQSouAO+4/hMU5MkH5WQMImZM6+aRFp8db+ibGAZz8QDZTVXtvhFoG4vvAKQ7AY+PFIGLgZ75+yDAYBOsxect0nGfPP9tkCbHaMid/58EiRkJ3G36pjTPREBbyMRuhhQiZvAtA+mXkmedpj6+Sac0dFoucUR0z8EwBAsT4Rf7lNjEQfIppGplKRb3QAroW+MKVx2sDompWvN/lb5ICxnGDH35InuPrHtknc4E3y6Jgwkw0Yj0QDdEgdBnu2vlMzvump0nPMNE6AxZX3J+zD6hlwO4H6hei8i7Gi3dH8pqBRkz1wYDkfZJ9QgvE9Nl6PyHsfESPZbLl/I2MzAVuymBYKxJIzNylyVnAclYwCytGthOmJQCVDpiU6jrUQ8Q4SP0QMhbxzC4txC1zcR8054mmPzNuYzGaF/BMFw1oI6T7brKc24ovJAa4ukjENhoAB5qyMVJhZqn8wYDBewR/iSXnQ6tJ6mU60fCsVniDFKwAG/Weh0z6pYwCYMWJAidMs8uqZzzJJ1NzmZPUrnG8ER4n71RtadNbet49kOEgwcxuo0AT1H2GkAZW9euaCkfohuM0c2A9P3QMeo02sRIkHzOXRMUwAzO+Sm+IA3DhIBvPTTMbhIEiEjI7/RC5ydx+4TZ+KYMYFEdhrCY3ClpsIItn96IEIPc3Eyc7OG8GyVrzM6ZR5pgyTFrnO/XLonIw/PPRA0S1ngwbzBnICbAR6FRExkc/bzTPF07HWmYt455+yQ7GdE9Ezm6C/wB+6MtHv7RZA2ZtY52QIadkOFEfFGR3Qcje/wBOiYmMOv3H8oq4EiJNhtmAJsNF1cNwNWthAkNGVraTA8gtv2c7FXkjzhNRsqllSMjy3kdSqRYgbL0Ts52KAuW59FtOS9mWtAtC09Dh2tFgrFFIzOcpFLyvs4xgEgK8p0g2wEKRJOxJISSSSQyNzXTYgDwk/t7owE6SAEmJTqGq68AwTN4KAGr1wAYuQJwjPpOwVPxfOH0mtLqXdJANx5gAHwud1YcUx+HMH2H7rH9oONwO77sTogAWAB8NFPFHVKhSkojcZUxPcW0ZBNrO9LCLZeSSzT+bPn8R9T+qS38EdUvQ8oe0Ta40MZp2tGvj9LwhLuv3t0SptlwkwCbmJgb9VyDojuAI1nPpEDzmUXxBe2Y8IPlmha4zDTnbxE+0oqpvcBsWgdN0AM0g57feiJseDTOd/wCFH6fZRG50k+yTAWe0Qk0TYIXsI/ZIJjQQGc30/eVGR6IqjpAHjf5J2xqdNtf0QA7CNRMnP9tUqZm2k66fvCXejWLGJ9FGUCJapyi2Vr/VMG2z/dNit95eKE5ZIGG7LPNCQnAJj7lTfDgHI2F72Nj66JMCNwsNrxf7hOIjO95HpF9dfRRC8AZq85P2ffVMuFtv4TSIuajyVTKb3w1rclrOQdjnPMuC2fZ3sWGx3V6By7krGXIViijLPM5cGZ5D2Ta0Cy2PCcuYwZCV1sYBkiUvkVae7GTpJJEhJJJIASSSSAEkmJXC/mtMOw4rooTaR3Ks4/mzKdifPNc3MeNqEEtaWtjNYvmPFEmCVOMU+SDk+xa8w7T2wsvuTr5LN8c4ulz7koX0zmFHWAaJerVNR4BRbZy4RskkeMPQJI8Rluk8ww72Uj2AZOm362PVMksRuY7jkR55ZzpGQyTOdKSSBDefzRW06JkkASuuMRmN+u3mo2UiSR0NkkkkAq2ZloaZuBb+EmtxGAL6b+33ZMkmA5I9LWQiEkkDCpNkm8Wzv9EbW26GCeuaSSQ6IsJXVwnB1KndbJbPlO4CSSkiuT2Nx2d7FzDnAk9V6hyXsw1gFohMkrFsYdTk9zQsLKYhq6W9UklKSoIhJJJKJISSSSAEkkkgBJiUkkAyu5iypU7jLC0un2hc3CctbR7zjidpsEkktTqivlWV/NOOEEZlZniXtbJIHn+mqSSmlsOBV8ZzUAAMuTlCq6+Mw9zpvER4X2hJJD2RpSREBUP/AC56pJJKYz//2Q==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/>
              <a:t>Solarna svjetiljka sa senzorom pokreta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19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Umjetni sateliti</a:t>
            </a:r>
            <a:endParaRPr lang="hr-HR" dirty="0"/>
          </a:p>
        </p:txBody>
      </p:sp>
      <p:pic>
        <p:nvPicPr>
          <p:cNvPr id="4098" name="Picture 2" descr="Slikovni rezultat za umjetni satelit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168" y="41592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likovni rezultat za umjetni sateli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43" y="2028824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0.gstatic.com/images?q=tbn:ANd9GcSs16b5HRIITQjpT9iUTgBdwGv1hubotBpcklmoB5gzQYeMmI3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4125"/>
            <a:ext cx="58674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7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217</Words>
  <Application>Microsoft Office PowerPoint</Application>
  <PresentationFormat>Široki zaslon</PresentationFormat>
  <Paragraphs>19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 Slobodni elektroni u blizini površine         metala imaju određenu energiju  kojom su vezani za metal. Tu energiju nazivamo energija vezanja.</vt:lpstr>
      <vt:lpstr>     Izbijanje elektrona s površine metala putem elektromagnetskog zračenja zove se fotoelektrični efekt. 1887. HEINRICH HERTZ OTKRIO FOTOELEKTRIČNI EFEKT 1901.MAX PLANCK otkrio da se svjetlost pa i sav ostala EMZ ne šire neprekidno već u skokovima i to u malim „paketima” ili KVANTIMA. Svaki KVANT nosi ENERGIJU                                   E=hf</vt:lpstr>
      <vt:lpstr>1905.g. Albert Einstein objašnjava pojavu fotoelektričnog efekta  Prema Einsteinu elektromagnetsko zračenje je roj čestica ili kvanta energije ili fotona koji s površine metala mogu izbijati elektrone Time je dokazana Newtonova –ČESTIČNA PRIRODA SVJETLOSTI.Za svoje objašnjenje fotoelektričnog efekta Einstein je dobio svoju prvu Nobelovu nagradu za Fiziku.</vt:lpstr>
      <vt:lpstr>      No postoje uvjeti pri kojima elektroni mogu napustiti atom: -elektroni neće izlaziti iz metala ako je frekvencija svjetlosti manja od određene vrijednosti -svjetlost više frekvencije izbacuje elektrone s većom kinetičkom energijom -povećanjem intenziteta tj. amplitude poveća se BROJ elektrona, ali kinetička energija ostaje ista   </vt:lpstr>
      <vt:lpstr>PowerPointova prezentacija</vt:lpstr>
      <vt:lpstr>SOLARNE FOTONAPONSKE ĆELIJE</vt:lpstr>
      <vt:lpstr>PowerPointova prezentacija</vt:lpstr>
      <vt:lpstr>Solarna svjetiljka sa senzorom pokreta</vt:lpstr>
      <vt:lpstr>Umjetni sateliti</vt:lpstr>
      <vt:lpstr>Uređaji za noćno promatranje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FOTOELEKTRIČNI  EFEKT</dc:title>
  <dc:creator>UN024</dc:creator>
  <cp:lastModifiedBy>UN056</cp:lastModifiedBy>
  <cp:revision>15</cp:revision>
  <cp:lastPrinted>2016-02-24T09:35:12Z</cp:lastPrinted>
  <dcterms:created xsi:type="dcterms:W3CDTF">2016-02-22T13:04:19Z</dcterms:created>
  <dcterms:modified xsi:type="dcterms:W3CDTF">2016-02-24T09:36:42Z</dcterms:modified>
</cp:coreProperties>
</file>