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77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79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77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3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86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56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9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35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29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00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7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869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8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8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69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43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9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B4BD4B-4C2F-4F53-B66F-71D39BDE84D0}" type="datetimeFigureOut">
              <a:rPr lang="hr-HR" smtClean="0"/>
              <a:t>12.2.2023.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EA3256-6D9E-448A-8A85-1AC41CDB0B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759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DFDD42-9B9C-4193-8CEE-0F6C6D22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Ovisnost djece i mladih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70BF2A-9868-4ED9-9AAF-FC2E8198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Djeca i mladež predstavljaju rizičnu skupinu za razvoj ovisnosti.</a:t>
            </a:r>
          </a:p>
          <a:p>
            <a:r>
              <a:rPr lang="hr-HR" dirty="0"/>
              <a:t>Dobna granica kada započnu s konzumiranjem alkoholnih pića i cigareta je vrlo niska. Stoga mladi postaju ugrožena skupina već između 10. - 12. godine života.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3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FA2F-9B69-4993-9CB4-A31B54B8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8F24-5612-4975-B710-828FADA3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MUP</a:t>
            </a:r>
          </a:p>
          <a:p>
            <a:r>
              <a:rPr lang="hr-HR" dirty="0"/>
              <a:t>Centar za zdravlje mladih</a:t>
            </a:r>
          </a:p>
          <a:p>
            <a:r>
              <a:rPr lang="hr-HR" dirty="0"/>
              <a:t>NZJZ „Andrija Štampar”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08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16C3-1DED-4D0D-86F2-A326FE33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Porast ovisnosti među adolescentima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EB2CC-FE45-4CCA-AE25-7AFAF374C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Čimbenici:</a:t>
            </a:r>
          </a:p>
          <a:p>
            <a:r>
              <a:rPr lang="hr-HR" dirty="0"/>
              <a:t>Obiteljsko okružje (problemi u obitelji, razvod roditelja, nezaposlenost, bolest…)</a:t>
            </a:r>
          </a:p>
          <a:p>
            <a:r>
              <a:rPr lang="hr-HR" dirty="0"/>
              <a:t>Školski sustav (loše ocjene)</a:t>
            </a:r>
          </a:p>
          <a:p>
            <a:r>
              <a:rPr lang="hr-HR" dirty="0"/>
              <a:t>Društveno okružje (neispunjena očekivanja mladih ljudi; nesretne ljubavi)</a:t>
            </a:r>
          </a:p>
        </p:txBody>
      </p:sp>
    </p:spTree>
    <p:extLst>
      <p:ext uri="{BB962C8B-B14F-4D97-AF65-F5344CB8AC3E}">
        <p14:creationId xmlns:p14="http://schemas.microsoft.com/office/powerpoint/2010/main" val="219625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D8EF-F8B4-4CBC-BD62-190930C2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Utjecaj obitelji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BDA1-88B7-43F0-A58C-191630231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1. odnosi u obitelji</a:t>
            </a:r>
          </a:p>
          <a:p>
            <a:r>
              <a:rPr lang="hr-HR" dirty="0"/>
              <a:t>Odnosi u obitelji igraju vrlo važnu ulogu u razvoju ovisnosti kod pojedinca. Upravo sređen zajednički život u obitelji omogućava djetetu da se odupre drogi. Roditeljstvo se treba usmjeriti na dva područja: jedno je područje izgradnja sigurne, samosvjesne, samopouzdane, neovisne, prilagođene i snažne osobnosti djeteta.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471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CF27-6D4F-4FEF-BB13-9F0D7D08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Utjecaj obitelji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3F141-76C5-49E4-B035-24ECA3E18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2. izgradnja stava prema drogama, alkoholu, cigaretama i energetskim pićima </a:t>
            </a:r>
          </a:p>
          <a:p>
            <a:r>
              <a:rPr lang="hr-HR" dirty="0"/>
              <a:t>Najnovija istraživanja nalaze da je nedostatak kontinuiranog roditeljskog nadzora jedan od bitnih čimbenika u etiologiji ovisnosti. Ta istraživanja ukazuju na važnost snažne emocionalne veze s roditeljima kao zaštitnog čimbenika za uzimanje droga.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812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13C4-BA08-4E1B-8021-95C4C10B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Zaštitni čimbenici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C1EF-0BF3-4CC3-8720-158942CE7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Čvrste i pozitivne obiteljske veze, nadzor roditelja nad aktivnostima djece i njihovih vršnjaka, jasna pravila ponašanja koja se dosljedno provode unutar obitelji, uključenost roditelja u život njihove djece, čvrste veze s institucijama poput škola, usvajanje ustaljenih normi o uporabi droge, alkohola, cigareta, energetskih pića.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656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2373-F7A3-4B9F-B16B-25B4F9B9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Prevencija ovisnosti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C249C-0A8F-4365-A08F-D9727FA26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Prevencija je najdjelotvorniji i najkvalitetniji pristup u borbi protiv ovisnosti jer sprječava samu pojavu ovisnosti. Najdjelotvornija prevencija ovisnosti upravo dolazi od samih roditelja.</a:t>
            </a:r>
            <a:br>
              <a:rPr lang="hr-HR" dirty="0"/>
            </a:br>
            <a:r>
              <a:rPr lang="hr-HR" dirty="0"/>
              <a:t>Svaki roditelj najviše može napraviti za prevenciju ovisnosti kod sebe i svoje djece primjenjujući nove oblike ponašanja kao što su: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693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94C0-B68B-48CB-8311-88FF3615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/>
              <a:t>Djelotovorni</a:t>
            </a:r>
            <a:r>
              <a:rPr lang="hr-HR" b="1" dirty="0"/>
              <a:t> roditeljski postupci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C4478-6F73-4CEA-B189-F62F98253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r-HR" b="1" dirty="0">
                <a:solidFill>
                  <a:srgbClr val="FF0000"/>
                </a:solidFill>
              </a:rPr>
              <a:t>Jasno izražen negativan stav prema sredstvima ovisnosti </a:t>
            </a:r>
            <a:r>
              <a:rPr lang="hr-HR" dirty="0"/>
              <a:t>(alkohol, droga) -  upozorite dijete na opasnosti zlouporabe alkohola i pri tome koristite točne informacije, izbjegavajte zastrašivanje i preuveličavanje.</a:t>
            </a:r>
          </a:p>
          <a:p>
            <a:pPr lvl="0"/>
            <a:r>
              <a:rPr lang="hr-HR" b="1" dirty="0">
                <a:solidFill>
                  <a:srgbClr val="FF0000"/>
                </a:solidFill>
              </a:rPr>
              <a:t>Razgovor o djetetovom stavu </a:t>
            </a:r>
            <a:r>
              <a:rPr lang="hr-HR" dirty="0"/>
              <a:t>- imajte na umu da stavovi djece ne moraju biti istovjetni stavovima roditelja, jer u pubertetu djeca često postupaju suprotno od roditeljskih preporuka i očekivanja.</a:t>
            </a:r>
          </a:p>
          <a:p>
            <a:pPr lvl="0"/>
            <a:r>
              <a:rPr lang="hr-HR" b="1" dirty="0">
                <a:solidFill>
                  <a:srgbClr val="FF0000"/>
                </a:solidFill>
              </a:rPr>
              <a:t>Izbjegavanje moraliziranja i etiketiranja </a:t>
            </a:r>
            <a:r>
              <a:rPr lang="hr-HR" dirty="0"/>
              <a:t>- ukažite djeci na pogrešku ali nemojte kruto inzistirati na priznanju jer to lomi i onako krhko samopouzdanje djece u pubertetu i adolescenciji.</a:t>
            </a:r>
          </a:p>
          <a:p>
            <a:pPr lvl="0"/>
            <a:r>
              <a:rPr lang="hr-HR" b="1" dirty="0">
                <a:solidFill>
                  <a:srgbClr val="FF0000"/>
                </a:solidFill>
              </a:rPr>
              <a:t>Poticanje samostalnog i odgovornog ponašanja </a:t>
            </a:r>
            <a:r>
              <a:rPr lang="hr-HR" dirty="0"/>
              <a:t>- pružite djeci mogućnost izbora, to nije prepuštanje djece samima sebi već razgovor i savjetovanje uz osnaživanje djece za rješavanje teškoća i problema odrastanja.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885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CBD8-ED78-4C71-AD84-88DABD86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Alkohol i mladi u RH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327B0-729A-46FA-9E57-27ACC059B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Prema zadnjim objavljenim podacima Europskog istraživanja o pušenju, pijenju alkohola, uzimanju droga i drugim oblicima ovisnosti među učenicima (ESPAD) za 2019. godinu, pijenje alkohola ostaje visoko među adolescentima u Europi, a podaci pokazuju kako su hrvatski učenici iznad europskog prosjeka. Podaci iz istog istraživanja govore kako je 90 % učenika u Hrvatskoj barem jednom </a:t>
            </a:r>
            <a:r>
              <a:rPr lang="hr-HR" b="1" dirty="0"/>
              <a:t>u životu</a:t>
            </a:r>
            <a:r>
              <a:rPr lang="hr-HR" dirty="0"/>
              <a:t> </a:t>
            </a:r>
            <a:r>
              <a:rPr lang="hr-HR" b="1" dirty="0"/>
              <a:t>pilo alkohol</a:t>
            </a:r>
            <a:r>
              <a:rPr lang="hr-HR" dirty="0"/>
              <a:t> te da je 58 % učenika u Hrvatskoj </a:t>
            </a:r>
            <a:r>
              <a:rPr lang="hr-HR" b="1" dirty="0"/>
              <a:t>pilo</a:t>
            </a:r>
            <a:r>
              <a:rPr lang="hr-HR" dirty="0"/>
              <a:t> </a:t>
            </a:r>
            <a:r>
              <a:rPr lang="hr-HR" b="1" dirty="0"/>
              <a:t>u posljednjih 30 dana, </a:t>
            </a:r>
            <a:r>
              <a:rPr lang="hr-HR" dirty="0"/>
              <a:t>što je blagi porast u odnosu na 55 % u 2015. Zatim, 42 % učenika u Hrvatskoj je </a:t>
            </a:r>
            <a:r>
              <a:rPr lang="hr-HR" b="1" dirty="0"/>
              <a:t>popilo barem jednu čašu alkohola s 13 godina ili ranije</a:t>
            </a:r>
            <a:r>
              <a:rPr lang="hr-HR" dirty="0"/>
              <a:t>, </a:t>
            </a:r>
            <a:r>
              <a:rPr lang="hr-HR" dirty="0">
                <a:solidFill>
                  <a:srgbClr val="FF0000"/>
                </a:solidFill>
              </a:rPr>
              <a:t>a njih 8,1 % se </a:t>
            </a:r>
            <a:r>
              <a:rPr lang="hr-HR" b="1" dirty="0">
                <a:solidFill>
                  <a:srgbClr val="FF0000"/>
                </a:solidFill>
              </a:rPr>
              <a:t>opilo s 13 godina ili ranije</a:t>
            </a:r>
            <a:r>
              <a:rPr lang="hr-HR" b="1" dirty="0"/>
              <a:t> </a:t>
            </a:r>
            <a:r>
              <a:rPr lang="hr-HR" dirty="0"/>
              <a:t>te je Hrvatska po oba pokazatelja iznad ESPAD prosjeka. Alkohol je najlakše dostupno sredstvo ovisnosti prema </a:t>
            </a:r>
            <a:r>
              <a:rPr lang="hr-HR" b="1" dirty="0"/>
              <a:t>percepciji </a:t>
            </a:r>
            <a:r>
              <a:rPr lang="hr-HR" dirty="0"/>
              <a:t>učenika u Hrvatskoj, </a:t>
            </a:r>
            <a:r>
              <a:rPr lang="hr-HR" dirty="0">
                <a:solidFill>
                  <a:srgbClr val="FF0000"/>
                </a:solidFill>
              </a:rPr>
              <a:t>čak 87 % učenika u Hrvatskoj je izjavilo da im je alkohol prilično ili vrlo lako dostupan.</a:t>
            </a:r>
          </a:p>
        </p:txBody>
      </p:sp>
    </p:spTree>
    <p:extLst>
      <p:ext uri="{BB962C8B-B14F-4D97-AF65-F5344CB8AC3E}">
        <p14:creationId xmlns:p14="http://schemas.microsoft.com/office/powerpoint/2010/main" val="378463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B1C2-3663-4E4C-9256-487C6428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Alkohol – najveći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D7CE3-9F43-46C9-8DF5-6046140CE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hr-HR" dirty="0"/>
              <a:t>Alkohol je najčešće korištena droga među mladima. Premda ne spada u ilegalne droge, </a:t>
            </a:r>
            <a:r>
              <a:rPr lang="hr-HR" b="1" dirty="0"/>
              <a:t>za mlađe od 18 godina alkohol jest ilegalna droga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>
                <a:solidFill>
                  <a:srgbClr val="FF0000"/>
                </a:solidFill>
              </a:rPr>
              <a:t>Djeca i alkohol ne idu zajedno.</a:t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b="1" dirty="0">
                <a:solidFill>
                  <a:srgbClr val="FF0000"/>
                </a:solidFill>
              </a:rPr>
              <a:t>Za djecu u razvoju ne postoji sigurna niti dozvoljena doza alkohola!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2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659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Ovisnost djece i mladih</vt:lpstr>
      <vt:lpstr>Porast ovisnosti među adolescentima</vt:lpstr>
      <vt:lpstr>Utjecaj obitelji</vt:lpstr>
      <vt:lpstr>Utjecaj obitelji</vt:lpstr>
      <vt:lpstr>Zaštitni čimbenici </vt:lpstr>
      <vt:lpstr>Prevencija ovisnosti</vt:lpstr>
      <vt:lpstr>Djelotovorni roditeljski postupci </vt:lpstr>
      <vt:lpstr>Alkohol i mladi u RH</vt:lpstr>
      <vt:lpstr>Alkohol – najveći problem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Ovisnost djece i mladih</dc:title>
  <dc:creator>Aelita Jurak</dc:creator>
  <cp:lastModifiedBy>Aelita Jurak</cp:lastModifiedBy>
  <cp:revision>5</cp:revision>
  <dcterms:created xsi:type="dcterms:W3CDTF">2022-01-23T15:09:51Z</dcterms:created>
  <dcterms:modified xsi:type="dcterms:W3CDTF">2023-02-12T15:06:31Z</dcterms:modified>
</cp:coreProperties>
</file>