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7" r:id="rId2"/>
    <p:sldId id="278" r:id="rId3"/>
    <p:sldId id="273" r:id="rId4"/>
    <p:sldId id="274" r:id="rId5"/>
    <p:sldId id="275" r:id="rId6"/>
    <p:sldId id="276" r:id="rId7"/>
    <p:sldId id="285" r:id="rId8"/>
    <p:sldId id="256" r:id="rId9"/>
    <p:sldId id="257" r:id="rId10"/>
    <p:sldId id="258" r:id="rId11"/>
    <p:sldId id="281" r:id="rId12"/>
    <p:sldId id="259" r:id="rId13"/>
    <p:sldId id="260" r:id="rId14"/>
    <p:sldId id="283" r:id="rId15"/>
    <p:sldId id="261" r:id="rId16"/>
    <p:sldId id="282" r:id="rId17"/>
    <p:sldId id="262" r:id="rId18"/>
    <p:sldId id="263" r:id="rId19"/>
    <p:sldId id="284" r:id="rId20"/>
    <p:sldId id="264" r:id="rId21"/>
    <p:sldId id="269" r:id="rId22"/>
    <p:sldId id="265" r:id="rId23"/>
    <p:sldId id="268" r:id="rId24"/>
    <p:sldId id="279" r:id="rId25"/>
    <p:sldId id="280" r:id="rId26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085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070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883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36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36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3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025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610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05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495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6F3A-6A27-4BF0-871E-3BE76F91414F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8254-F157-4BED-ADCA-519876BFF3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29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Uddy2qI7Ns&amp;t=43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DqAw1ZB3vw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620688"/>
            <a:ext cx="914501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2400" b="1" dirty="0"/>
          </a:p>
          <a:p>
            <a:r>
              <a:rPr lang="hr-HR" sz="2400" b="1" dirty="0"/>
              <a:t>TEMA: </a:t>
            </a:r>
            <a:r>
              <a:rPr lang="hr-HR" sz="2400" b="1" dirty="0" smtClean="0"/>
              <a:t>Digitalni tisak </a:t>
            </a:r>
            <a:endParaRPr lang="hr-HR" sz="2400" b="1" dirty="0"/>
          </a:p>
          <a:p>
            <a:endParaRPr lang="en-US" sz="2400" b="1" dirty="0"/>
          </a:p>
          <a:p>
            <a:r>
              <a:rPr lang="hr-HR" sz="2400" b="1" dirty="0"/>
              <a:t>Nastavni </a:t>
            </a:r>
            <a:r>
              <a:rPr lang="hr-HR" sz="2400" b="1" dirty="0" smtClean="0"/>
              <a:t>predmet: </a:t>
            </a:r>
            <a:r>
              <a:rPr lang="hr-HR" sz="2400" b="1" dirty="0"/>
              <a:t>Grafička tehnologija</a:t>
            </a:r>
          </a:p>
          <a:p>
            <a:endParaRPr lang="hr-HR" sz="2400" b="1" dirty="0"/>
          </a:p>
          <a:p>
            <a:r>
              <a:rPr lang="hr-HR" sz="2400" b="1" dirty="0"/>
              <a:t>Razred: </a:t>
            </a:r>
            <a:r>
              <a:rPr lang="hr-HR" sz="2400" b="1" dirty="0" smtClean="0"/>
              <a:t>I</a:t>
            </a:r>
            <a:endParaRPr lang="hr-HR" sz="2400" b="1" dirty="0"/>
          </a:p>
          <a:p>
            <a:endParaRPr lang="en-US" sz="2400" b="1" dirty="0"/>
          </a:p>
          <a:p>
            <a:r>
              <a:rPr lang="en-US" sz="2400" dirty="0" err="1"/>
              <a:t>Trajanje</a:t>
            </a:r>
            <a:r>
              <a:rPr lang="en-US" sz="2400" dirty="0"/>
              <a:t>: </a:t>
            </a:r>
            <a:r>
              <a:rPr lang="en-US" sz="2400" b="1" dirty="0"/>
              <a:t>2 </a:t>
            </a:r>
            <a:r>
              <a:rPr lang="en-US" sz="2400" b="1" dirty="0" err="1"/>
              <a:t>sata</a:t>
            </a:r>
            <a:r>
              <a:rPr lang="en-US" sz="2400" b="1" dirty="0"/>
              <a:t> </a:t>
            </a:r>
            <a:endParaRPr lang="hr-HR" sz="2400" b="1" dirty="0"/>
          </a:p>
          <a:p>
            <a:r>
              <a:rPr lang="hr-HR" sz="2400" b="1" dirty="0"/>
              <a:t>Za kvalifikaciju: Grafički urednik, Grafički tehničar opći, Grafički tehničar tiska, Grafički tehničar dorade </a:t>
            </a:r>
            <a:endParaRPr lang="en-US" sz="2400" b="1" dirty="0"/>
          </a:p>
          <a:p>
            <a:endParaRPr lang="en-US" sz="2400" b="1" dirty="0"/>
          </a:p>
          <a:p>
            <a:r>
              <a:rPr lang="hr-HR" sz="2400" dirty="0"/>
              <a:t>Pripremila</a:t>
            </a:r>
            <a:r>
              <a:rPr lang="en-US" sz="2400" dirty="0"/>
              <a:t>: </a:t>
            </a:r>
            <a:r>
              <a:rPr lang="en-US" sz="2400" b="1" dirty="0"/>
              <a:t>Božica </a:t>
            </a:r>
            <a:r>
              <a:rPr lang="en-US" sz="2400" b="1" dirty="0" err="1"/>
              <a:t>Kelčec</a:t>
            </a:r>
            <a:r>
              <a:rPr lang="en-US" sz="2400" b="1" dirty="0"/>
              <a:t>-Pester, dip. </a:t>
            </a:r>
            <a:r>
              <a:rPr lang="en-US" sz="2400" b="1" dirty="0" err="1"/>
              <a:t>graf</a:t>
            </a:r>
            <a:r>
              <a:rPr lang="en-US" sz="2400" b="1" dirty="0"/>
              <a:t>. </a:t>
            </a:r>
            <a:r>
              <a:rPr lang="en-US" sz="2400" b="1" dirty="0" err="1"/>
              <a:t>ing</a:t>
            </a:r>
            <a:r>
              <a:rPr lang="en-US" sz="2400" dirty="0"/>
              <a:t>.</a:t>
            </a:r>
          </a:p>
          <a:p>
            <a:r>
              <a:rPr lang="en-US" sz="2400" dirty="0"/>
              <a:t>ŠGDMP, Zagreb 2020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dministrator\My Documents\My Pictures\slikice\knjige-7-razred-prodajem-slika-32803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97152"/>
            <a:ext cx="3602682" cy="18448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119814" cy="1484785"/>
          </a:xfrm>
        </p:spPr>
        <p:txBody>
          <a:bodyPr>
            <a:normAutofit/>
          </a:bodyPr>
          <a:lstStyle/>
          <a:p>
            <a:r>
              <a:rPr lang="hr-HR" sz="4800" dirty="0" smtClean="0">
                <a:solidFill>
                  <a:schemeClr val="tx1"/>
                </a:solidFill>
              </a:rPr>
              <a:t>   </a:t>
            </a:r>
            <a:r>
              <a:rPr lang="hr-HR" sz="4800" dirty="0" smtClean="0">
                <a:solidFill>
                  <a:schemeClr val="accent1"/>
                </a:solidFill>
              </a:rPr>
              <a:t>Prednosti digitalnog tiska</a:t>
            </a:r>
            <a:endParaRPr lang="hr-HR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5"/>
            <a:ext cx="8335838" cy="3312368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hr-HR" sz="2800" dirty="0" smtClean="0"/>
              <a:t>brzina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povoljna cijena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skraćenje tehnološkog procesa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tisak na svim vrstama papira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isplativost malih naklada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tisak na zahtjev - bez ograničenja veličine naklade</a:t>
            </a:r>
          </a:p>
          <a:p>
            <a:pPr>
              <a:buClr>
                <a:schemeClr val="tx1"/>
              </a:buClr>
            </a:pPr>
            <a:r>
              <a:rPr lang="hr-HR" sz="2800" dirty="0" smtClean="0"/>
              <a:t>personalizacija tiska (knjiga, pozivnica, računa, svih dokumenata...)</a:t>
            </a:r>
            <a:endParaRPr lang="hr-HR" sz="2800" dirty="0"/>
          </a:p>
        </p:txBody>
      </p:sp>
      <p:pic>
        <p:nvPicPr>
          <p:cNvPr id="3074" name="Picture 2" descr="C:\Documents and Settings\Administrator\My Documents\My Pictures\slikice\pozivnice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052736"/>
            <a:ext cx="3607969" cy="199901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085184"/>
            <a:ext cx="300037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hr-HR" dirty="0" smtClean="0"/>
              <a:t>Provjera usvojenih sadržaja: </a:t>
            </a:r>
            <a:br>
              <a:rPr lang="hr-HR" dirty="0" smtClean="0"/>
            </a:br>
            <a:r>
              <a:rPr lang="hr-HR" b="1" dirty="0" smtClean="0"/>
              <a:t>odgovorite na pitanja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r-HR" sz="2800" dirty="0" smtClean="0"/>
              <a:t>Kada se javlja digitalni tisak i gdje?</a:t>
            </a:r>
          </a:p>
          <a:p>
            <a:pPr marL="457200" indent="-457200">
              <a:buAutoNum type="arabicPeriod"/>
            </a:pPr>
            <a:r>
              <a:rPr lang="hr-HR" sz="2800" dirty="0" smtClean="0"/>
              <a:t>Kakva je tiskovna forma u digitalnom tisku?</a:t>
            </a:r>
          </a:p>
          <a:p>
            <a:pPr marL="457200" indent="-457200">
              <a:buAutoNum type="arabicPeriod"/>
            </a:pPr>
            <a:r>
              <a:rPr lang="hr-HR" sz="2800" dirty="0" smtClean="0"/>
              <a:t>Što mislite da li je to prednost ili nedostatak?</a:t>
            </a:r>
          </a:p>
          <a:p>
            <a:pPr marL="457200" indent="-457200">
              <a:buAutoNum type="arabicPeriod"/>
            </a:pPr>
            <a:r>
              <a:rPr lang="hr-HR" sz="2800" dirty="0" smtClean="0"/>
              <a:t>Ako je prednost navedite neku. </a:t>
            </a:r>
          </a:p>
          <a:p>
            <a:pPr marL="457200" indent="-457200">
              <a:buAutoNum type="arabicPeriod"/>
            </a:pPr>
            <a:r>
              <a:rPr lang="hr-HR" sz="2800" dirty="0" smtClean="0"/>
              <a:t>Možete li zaključiti koja je prednost najveća i zašto? </a:t>
            </a:r>
          </a:p>
          <a:p>
            <a:pPr marL="457200" indent="-457200">
              <a:buAutoNum type="arabicPeriod"/>
            </a:pPr>
            <a:endParaRPr lang="hr-HR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3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126"/>
            <a:ext cx="8712968" cy="1325563"/>
          </a:xfrm>
        </p:spPr>
        <p:txBody>
          <a:bodyPr>
            <a:normAutofit fontScale="90000"/>
          </a:bodyPr>
          <a:lstStyle/>
          <a:p>
            <a:r>
              <a:rPr lang="hr-HR" sz="4800" dirty="0" smtClean="0"/>
              <a:t>Glavni predstavnici digitalnog tiska su </a:t>
            </a:r>
            <a:r>
              <a:rPr lang="hr-HR" sz="4800" dirty="0" smtClean="0">
                <a:solidFill>
                  <a:schemeClr val="tx1"/>
                </a:solidFill>
              </a:rPr>
              <a:t>:</a:t>
            </a:r>
            <a:endParaRPr lang="hr-HR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4792576" cy="4800600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</a:pPr>
            <a:r>
              <a:rPr lang="hr-HR" sz="3000" dirty="0" smtClean="0"/>
              <a:t>Xeikon</a:t>
            </a:r>
            <a:endParaRPr lang="hr-HR" sz="3000" dirty="0" smtClean="0"/>
          </a:p>
          <a:p>
            <a:pPr algn="just">
              <a:buClr>
                <a:schemeClr val="tx1"/>
              </a:buClr>
            </a:pPr>
            <a:r>
              <a:rPr lang="hr-HR" sz="3000" dirty="0" smtClean="0"/>
              <a:t>DICOpack</a:t>
            </a:r>
            <a:endParaRPr lang="hr-HR" sz="3000" dirty="0" smtClean="0"/>
          </a:p>
          <a:p>
            <a:pPr algn="just">
              <a:buClr>
                <a:schemeClr val="tx1"/>
              </a:buClr>
            </a:pPr>
            <a:r>
              <a:rPr lang="hr-HR" sz="3000" dirty="0" smtClean="0"/>
              <a:t>Indigo </a:t>
            </a:r>
            <a:endParaRPr lang="hr-HR" sz="3000" dirty="0" smtClean="0"/>
          </a:p>
          <a:p>
            <a:pPr algn="just">
              <a:buClr>
                <a:schemeClr val="tx1"/>
              </a:buClr>
            </a:pPr>
            <a:r>
              <a:rPr lang="hr-HR" sz="3000" dirty="0"/>
              <a:t>D</a:t>
            </a:r>
            <a:r>
              <a:rPr lang="hr-HR" sz="3000" dirty="0" smtClean="0"/>
              <a:t>rugi proizvođači </a:t>
            </a:r>
            <a:endParaRPr lang="hr-HR" sz="3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933056"/>
            <a:ext cx="3286125" cy="2269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077" y="1484784"/>
            <a:ext cx="2933700" cy="156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802" y="3345396"/>
            <a:ext cx="428625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"/>
            <a:ext cx="8191822" cy="1268760"/>
          </a:xfrm>
        </p:spPr>
        <p:txBody>
          <a:bodyPr>
            <a:normAutofit fontScale="90000"/>
          </a:bodyPr>
          <a:lstStyle/>
          <a:p>
            <a:r>
              <a:rPr lang="hr-HR" sz="6000" dirty="0" smtClean="0">
                <a:solidFill>
                  <a:schemeClr val="accent3"/>
                </a:solidFill>
              </a:rPr>
              <a:t>          </a:t>
            </a:r>
            <a:br>
              <a:rPr lang="hr-HR" sz="6000" dirty="0" smtClean="0">
                <a:solidFill>
                  <a:schemeClr val="accent3"/>
                </a:solidFill>
              </a:rPr>
            </a:br>
            <a:r>
              <a:rPr lang="hr-HR" sz="6000" dirty="0" smtClean="0">
                <a:solidFill>
                  <a:schemeClr val="accent3"/>
                </a:solidFill>
              </a:rPr>
              <a:t/>
            </a:r>
            <a:br>
              <a:rPr lang="hr-HR" sz="6000" dirty="0" smtClean="0">
                <a:solidFill>
                  <a:schemeClr val="accent3"/>
                </a:solidFill>
              </a:rPr>
            </a:br>
            <a:r>
              <a:rPr lang="hr-HR" sz="6000" b="1" dirty="0" smtClean="0">
                <a:solidFill>
                  <a:schemeClr val="accent2"/>
                </a:solidFill>
              </a:rPr>
              <a:t>Xeikon</a:t>
            </a:r>
            <a:r>
              <a:rPr lang="hr-HR" sz="6000" dirty="0" smtClean="0">
                <a:solidFill>
                  <a:schemeClr val="accent2"/>
                </a:solidFill>
              </a:rPr>
              <a:t> </a:t>
            </a:r>
            <a:br>
              <a:rPr lang="hr-HR" sz="6000" dirty="0" smtClean="0">
                <a:solidFill>
                  <a:schemeClr val="accent2"/>
                </a:solidFill>
              </a:rPr>
            </a:br>
            <a:r>
              <a:rPr lang="hr-HR" sz="6000" dirty="0">
                <a:solidFill>
                  <a:schemeClr val="accent3"/>
                </a:solidFill>
              </a:rPr>
              <a:t/>
            </a:r>
            <a:br>
              <a:rPr lang="hr-HR" sz="6000" dirty="0">
                <a:solidFill>
                  <a:schemeClr val="accent3"/>
                </a:solidFill>
              </a:rPr>
            </a:br>
            <a:endParaRPr lang="hr-HR" sz="60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0780"/>
            <a:ext cx="8515350" cy="6047220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accent3"/>
              </a:buClr>
              <a:buNone/>
            </a:pPr>
            <a:endParaRPr lang="hr-HR" sz="2000" dirty="0" smtClean="0"/>
          </a:p>
          <a:p>
            <a:pPr marL="0" indent="0">
              <a:buClr>
                <a:schemeClr val="accent3"/>
              </a:buClr>
              <a:buNone/>
            </a:pPr>
            <a:endParaRPr lang="hr-HR" sz="2000" dirty="0"/>
          </a:p>
          <a:p>
            <a:pPr marL="0" indent="0">
              <a:buClr>
                <a:schemeClr val="accent3"/>
              </a:buClr>
              <a:buNone/>
            </a:pPr>
            <a:r>
              <a:rPr lang="hr-HR" sz="3600" b="1" dirty="0" smtClean="0"/>
              <a:t>Xeikon je digitalni stroj koji se prvi počeo koristiti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 To je stroj za obostrani tisak sa 4 plus 3 boje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 Pogodan je za tisak na različite podloge </a:t>
            </a:r>
            <a:endParaRPr lang="hr-HR" sz="3600" dirty="0"/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-Xeikon je fleksibilan stroj za digitalni tisak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/>
              <a:t> </a:t>
            </a:r>
            <a:r>
              <a:rPr lang="hr-HR" sz="3600" dirty="0" smtClean="0"/>
              <a:t>koji se temelji na </a:t>
            </a:r>
            <a:r>
              <a:rPr lang="hr-HR" sz="3600" b="1" dirty="0" smtClean="0"/>
              <a:t>magnetografiji.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-brzinom od 808 A4 stranica u minuti.</a:t>
            </a:r>
            <a:endParaRPr lang="en-US" sz="3600" dirty="0" smtClean="0"/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</a:t>
            </a:r>
            <a:r>
              <a:rPr lang="hr-HR" sz="3600" b="1" dirty="0" smtClean="0"/>
              <a:t>Bojilo je u prahu (toner) </a:t>
            </a:r>
            <a:r>
              <a:rPr lang="en-US" sz="3600" b="1" dirty="0" smtClean="0"/>
              <a:t> </a:t>
            </a:r>
            <a:endParaRPr lang="hr-HR" sz="3600" b="1" dirty="0" smtClean="0"/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-</a:t>
            </a:r>
            <a:r>
              <a:rPr lang="hr-HR" sz="3600" b="1" dirty="0" smtClean="0"/>
              <a:t>Glavna prednost mu je </a:t>
            </a:r>
            <a:r>
              <a:rPr lang="hr-HR" sz="3600" dirty="0" smtClean="0"/>
              <a:t>mogućnost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3600" dirty="0" smtClean="0"/>
              <a:t>modifikacije svakog otiska  ako se traži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2800" i="1" dirty="0" smtClean="0"/>
              <a:t>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2800" i="1" dirty="0" smtClean="0"/>
              <a:t>                                 </a:t>
            </a:r>
            <a:r>
              <a:rPr lang="hr-HR" sz="2800" i="1" dirty="0">
                <a:solidFill>
                  <a:schemeClr val="accent1"/>
                </a:solidFill>
              </a:rPr>
              <a:t>Na slici je prikazan Xeikon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2000" dirty="0"/>
              <a:t> </a:t>
            </a:r>
          </a:p>
          <a:p>
            <a:pPr marL="0" indent="0">
              <a:buClr>
                <a:schemeClr val="accent3"/>
              </a:buClr>
              <a:buNone/>
            </a:pPr>
            <a:r>
              <a:rPr lang="hr-HR" sz="2800" i="1" dirty="0" smtClean="0"/>
              <a:t>               </a:t>
            </a:r>
            <a:endParaRPr lang="hr-HR" sz="2000" dirty="0"/>
          </a:p>
        </p:txBody>
      </p:sp>
      <p:pic>
        <p:nvPicPr>
          <p:cNvPr id="5123" name="Picture 3" descr="C:\Documents and Settings\Administrator\My Documents\My Pictures\slikice\xeikon5000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5479" y="3834390"/>
            <a:ext cx="2915816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9068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hr-HR" dirty="0" smtClean="0"/>
              <a:t>Pogledajte kako nastaje otisak kod Xeikona</a:t>
            </a:r>
            <a:br>
              <a:rPr lang="hr-HR" dirty="0" smtClean="0"/>
            </a:br>
            <a:r>
              <a:rPr lang="hr-HR" dirty="0" smtClean="0"/>
              <a:t> 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9"/>
            <a:ext cx="9144000" cy="516731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hr-HR" i="1" u="sng" dirty="0" smtClean="0">
                <a:solidFill>
                  <a:schemeClr val="accent2"/>
                </a:solidFill>
              </a:rPr>
              <a:t>Poveznica za video </a:t>
            </a:r>
          </a:p>
          <a:p>
            <a:pPr marL="0" indent="0">
              <a:buNone/>
            </a:pPr>
            <a:r>
              <a:rPr lang="en-US" i="1" u="sng" dirty="0">
                <a:solidFill>
                  <a:schemeClr val="accent2"/>
                </a:solidFill>
                <a:hlinkClick r:id="rId2"/>
              </a:rPr>
              <a:t>https://</a:t>
            </a:r>
            <a:r>
              <a:rPr lang="en-US" i="1" u="sng" dirty="0" smtClean="0">
                <a:solidFill>
                  <a:schemeClr val="accent2"/>
                </a:solidFill>
                <a:hlinkClick r:id="rId2"/>
              </a:rPr>
              <a:t>www.youtube.com/watch?v=OUddy2qI7Ns&amp;t=43s</a:t>
            </a:r>
            <a:endParaRPr lang="hr-HR" i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hr-HR" i="1" u="sng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r-HR" u="sng" dirty="0" smtClean="0"/>
              <a:t>NAKON POGLEDANOG VIDEA</a:t>
            </a:r>
          </a:p>
          <a:p>
            <a:pPr marL="0" indent="0">
              <a:buNone/>
            </a:pPr>
            <a:endParaRPr lang="hr-HR" i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r-HR" i="1" u="sng" dirty="0" smtClean="0">
                <a:solidFill>
                  <a:schemeClr val="accent2"/>
                </a:solidFill>
              </a:rPr>
              <a:t>Opišite princip rada digitalnog stroja. </a:t>
            </a:r>
            <a:endParaRPr lang="hr-HR" i="1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8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91822" cy="1325563"/>
          </a:xfrm>
        </p:spPr>
        <p:txBody>
          <a:bodyPr/>
          <a:lstStyle/>
          <a:p>
            <a:r>
              <a:rPr lang="hr-HR" dirty="0" smtClean="0">
                <a:solidFill>
                  <a:schemeClr val="accent3"/>
                </a:solidFill>
              </a:rPr>
              <a:t>    </a:t>
            </a:r>
            <a:r>
              <a:rPr lang="hr-HR" b="1" dirty="0" smtClean="0">
                <a:solidFill>
                  <a:schemeClr val="accent1"/>
                </a:solidFill>
              </a:rPr>
              <a:t>Što je optimalno otiskivati u ovoj tehnici?</a:t>
            </a:r>
            <a:endParaRPr lang="hr-HR" sz="6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81" y="1124744"/>
            <a:ext cx="8892480" cy="5733256"/>
          </a:xfrm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hr-HR" sz="2800" dirty="0" smtClean="0"/>
              <a:t>Xeikon </a:t>
            </a:r>
            <a:r>
              <a:rPr lang="hr-HR" sz="2800" dirty="0" smtClean="0"/>
              <a:t>je tehnika u kojoj je najisplativije otiskivati male naklade ili personalizirane </a:t>
            </a:r>
            <a:r>
              <a:rPr lang="hr-HR" sz="2800" dirty="0" smtClean="0"/>
              <a:t>otiske</a:t>
            </a:r>
            <a:endParaRPr lang="hr-HR" sz="2800" b="1" dirty="0" smtClean="0"/>
          </a:p>
          <a:p>
            <a:pPr marL="0" indent="0">
              <a:buClr>
                <a:schemeClr val="accent3"/>
              </a:buClr>
              <a:buNone/>
            </a:pPr>
            <a:r>
              <a:rPr lang="hr-HR" sz="2800" b="1" dirty="0" smtClean="0"/>
              <a:t>Pogodan </a:t>
            </a:r>
            <a:r>
              <a:rPr lang="hr-HR" sz="2800" b="1" dirty="0" smtClean="0"/>
              <a:t>je za tisak letaka, časopisa, propagandnog materijala, akcidencije, knjiga manjih naklada, plakata, etiketa, </a:t>
            </a:r>
            <a:r>
              <a:rPr lang="hr-HR" sz="2800" b="1" dirty="0" smtClean="0"/>
              <a:t>naljepnica</a:t>
            </a:r>
          </a:p>
          <a:p>
            <a:pPr marL="0" indent="0">
              <a:buClr>
                <a:schemeClr val="accent3"/>
              </a:buClr>
              <a:buNone/>
            </a:pPr>
            <a:endParaRPr lang="hr-HR" sz="2800" dirty="0" smtClean="0"/>
          </a:p>
          <a:p>
            <a:pPr marL="0" indent="0">
              <a:buClr>
                <a:schemeClr val="accent3"/>
              </a:buClr>
              <a:buNone/>
            </a:pPr>
            <a:endParaRPr lang="hr-HR" sz="2800" dirty="0"/>
          </a:p>
          <a:p>
            <a:pPr marL="0" indent="0">
              <a:buClr>
                <a:schemeClr val="accent3"/>
              </a:buClr>
              <a:buNone/>
            </a:pPr>
            <a:endParaRPr lang="hr-HR" sz="2800" dirty="0" smtClean="0"/>
          </a:p>
          <a:p>
            <a:pPr marL="0" indent="0">
              <a:buClr>
                <a:schemeClr val="accent3"/>
              </a:buClr>
              <a:buNone/>
            </a:pPr>
            <a:endParaRPr lang="hr-HR" sz="2800" dirty="0"/>
          </a:p>
          <a:p>
            <a:pPr marL="0" indent="0">
              <a:buClr>
                <a:schemeClr val="accent3"/>
              </a:buClr>
              <a:buNone/>
            </a:pPr>
            <a:r>
              <a:rPr lang="hr-HR" sz="2800" dirty="0" smtClean="0"/>
              <a:t>Na ovom stroju mogu se tiskati razne etikete na kunstruck papirima, formulari i etikete na NCR papirima, kao i tisak sigurnosnih zaštita – MICR znakovima kod čekova na termosenzitivnim papirima.</a:t>
            </a:r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47721"/>
            <a:ext cx="1809750" cy="1951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35" y="3166358"/>
            <a:ext cx="1800225" cy="19327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95539"/>
            <a:ext cx="3314700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hr-HR" dirty="0"/>
              <a:t>Provjera usvojenih sadržaja: </a:t>
            </a:r>
            <a:br>
              <a:rPr lang="hr-HR" dirty="0"/>
            </a:br>
            <a:r>
              <a:rPr lang="hr-HR" b="1" dirty="0"/>
              <a:t>odgovorite na 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351338"/>
          </a:xfrm>
        </p:spPr>
        <p:txBody>
          <a:bodyPr/>
          <a:lstStyle/>
          <a:p>
            <a:r>
              <a:rPr lang="hr-HR" dirty="0" smtClean="0"/>
              <a:t>Koji su najznačajni predstavnici digitalnog tiska?</a:t>
            </a:r>
          </a:p>
          <a:p>
            <a:r>
              <a:rPr lang="hr-HR" dirty="0" smtClean="0"/>
              <a:t>Koliko boja može koristiti Xeikon?</a:t>
            </a:r>
          </a:p>
          <a:p>
            <a:r>
              <a:rPr lang="hr-HR" dirty="0" smtClean="0"/>
              <a:t>Kakvo bojilo koristi Xeikon? </a:t>
            </a:r>
          </a:p>
          <a:p>
            <a:r>
              <a:rPr lang="hr-HR" dirty="0" smtClean="0"/>
              <a:t>Na kojem principu se stvara slika tiskovnih elemenata?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3"/>
            <a:ext cx="9144000" cy="97976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sz="5400" dirty="0" smtClean="0">
                <a:solidFill>
                  <a:schemeClr val="accent2"/>
                </a:solidFill>
              </a:rPr>
              <a:t>DICOpack</a:t>
            </a:r>
            <a:endParaRPr lang="hr-HR" sz="5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9" y="282579"/>
            <a:ext cx="9144000" cy="577229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endParaRPr lang="hr-HR" sz="2800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hr-HR" sz="2800" dirty="0" smtClean="0"/>
              <a:t>DICKOpack je profesionalni rotacijski sustav jednostrani višebojni digitalni tisak ambalaže usprkos svim prije otvorenim mogućnostima.</a:t>
            </a:r>
          </a:p>
          <a:p>
            <a:pPr>
              <a:buClr>
                <a:schemeClr val="tx1"/>
              </a:buClr>
            </a:pPr>
            <a:r>
              <a:rPr lang="hr-HR" sz="2800" b="1" dirty="0" smtClean="0"/>
              <a:t>Ovo je stroj digitalnog tipa koji je namijenjen za tisak ambalaže i etiketa</a:t>
            </a:r>
            <a:endParaRPr lang="en-US" sz="2800" b="1" dirty="0" smtClean="0"/>
          </a:p>
          <a:p>
            <a:pPr>
              <a:buClr>
                <a:schemeClr val="tx1"/>
              </a:buClr>
            </a:pPr>
            <a:r>
              <a:rPr lang="en-US" sz="2800" b="1" dirty="0" smtClean="0"/>
              <a:t>Kao </a:t>
            </a:r>
            <a:r>
              <a:rPr lang="en-US" sz="2800" b="1" dirty="0" err="1" smtClean="0"/>
              <a:t>bojilo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koristi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tekući</a:t>
            </a:r>
            <a:r>
              <a:rPr lang="en-US" sz="2800" b="1" dirty="0" smtClean="0"/>
              <a:t> toner </a:t>
            </a:r>
            <a:endParaRPr lang="hr-HR" sz="2800" b="1" dirty="0" smtClean="0"/>
          </a:p>
          <a:p>
            <a:pPr>
              <a:buClr>
                <a:schemeClr val="tx1"/>
              </a:buClr>
            </a:pPr>
            <a:r>
              <a:rPr lang="hr-HR" sz="2800" dirty="0" smtClean="0"/>
              <a:t>U svoj sastavu ima i  </a:t>
            </a:r>
            <a:r>
              <a:rPr lang="hr-HR" sz="2800" b="1" dirty="0" smtClean="0"/>
              <a:t>uređaje za štancanje što mu omogućuje izradu gotove ambalaže </a:t>
            </a:r>
            <a:endParaRPr lang="hr-HR" sz="2800" b="1" dirty="0"/>
          </a:p>
          <a:p>
            <a:pPr marL="0" indent="0">
              <a:buClr>
                <a:schemeClr val="tx1"/>
              </a:buClr>
              <a:buNone/>
            </a:pPr>
            <a:endParaRPr lang="hr-HR" sz="2000" dirty="0" smtClean="0"/>
          </a:p>
          <a:p>
            <a:pPr marL="0" indent="0">
              <a:buClr>
                <a:schemeClr val="tx1"/>
              </a:buClr>
              <a:buNone/>
            </a:pPr>
            <a:endParaRPr lang="hr-HR" sz="2000" dirty="0"/>
          </a:p>
          <a:p>
            <a:pPr marL="0" indent="0">
              <a:buClr>
                <a:schemeClr val="tx1"/>
              </a:buClr>
              <a:buNone/>
            </a:pPr>
            <a:r>
              <a:rPr lang="hr-HR" sz="2400" i="1" dirty="0" smtClean="0">
                <a:solidFill>
                  <a:schemeClr val="accent1"/>
                </a:solidFill>
              </a:rPr>
              <a:t>Slika DICOpacka </a:t>
            </a:r>
          </a:p>
        </p:txBody>
      </p:sp>
      <p:pic>
        <p:nvPicPr>
          <p:cNvPr id="7170" name="Picture 2" descr="C:\Documents and Settings\Administrator\My Documents\My Pictures\slikice\dico_pack_view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149080"/>
            <a:ext cx="5332081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tor\My Documents\My Pictures\slikice\dico_pa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6923" y="3429000"/>
            <a:ext cx="3997077" cy="3429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009"/>
            <a:ext cx="9144000" cy="1165598"/>
          </a:xfrm>
        </p:spPr>
        <p:txBody>
          <a:bodyPr>
            <a:normAutofit/>
          </a:bodyPr>
          <a:lstStyle/>
          <a:p>
            <a:r>
              <a:rPr lang="hr-HR" sz="6000" dirty="0" smtClean="0">
                <a:solidFill>
                  <a:schemeClr val="tx1"/>
                </a:solidFill>
              </a:rPr>
              <a:t> </a:t>
            </a:r>
            <a:r>
              <a:rPr lang="hr-HR" sz="3600" dirty="0" smtClean="0">
                <a:solidFill>
                  <a:schemeClr val="accent1"/>
                </a:solidFill>
              </a:rPr>
              <a:t>Specifičnosti DICOpaca</a:t>
            </a:r>
            <a:endParaRPr lang="hr-HR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351338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hr-HR" sz="2800" dirty="0" smtClean="0"/>
              <a:t>koristi bijelu kao petu tiskovnu boju kod fleksibilnih uzoraka, kutija i etiketa</a:t>
            </a:r>
          </a:p>
          <a:p>
            <a:pPr>
              <a:buClr>
                <a:schemeClr val="tx1"/>
              </a:buClr>
            </a:pPr>
            <a:r>
              <a:rPr lang="hr-HR" sz="2800" b="1" dirty="0" smtClean="0"/>
              <a:t>trenutačna promjena poslova, kraće vrijeme isporuke</a:t>
            </a:r>
          </a:p>
          <a:p>
            <a:pPr>
              <a:buClr>
                <a:schemeClr val="tx1"/>
              </a:buClr>
            </a:pPr>
            <a:r>
              <a:rPr lang="hr-HR" sz="2800" b="1" dirty="0" smtClean="0"/>
              <a:t>DICOpack je našao primjenu u području otiskivanja ambalaže </a:t>
            </a:r>
          </a:p>
          <a:p>
            <a:pPr>
              <a:buClr>
                <a:schemeClr val="tx1"/>
              </a:buClr>
            </a:pPr>
            <a:r>
              <a:rPr lang="en-US" sz="2800" dirty="0"/>
              <a:t>v</a:t>
            </a:r>
            <a:r>
              <a:rPr lang="hr-HR" sz="2800" dirty="0" smtClean="0"/>
              <a:t>eliki broj </a:t>
            </a:r>
            <a:r>
              <a:rPr lang="hr-HR" sz="2800" b="1" dirty="0" smtClean="0"/>
              <a:t>raznovrsnih </a:t>
            </a:r>
          </a:p>
          <a:p>
            <a:pPr>
              <a:buClr>
                <a:schemeClr val="tx1"/>
              </a:buClr>
            </a:pPr>
            <a:r>
              <a:rPr lang="hr-HR" sz="2800" b="1" dirty="0" smtClean="0"/>
              <a:t>tiskovnih materijala </a:t>
            </a:r>
          </a:p>
          <a:p>
            <a:pPr>
              <a:buClr>
                <a:schemeClr val="tx1"/>
              </a:buClr>
            </a:pPr>
            <a:r>
              <a:rPr lang="en-US" sz="2800" dirty="0" smtClean="0"/>
              <a:t>j</a:t>
            </a:r>
            <a:r>
              <a:rPr lang="hr-HR" sz="2800" dirty="0" smtClean="0"/>
              <a:t>edan čovjek vrši posluživanje</a:t>
            </a:r>
          </a:p>
          <a:p>
            <a:pPr>
              <a:buClr>
                <a:schemeClr val="tx1"/>
              </a:buClr>
            </a:pPr>
            <a:r>
              <a:rPr lang="en-US" sz="2800" dirty="0"/>
              <a:t>s</a:t>
            </a:r>
            <a:r>
              <a:rPr lang="hr-HR" sz="2800" dirty="0" smtClean="0"/>
              <a:t>troj je kompaktan i štedi prostor</a:t>
            </a:r>
          </a:p>
          <a:p>
            <a:pPr>
              <a:buClr>
                <a:schemeClr val="tx1"/>
              </a:buClr>
            </a:pPr>
            <a:endParaRPr lang="hr-HR" sz="2800" dirty="0"/>
          </a:p>
          <a:p>
            <a:pPr>
              <a:buClr>
                <a:schemeClr val="tx1"/>
              </a:buClr>
            </a:pPr>
            <a:r>
              <a:rPr lang="hr-HR" sz="2800" i="1" dirty="0" smtClean="0">
                <a:solidFill>
                  <a:schemeClr val="accent1"/>
                </a:solidFill>
              </a:rPr>
              <a:t>Slika presjeka stroja DICOpack </a:t>
            </a:r>
          </a:p>
          <a:p>
            <a:pPr>
              <a:buClr>
                <a:schemeClr val="tx1"/>
              </a:buClr>
              <a:buNone/>
            </a:pP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5000">
                <a:schemeClr val="accent1">
                  <a:lumMod val="5000"/>
                  <a:lumOff val="95000"/>
                </a:schemeClr>
              </a:gs>
              <a:gs pos="3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hr-HR" dirty="0"/>
              <a:t>Provjera usvojenih sadržaja: </a:t>
            </a:r>
            <a:br>
              <a:rPr lang="hr-HR" dirty="0"/>
            </a:br>
            <a:r>
              <a:rPr lang="hr-HR" b="1" dirty="0"/>
              <a:t>odgovorite na 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r-HR" dirty="0" smtClean="0"/>
              <a:t>Kada se odlučujemo koristiti tehniku DICOpack?</a:t>
            </a:r>
          </a:p>
          <a:p>
            <a:pPr marL="457200" indent="-457200">
              <a:buAutoNum type="arabicPeriod"/>
            </a:pPr>
            <a:r>
              <a:rPr lang="hr-HR" dirty="0" smtClean="0"/>
              <a:t>Kakvo bojlo koristi ova tehnologija?</a:t>
            </a:r>
          </a:p>
          <a:p>
            <a:pPr marL="457200" indent="-457200">
              <a:buAutoNum type="arabicPeriod"/>
            </a:pPr>
            <a:r>
              <a:rPr lang="hr-HR" dirty="0" smtClean="0"/>
              <a:t>Nabroji neke proizvode koje je optimalno otiskivati</a:t>
            </a:r>
          </a:p>
          <a:p>
            <a:pPr marL="457200" indent="-457200">
              <a:buAutoNum type="arabicPeriod"/>
            </a:pPr>
            <a:r>
              <a:rPr lang="hr-HR" dirty="0" smtClean="0"/>
              <a:t>Nabroji prednosti ove tehnologije </a:t>
            </a:r>
          </a:p>
          <a:p>
            <a:pPr marL="457200" indent="-457200"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Dodatno si potraži na YouTube video  ako te ova tehnologija dodatno interesira </a:t>
            </a:r>
          </a:p>
          <a:p>
            <a:pPr marL="0" indent="0">
              <a:buNone/>
            </a:pPr>
            <a:endParaRPr lang="hr-HR" dirty="0" smtClean="0"/>
          </a:p>
          <a:p>
            <a:pPr marL="457200" indent="-457200">
              <a:buAutoNum type="arabicPeriod"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b="1" dirty="0" smtClean="0"/>
          </a:p>
          <a:p>
            <a:endParaRPr lang="hr-HR" dirty="0"/>
          </a:p>
          <a:p>
            <a:pPr marL="0" indent="0">
              <a:buNone/>
            </a:pPr>
            <a:endParaRPr lang="hr-HR" u="sng" dirty="0" smtClean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2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71400"/>
            <a:ext cx="9144000" cy="7029400"/>
          </a:xfrm>
        </p:spPr>
        <p:txBody>
          <a:bodyPr>
            <a:normAutofit fontScale="40000" lnSpcReduction="20000"/>
          </a:bodyPr>
          <a:lstStyle/>
          <a:p>
            <a:endParaRPr lang="hr-HR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  <a:defRPr/>
            </a:pPr>
            <a:r>
              <a:rPr lang="hr-HR" sz="5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Dragi učenici i drage učenice, </a:t>
            </a:r>
          </a:p>
          <a:p>
            <a:pPr marL="0" indent="0">
              <a:buNone/>
              <a:defRPr/>
            </a:pPr>
            <a:r>
              <a:rPr lang="hr-HR" sz="5100" dirty="0"/>
              <a:t>Kako bismo vam olakšali učenje za vas smo pripremili materijale za samostalan rad</a:t>
            </a:r>
            <a:r>
              <a:rPr lang="hr-HR" sz="5100" dirty="0" smtClean="0"/>
              <a:t>.</a:t>
            </a:r>
            <a:endParaRPr lang="en-US" sz="5100" dirty="0" smtClean="0"/>
          </a:p>
          <a:p>
            <a:pPr marL="0" indent="0">
              <a:buNone/>
              <a:defRPr/>
            </a:pPr>
            <a:endParaRPr lang="hr-HR" sz="5100" dirty="0"/>
          </a:p>
          <a:p>
            <a:pPr marL="0" indent="0">
              <a:buNone/>
              <a:defRPr/>
            </a:pPr>
            <a:r>
              <a:rPr lang="hr-HR" sz="5100" dirty="0"/>
              <a:t>U ovoj prezentaciji su sadržaji koji se odnose na nastavni predmet: </a:t>
            </a:r>
          </a:p>
          <a:p>
            <a:pPr marL="0" indent="0">
              <a:buNone/>
              <a:defRPr/>
            </a:pPr>
            <a:endParaRPr lang="hr-HR" sz="5100" b="1" dirty="0"/>
          </a:p>
          <a:p>
            <a:pPr marL="0" indent="0">
              <a:buNone/>
              <a:defRPr/>
            </a:pPr>
            <a:r>
              <a:rPr lang="hr-HR" sz="5100" b="1" dirty="0"/>
              <a:t>Grafička tehnologija  </a:t>
            </a:r>
          </a:p>
          <a:p>
            <a:pPr marL="0" indent="0">
              <a:buNone/>
              <a:defRPr/>
            </a:pPr>
            <a:endParaRPr lang="hr-HR" sz="5100" b="1" dirty="0"/>
          </a:p>
          <a:p>
            <a:pPr marL="0" indent="0">
              <a:buNone/>
              <a:defRPr/>
            </a:pPr>
            <a:r>
              <a:rPr lang="hr-HR" sz="5100" b="1" dirty="0"/>
              <a:t>namjenjena je učenicima </a:t>
            </a:r>
            <a:r>
              <a:rPr lang="en-US" sz="5100" b="1" dirty="0" smtClean="0"/>
              <a:t>I </a:t>
            </a:r>
            <a:r>
              <a:rPr lang="hr-HR" sz="5100" b="1" dirty="0" smtClean="0"/>
              <a:t> </a:t>
            </a:r>
            <a:r>
              <a:rPr lang="hr-HR" sz="5100" b="1" dirty="0"/>
              <a:t>razreda </a:t>
            </a:r>
            <a:endParaRPr lang="en-US" sz="5100" b="1" dirty="0" smtClean="0"/>
          </a:p>
          <a:p>
            <a:pPr marL="0" indent="0">
              <a:buNone/>
              <a:defRPr/>
            </a:pPr>
            <a:endParaRPr lang="hr-HR" sz="5100" b="1" dirty="0"/>
          </a:p>
          <a:p>
            <a:pPr marL="0" indent="0">
              <a:buNone/>
              <a:defRPr/>
            </a:pPr>
            <a:r>
              <a:rPr lang="hr-HR" sz="5100" dirty="0"/>
              <a:t>Prezentacija sadrži i video </a:t>
            </a:r>
            <a:r>
              <a:rPr lang="hr-HR" sz="5100" dirty="0" smtClean="0"/>
              <a:t>materijal.</a:t>
            </a:r>
            <a:endParaRPr lang="hr-HR" sz="5100" dirty="0"/>
          </a:p>
          <a:p>
            <a:pPr marL="0" indent="0">
              <a:buNone/>
              <a:defRPr/>
            </a:pPr>
            <a:r>
              <a:rPr lang="hr-HR" sz="5100" dirty="0">
                <a:solidFill>
                  <a:srgbClr val="FF0000"/>
                </a:solidFill>
              </a:rPr>
              <a:t>Prilikom pokretanja prezentacije uključite SLIDE SHOW i From Beginning  kako bi imali direktnu poveznicu na video materijal </a:t>
            </a:r>
            <a:endParaRPr lang="en-US" sz="5100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hr-HR" sz="51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hr-HR" sz="5100" b="1" dirty="0"/>
              <a:t>Unutar prezentacije nalaze se pitanja na koja odgovorite kako biste dobili povratnu informaciju o usvojenom sadržaju. </a:t>
            </a:r>
            <a:endParaRPr lang="en-US" sz="5100" b="1" dirty="0" smtClean="0"/>
          </a:p>
          <a:p>
            <a:pPr marL="0" indent="0">
              <a:buNone/>
              <a:defRPr/>
            </a:pPr>
            <a:endParaRPr lang="hr-HR" sz="5100" b="1" dirty="0"/>
          </a:p>
          <a:p>
            <a:pPr marL="0" indent="0">
              <a:buNone/>
              <a:defRPr/>
            </a:pPr>
            <a:r>
              <a:rPr lang="hr-HR" sz="5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Prezentacija sadrži i tablicu za samoprocjenu koji popunite kako bi mogli dodatno razraditi nedovoljno jasne pojmove. </a:t>
            </a:r>
            <a:endParaRPr lang="en-US" sz="5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hr-HR" sz="5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hr-HR" sz="5100" dirty="0"/>
              <a:t>Vaši nastavnici će vam također pružiti podršku u učenju na daljinu.</a:t>
            </a:r>
          </a:p>
          <a:p>
            <a:pPr marL="0" indent="0">
              <a:buNone/>
              <a:defRPr/>
            </a:pPr>
            <a:r>
              <a:rPr lang="hr-HR" sz="5100" dirty="0">
                <a:solidFill>
                  <a:schemeClr val="accent1"/>
                </a:solidFill>
              </a:rPr>
              <a:t>Želimo vam sretno i ugodno učenje. </a:t>
            </a:r>
            <a:endParaRPr lang="en-US" sz="5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Administrator\My Documents\My Pictures\slikice\1b2f2dca3651e0302deb5bf61958fe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9453" y="3933056"/>
            <a:ext cx="5929445" cy="28529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4184" cy="1143000"/>
          </a:xfrm>
        </p:spPr>
        <p:txBody>
          <a:bodyPr>
            <a:normAutofit/>
          </a:bodyPr>
          <a:lstStyle/>
          <a:p>
            <a:r>
              <a:rPr lang="hr-HR" sz="6000" dirty="0" smtClean="0">
                <a:solidFill>
                  <a:schemeClr val="tx1"/>
                </a:solidFill>
              </a:rPr>
              <a:t> </a:t>
            </a:r>
            <a:r>
              <a:rPr lang="hr-HR" sz="6000" dirty="0" smtClean="0">
                <a:solidFill>
                  <a:schemeClr val="accent2"/>
                </a:solidFill>
              </a:rPr>
              <a:t>Indigo</a:t>
            </a:r>
            <a:endParaRPr lang="hr-HR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6752"/>
            <a:ext cx="9144000" cy="6048672"/>
          </a:xfrm>
        </p:spPr>
        <p:txBody>
          <a:bodyPr>
            <a:normAutofit/>
          </a:bodyPr>
          <a:lstStyle/>
          <a:p>
            <a:r>
              <a:rPr lang="hr-HR" sz="2800" dirty="0" smtClean="0"/>
              <a:t>Indigo digital offset color otvorio je novo poglavlje u povijesti tiskarstva.</a:t>
            </a:r>
          </a:p>
          <a:p>
            <a:r>
              <a:rPr lang="hr-HR" sz="2800" dirty="0" smtClean="0"/>
              <a:t>Mogu se dobiti otisci na kojima su slike tiskane sjajnim bojama i na sjajnom papiru.</a:t>
            </a:r>
          </a:p>
          <a:p>
            <a:r>
              <a:rPr lang="hr-HR" sz="2800" dirty="0" smtClean="0"/>
              <a:t>Digital offset color tisak nanosi tekuće boje samo na površine imaginarnih slika koje laser velikom brzinom stvara na “image” cilindru.</a:t>
            </a:r>
          </a:p>
          <a:p>
            <a:endParaRPr lang="hr-HR" sz="2800" dirty="0"/>
          </a:p>
          <a:p>
            <a:pPr marL="0" indent="0">
              <a:buNone/>
            </a:pPr>
            <a:r>
              <a:rPr lang="hr-HR" sz="2800" i="1" dirty="0" smtClean="0">
                <a:solidFill>
                  <a:schemeClr val="accent1"/>
                </a:solidFill>
              </a:rPr>
              <a:t>Slika Indigo stroja</a:t>
            </a:r>
            <a:endParaRPr lang="hr-HR" sz="28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  <a:solidFill>
            <a:schemeClr val="accent1">
              <a:alpha val="31000"/>
            </a:schemeClr>
          </a:solidFill>
        </p:spPr>
        <p:txBody>
          <a:bodyPr/>
          <a:lstStyle/>
          <a:p>
            <a:r>
              <a:rPr lang="hr-HR" dirty="0" smtClean="0"/>
              <a:t>Pogledaj video 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>
                <a:solidFill>
                  <a:srgbClr val="C00000"/>
                </a:solidFill>
              </a:rPr>
              <a:t>Poveznica </a:t>
            </a:r>
            <a:r>
              <a:rPr lang="hr-HR" i="1" dirty="0" smtClean="0">
                <a:solidFill>
                  <a:srgbClr val="C00000"/>
                </a:solidFill>
              </a:rPr>
              <a:t>za video </a:t>
            </a:r>
            <a:endParaRPr lang="hr-HR" i="1" dirty="0" smtClean="0">
              <a:solidFill>
                <a:srgbClr val="C00000"/>
              </a:solidFill>
            </a:endParaRPr>
          </a:p>
          <a:p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6229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https://www.youtube.com/watch?v=9DqAw1ZB3vw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tor\My Documents\My Pictures\slikice\2445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12976"/>
            <a:ext cx="4630161" cy="35730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chemeClr val="tx1"/>
                </a:solidFill>
              </a:rPr>
              <a:t>   Prednosti Indigo tiska</a:t>
            </a:r>
            <a:endParaRPr lang="hr-HR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smanjuje cijenu tiska</a:t>
            </a:r>
          </a:p>
          <a:p>
            <a:r>
              <a:rPr lang="hr-HR" sz="2400" dirty="0" smtClean="0"/>
              <a:t>ubrzan je jer nema izrade separata filmova pa nisu potrebne tiskovne ploče</a:t>
            </a:r>
          </a:p>
          <a:p>
            <a:r>
              <a:rPr lang="hr-HR" sz="2400" dirty="0" smtClean="0"/>
              <a:t>miješanje boja je elektronsko</a:t>
            </a:r>
          </a:p>
          <a:p>
            <a:r>
              <a:rPr lang="hr-HR" sz="2400" dirty="0" smtClean="0"/>
              <a:t>probni otisci nisu potrebni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za </a:t>
            </a:r>
            <a:r>
              <a:rPr lang="hr-HR" dirty="0" smtClean="0"/>
              <a:t>vrednovanje 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hr-HR" dirty="0" smtClean="0"/>
              <a:t>Kakva </a:t>
            </a:r>
            <a:r>
              <a:rPr lang="hr-HR" dirty="0" smtClean="0"/>
              <a:t>je tiskovna forma kod digitalnog tiska?</a:t>
            </a:r>
          </a:p>
          <a:p>
            <a:pPr marL="82296" indent="0">
              <a:buNone/>
            </a:pPr>
            <a:r>
              <a:rPr lang="hr-HR" dirty="0" smtClean="0"/>
              <a:t>Koji su osnovni predstavnici digitalnog tiska?</a:t>
            </a:r>
          </a:p>
          <a:p>
            <a:pPr marL="82296" indent="0">
              <a:buNone/>
            </a:pPr>
            <a:r>
              <a:rPr lang="hr-HR" dirty="0" smtClean="0"/>
              <a:t>Kakvo bojilo koristi Indigo a kakvo Xeikon</a:t>
            </a:r>
          </a:p>
          <a:p>
            <a:pPr marL="82296" indent="0">
              <a:buNone/>
            </a:pPr>
            <a:r>
              <a:rPr lang="hr-HR" dirty="0" smtClean="0"/>
              <a:t>Koje su prednosti digitalnog tiska? </a:t>
            </a:r>
          </a:p>
          <a:p>
            <a:pPr marL="82296" indent="0">
              <a:buNone/>
            </a:pPr>
            <a:r>
              <a:rPr lang="hr-HR" dirty="0" smtClean="0"/>
              <a:t>Kada se koristi digitalni tisak? </a:t>
            </a:r>
          </a:p>
          <a:p>
            <a:pPr marL="82296" indent="0">
              <a:buNone/>
            </a:pPr>
            <a:r>
              <a:rPr lang="hr-HR" dirty="0" smtClean="0"/>
              <a:t>Koji su proizvodi koji bi bili optimalni za otiskuti u Xeikonu?</a:t>
            </a:r>
          </a:p>
          <a:p>
            <a:pPr marL="82296" indent="0">
              <a:buNone/>
            </a:pPr>
            <a:r>
              <a:rPr lang="hr-HR" dirty="0" smtClean="0"/>
              <a:t>Za tisak kojih proizvoda je prikladan Dico-pack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Lista za samoprocjenu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72428"/>
              </p:ext>
            </p:extLst>
          </p:nvPr>
        </p:nvGraphicFramePr>
        <p:xfrm>
          <a:off x="323528" y="1556791"/>
          <a:ext cx="8424937" cy="413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9034"/>
                <a:gridCol w="1401931"/>
                <a:gridCol w="1441986"/>
                <a:gridCol w="1441986"/>
              </a:tblGrid>
              <a:tr h="8625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Odgovori    u listu za upit znakom + pod odgovor koji ti se čini ispravnim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Dobro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Uglavnom dobro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Ne baš, trebam pomoć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70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hr-HR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 smtClean="0">
                          <a:effectLst/>
                        </a:rPr>
                        <a:t>Mogu </a:t>
                      </a:r>
                      <a:r>
                        <a:rPr lang="hr-HR" sz="1100" dirty="0">
                          <a:effectLst/>
                        </a:rPr>
                        <a:t>navesti osnovne razlike između klasične tehnike tiska i digitalnog tiska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Mogu navesti tehnike digitalnog tiska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0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Mogu opisati koje su predosti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d</a:t>
                      </a:r>
                      <a:r>
                        <a:rPr lang="hr-HR" sz="1100" dirty="0" smtClean="0">
                          <a:effectLst/>
                        </a:rPr>
                        <a:t>igitalnog </a:t>
                      </a:r>
                      <a:r>
                        <a:rPr lang="hr-HR" sz="1100" dirty="0">
                          <a:effectLst/>
                        </a:rPr>
                        <a:t>tiska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19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Mogu zaključiti kada bi se koristila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Indigo a kada Dico-pack kao tehnogija otiskivanja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2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Prilikom izrade prezentacije korišteni su materijali, slike i video sa interneta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Hvala vam na pažnji! </a:t>
            </a: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Ishodi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kraju nastavne jedinice učenici će moći:</a:t>
            </a:r>
          </a:p>
          <a:p>
            <a:endParaRPr lang="hr-HR" dirty="0" smtClean="0"/>
          </a:p>
          <a:p>
            <a:r>
              <a:rPr lang="hr-HR" dirty="0" smtClean="0"/>
              <a:t>Navesti glavnu razliku između digitalnog tiska i klasičnih tehnika tiska</a:t>
            </a:r>
          </a:p>
          <a:p>
            <a:r>
              <a:rPr lang="hr-HR" dirty="0" smtClean="0"/>
              <a:t>Navesti osnovne prednosti digitalnog tiska</a:t>
            </a:r>
          </a:p>
          <a:p>
            <a:r>
              <a:rPr lang="hr-HR" dirty="0" smtClean="0"/>
              <a:t>Opisati razliku između Xeikona i Indigo tiska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Odabrani odgojno-obrazovni ishodi: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Učenik razvija sposobnost samostalnog rada uz stručnu pomoć nastavnika</a:t>
            </a:r>
          </a:p>
          <a:p>
            <a:r>
              <a:rPr lang="hr-HR" dirty="0" smtClean="0"/>
              <a:t>Učenik stjeće nova znanja u digitalnom okruženju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Ključni pojmovi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Digitalni tisak</a:t>
            </a:r>
          </a:p>
          <a:p>
            <a:r>
              <a:rPr lang="hr-HR" dirty="0" smtClean="0"/>
              <a:t>Prednost digitalne tiskovne forme</a:t>
            </a:r>
          </a:p>
          <a:p>
            <a:r>
              <a:rPr lang="hr-HR" dirty="0" smtClean="0"/>
              <a:t>Individualnizirani otisak</a:t>
            </a:r>
          </a:p>
          <a:p>
            <a:r>
              <a:rPr lang="hr-HR" dirty="0" smtClean="0"/>
              <a:t>Brzina tiska</a:t>
            </a:r>
          </a:p>
          <a:p>
            <a:r>
              <a:rPr lang="hr-HR" dirty="0" smtClean="0"/>
              <a:t>Kvaliteta otiska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Problemski zadatak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Koje su prednosti digitalnog tiska?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 smtClean="0"/>
              <a:t>Zadaci za učenike</a:t>
            </a:r>
            <a:r>
              <a:rPr lang="en-US" b="1" dirty="0" smtClean="0"/>
              <a:t>: </a:t>
            </a:r>
            <a:endParaRPr lang="hr-HR" b="1" dirty="0" smtClean="0"/>
          </a:p>
          <a:p>
            <a:r>
              <a:rPr lang="hr-HR" b="1" dirty="0" smtClean="0"/>
              <a:t>Pregledati prezentaciju</a:t>
            </a:r>
          </a:p>
          <a:p>
            <a:r>
              <a:rPr lang="hr-HR" b="1" dirty="0" smtClean="0"/>
              <a:t>Pogledati priloženi video </a:t>
            </a:r>
          </a:p>
          <a:p>
            <a:r>
              <a:rPr lang="hr-HR" b="1" dirty="0" smtClean="0"/>
              <a:t>Pronaći po potrebi nove sadržaje na internetu vezane za temu </a:t>
            </a:r>
            <a:endParaRPr lang="en-US" b="1" dirty="0" smtClean="0"/>
          </a:p>
          <a:p>
            <a:r>
              <a:rPr lang="en-US" b="1" dirty="0" err="1" smtClean="0"/>
              <a:t>Odgovoriti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pitanja</a:t>
            </a:r>
            <a:r>
              <a:rPr lang="en-US" b="1" dirty="0" smtClean="0"/>
              <a:t> </a:t>
            </a:r>
            <a:endParaRPr lang="hr-HR" b="1" dirty="0" smtClean="0"/>
          </a:p>
          <a:p>
            <a:r>
              <a:rPr lang="hr-HR" b="1" dirty="0" smtClean="0"/>
              <a:t>Riješiti listu za samoprocjenu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hr-HR" sz="4800" dirty="0" smtClean="0"/>
              <a:t>POGLEDAJTE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PREZENTACIJA NAMJENJENA UČENICIMA PRVIH RAZREDA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800" dirty="0" smtClean="0"/>
              <a:t>TEMA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37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slikice\AbscractColorfulSpotsBackgroundVector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691680" y="2492896"/>
            <a:ext cx="5688632" cy="1296144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>
                <a:solidFill>
                  <a:schemeClr val="tx1"/>
                </a:solidFill>
              </a:rPr>
              <a:t>Digitalni tisak</a:t>
            </a:r>
            <a:endParaRPr lang="hr-HR" sz="7200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08104" y="6281936"/>
            <a:ext cx="3635896" cy="576064"/>
          </a:xfrm>
        </p:spPr>
        <p:txBody>
          <a:bodyPr>
            <a:normAutofit/>
          </a:bodyPr>
          <a:lstStyle/>
          <a:p>
            <a:r>
              <a:rPr lang="hr-HR" sz="1800" smtClean="0">
                <a:solidFill>
                  <a:schemeClr val="tx1"/>
                </a:solidFill>
              </a:rPr>
              <a:t>        </a:t>
            </a:r>
            <a:endParaRPr lang="hr-HR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1143000"/>
          </a:xfrm>
        </p:spPr>
        <p:txBody>
          <a:bodyPr>
            <a:normAutofit/>
          </a:bodyPr>
          <a:lstStyle/>
          <a:p>
            <a:r>
              <a:rPr lang="hr-HR" sz="5400" dirty="0" smtClean="0">
                <a:solidFill>
                  <a:schemeClr val="accent1"/>
                </a:solidFill>
              </a:rPr>
              <a:t>Digitalni tisak, što je to?</a:t>
            </a:r>
            <a:endParaRPr lang="hr-HR" sz="5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60238"/>
            <a:ext cx="8892480" cy="508112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Prvi</a:t>
            </a:r>
            <a:r>
              <a:rPr lang="en-US" sz="2800" dirty="0" smtClean="0"/>
              <a:t> </a:t>
            </a:r>
            <a:r>
              <a:rPr lang="hr-HR" sz="2800" dirty="0" smtClean="0"/>
              <a:t>predstavnici </a:t>
            </a:r>
            <a:r>
              <a:rPr lang="en-US" sz="2800" dirty="0" smtClean="0"/>
              <a:t> </a:t>
            </a:r>
            <a:r>
              <a:rPr lang="en-US" sz="2800" dirty="0" err="1" smtClean="0"/>
              <a:t>digitalnog</a:t>
            </a:r>
            <a:r>
              <a:rPr lang="en-US" sz="2800" dirty="0" smtClean="0"/>
              <a:t> </a:t>
            </a:r>
            <a:r>
              <a:rPr lang="en-US" sz="2800" dirty="0" err="1" smtClean="0"/>
              <a:t>tiska</a:t>
            </a:r>
            <a:r>
              <a:rPr lang="en-US" sz="2800" dirty="0" smtClean="0"/>
              <a:t> </a:t>
            </a:r>
            <a:r>
              <a:rPr lang="en-US" sz="2800" dirty="0" err="1" smtClean="0"/>
              <a:t>pojavili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hr-HR" sz="2800" dirty="0" smtClean="0"/>
              <a:t>se </a:t>
            </a:r>
            <a:r>
              <a:rPr lang="en-US" sz="2800" b="1" dirty="0" err="1" smtClean="0"/>
              <a:t>početkom</a:t>
            </a:r>
            <a:endParaRPr lang="hr-HR" sz="2800" b="1" dirty="0" smtClean="0"/>
          </a:p>
          <a:p>
            <a:pPr marL="0" indent="0">
              <a:buNone/>
            </a:pPr>
            <a:r>
              <a:rPr lang="en-US" sz="2800" b="1" dirty="0" smtClean="0"/>
              <a:t> 1990 </a:t>
            </a:r>
            <a:r>
              <a:rPr lang="en-US" sz="2800" b="1" dirty="0" err="1" smtClean="0"/>
              <a:t>godine</a:t>
            </a:r>
            <a:r>
              <a:rPr lang="en-US" sz="2800" b="1" dirty="0" smtClean="0"/>
              <a:t>.</a:t>
            </a:r>
            <a:endParaRPr lang="hr-HR" sz="2800" b="1" dirty="0" smtClean="0"/>
          </a:p>
          <a:p>
            <a:r>
              <a:rPr lang="hr-HR" sz="2800" dirty="0" smtClean="0"/>
              <a:t>Prvi digitalni stroj proizveden je u Belgiji pod nazivom </a:t>
            </a:r>
            <a:r>
              <a:rPr lang="hr-HR" sz="2800" b="1" dirty="0" smtClean="0"/>
              <a:t>Xeikon </a:t>
            </a:r>
            <a:endParaRPr lang="en-US" sz="2800" b="1" dirty="0" smtClean="0"/>
          </a:p>
          <a:p>
            <a:r>
              <a:rPr lang="hr-HR" sz="2800" dirty="0" smtClean="0"/>
              <a:t>Digitalni tisak je moderna tiskarska tehnika koja je promijenila izgled medijske industrije i tiskarstva. </a:t>
            </a:r>
            <a:endParaRPr lang="en-US" sz="2800" dirty="0" smtClean="0"/>
          </a:p>
          <a:p>
            <a:r>
              <a:rPr lang="en-US" sz="2800" dirty="0" err="1" smtClean="0"/>
              <a:t>Tiskovna</a:t>
            </a:r>
            <a:r>
              <a:rPr lang="en-US" sz="2800" dirty="0" smtClean="0"/>
              <a:t> </a:t>
            </a:r>
            <a:r>
              <a:rPr lang="en-US" sz="2800" dirty="0" smtClean="0"/>
              <a:t>forma je </a:t>
            </a:r>
            <a:r>
              <a:rPr lang="en-US" sz="2800" dirty="0" err="1" smtClean="0"/>
              <a:t>digitalna</a:t>
            </a:r>
            <a:r>
              <a:rPr lang="en-US" sz="2800" dirty="0" smtClean="0"/>
              <a:t> </a:t>
            </a:r>
            <a:r>
              <a:rPr lang="hr-HR" sz="2800" dirty="0"/>
              <a:t> </a:t>
            </a:r>
            <a:r>
              <a:rPr lang="hr-HR" sz="2800" dirty="0" smtClean="0"/>
              <a:t>i priprema se na računalu </a:t>
            </a:r>
          </a:p>
          <a:p>
            <a:r>
              <a:rPr lang="hr-HR" sz="2800" dirty="0" smtClean="0"/>
              <a:t>Pritom se koriste grafički programi za obradu teksta i slike </a:t>
            </a:r>
          </a:p>
          <a:p>
            <a:r>
              <a:rPr lang="hr-HR" sz="2800" dirty="0" smtClean="0"/>
              <a:t>Tehnologija je namijenjena za tisak manjih </a:t>
            </a:r>
            <a:r>
              <a:rPr lang="hr-HR" sz="2800" dirty="0" smtClean="0"/>
              <a:t>naklada, individualiziranih otisaka, zaštićenih otisaka   </a:t>
            </a:r>
            <a:endParaRPr lang="hr-HR" sz="2800" dirty="0" smtClean="0"/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1001</Words>
  <Application>Microsoft Office PowerPoint</Application>
  <PresentationFormat>On-screen Show (4:3)</PresentationFormat>
  <Paragraphs>218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Ishodi učenja</vt:lpstr>
      <vt:lpstr>Odabrani odgojno-obrazovni ishodi: </vt:lpstr>
      <vt:lpstr>Ključni pojmovi </vt:lpstr>
      <vt:lpstr>Problemski zadatak </vt:lpstr>
      <vt:lpstr>POGLEDAJTE </vt:lpstr>
      <vt:lpstr>Digitalni tisak</vt:lpstr>
      <vt:lpstr>Digitalni tisak, što je to?</vt:lpstr>
      <vt:lpstr>   Prednosti digitalnog tiska</vt:lpstr>
      <vt:lpstr>Provjera usvojenih sadržaja:  odgovorite na pitanja</vt:lpstr>
      <vt:lpstr>Glavni predstavnici digitalnog tiska su :</vt:lpstr>
      <vt:lpstr>            Xeikon   </vt:lpstr>
      <vt:lpstr>Pogledajte kako nastaje otisak kod Xeikona   </vt:lpstr>
      <vt:lpstr>    Što je optimalno otiskivati u ovoj tehnici?</vt:lpstr>
      <vt:lpstr>Provjera usvojenih sadržaja:  odgovorite na pitanja</vt:lpstr>
      <vt:lpstr> DICOpack</vt:lpstr>
      <vt:lpstr> Specifičnosti DICOpaca</vt:lpstr>
      <vt:lpstr>Provjera usvojenih sadržaja:  odgovorite na pitanja</vt:lpstr>
      <vt:lpstr> Indigo</vt:lpstr>
      <vt:lpstr>Pogledaj video ....</vt:lpstr>
      <vt:lpstr>   Prednosti Indigo tiska</vt:lpstr>
      <vt:lpstr>Pitanja za vrednovanje  </vt:lpstr>
      <vt:lpstr>Lista za samoprocjenu 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Digitalni tisak</dc:title>
  <dc:creator>Dora</dc:creator>
  <cp:lastModifiedBy>Božica</cp:lastModifiedBy>
  <cp:revision>41</cp:revision>
  <cp:lastPrinted>2017-12-19T16:18:26Z</cp:lastPrinted>
  <dcterms:created xsi:type="dcterms:W3CDTF">2011-02-07T18:22:55Z</dcterms:created>
  <dcterms:modified xsi:type="dcterms:W3CDTF">2020-03-23T13:39:04Z</dcterms:modified>
</cp:coreProperties>
</file>