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72" r:id="rId3"/>
    <p:sldId id="274" r:id="rId4"/>
    <p:sldId id="303" r:id="rId5"/>
    <p:sldId id="304" r:id="rId6"/>
    <p:sldId id="305" r:id="rId7"/>
    <p:sldId id="306" r:id="rId8"/>
    <p:sldId id="307" r:id="rId9"/>
    <p:sldId id="275" r:id="rId10"/>
    <p:sldId id="277" r:id="rId11"/>
    <p:sldId id="278" r:id="rId12"/>
    <p:sldId id="279" r:id="rId13"/>
    <p:sldId id="308" r:id="rId14"/>
    <p:sldId id="309" r:id="rId15"/>
    <p:sldId id="280" r:id="rId16"/>
    <p:sldId id="281" r:id="rId17"/>
    <p:sldId id="282" r:id="rId18"/>
    <p:sldId id="284" r:id="rId19"/>
    <p:sldId id="285" r:id="rId20"/>
    <p:sldId id="283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</p:sldIdLst>
  <p:sldSz cx="9144000" cy="6858000" type="screen4x3"/>
  <p:notesSz cx="6791325" cy="9921875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445"/>
    <a:srgbClr val="FFFF00"/>
    <a:srgbClr val="660066"/>
    <a:srgbClr val="008000"/>
    <a:srgbClr val="00FF00"/>
    <a:srgbClr val="FF00FF"/>
    <a:srgbClr val="FEFB76"/>
    <a:srgbClr val="D6009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5" autoAdjust="0"/>
    <p:restoredTop sz="94660"/>
  </p:normalViewPr>
  <p:slideViewPr>
    <p:cSldViewPr>
      <p:cViewPr varScale="1">
        <p:scale>
          <a:sx n="114" d="100"/>
          <a:sy n="114" d="100"/>
        </p:scale>
        <p:origin x="106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6" d="100"/>
        <a:sy n="146" d="100"/>
      </p:scale>
      <p:origin x="0" y="18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376" tIns="45688" rIns="91376" bIns="45688" rtlCol="0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46513" y="0"/>
            <a:ext cx="2943225" cy="496888"/>
          </a:xfrm>
          <a:prstGeom prst="rect">
            <a:avLst/>
          </a:prstGeom>
        </p:spPr>
        <p:txBody>
          <a:bodyPr vert="horz" lIns="91376" tIns="45688" rIns="91376" bIns="45688" rtlCol="0"/>
          <a:lstStyle>
            <a:lvl1pPr algn="r">
              <a:defRPr sz="1200"/>
            </a:lvl1pPr>
          </a:lstStyle>
          <a:p>
            <a:pPr>
              <a:defRPr/>
            </a:pPr>
            <a:fld id="{AF7D7356-BC72-4BAA-8AEF-BA2B8E7456AD}" type="datetimeFigureOut">
              <a:rPr lang="hr-HR"/>
              <a:pPr>
                <a:defRPr/>
              </a:pPr>
              <a:t>19.2.2019.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9423400"/>
            <a:ext cx="2943225" cy="496888"/>
          </a:xfrm>
          <a:prstGeom prst="rect">
            <a:avLst/>
          </a:prstGeom>
        </p:spPr>
        <p:txBody>
          <a:bodyPr vert="horz" lIns="91376" tIns="45688" rIns="91376" bIns="45688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46513" y="9423400"/>
            <a:ext cx="2943225" cy="496888"/>
          </a:xfrm>
          <a:prstGeom prst="rect">
            <a:avLst/>
          </a:prstGeom>
        </p:spPr>
        <p:txBody>
          <a:bodyPr vert="horz" lIns="91376" tIns="45688" rIns="91376" bIns="45688" rtlCol="0" anchor="b"/>
          <a:lstStyle>
            <a:lvl1pPr algn="r">
              <a:defRPr sz="1200"/>
            </a:lvl1pPr>
          </a:lstStyle>
          <a:p>
            <a:pPr>
              <a:defRPr/>
            </a:pPr>
            <a:fld id="{DB5EE335-75AF-4FC0-8835-840586198FD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8940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6513" y="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3288"/>
            <a:ext cx="54324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Click to edit Master text styles</a:t>
            </a:r>
          </a:p>
          <a:p>
            <a:pPr lvl="1"/>
            <a:r>
              <a:rPr lang="hr-HR" noProof="0" smtClean="0"/>
              <a:t>Second level</a:t>
            </a:r>
          </a:p>
          <a:p>
            <a:pPr lvl="2"/>
            <a:r>
              <a:rPr lang="hr-HR" noProof="0" smtClean="0"/>
              <a:t>Third level</a:t>
            </a:r>
          </a:p>
          <a:p>
            <a:pPr lvl="3"/>
            <a:r>
              <a:rPr lang="hr-HR" noProof="0" smtClean="0"/>
              <a:t>Fourth level</a:t>
            </a:r>
          </a:p>
          <a:p>
            <a:pPr lvl="4"/>
            <a:r>
              <a:rPr lang="hr-HR" noProof="0" smtClean="0"/>
              <a:t>Fifth level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340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6" tIns="45688" rIns="91376" bIns="45688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6513" y="9423400"/>
            <a:ext cx="29432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76" tIns="45688" rIns="91376" bIns="4568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5C439E8-EF8A-4023-A4FA-FD330BB3070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4212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hr-HR" smtClean="0"/>
              <a:t>Kliknite da biste uredili stil podnaslova matrice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B67CA-0A5A-43E4-94FB-0FDF809C31B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240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0AF95-9A14-4C7D-9CEE-EACD8DF1814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8184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EB7D00-05AB-4E54-870E-8414BB9723D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9542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0BCE66-A253-4E0C-A6A1-6E17234DF38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78064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63DAC-14D8-40EF-B2DE-E37835BACB3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247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6E209-7E14-4952-8532-73B785D76C9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73554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86A68-8D03-46DC-BE15-40CAE12BBB8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9177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33A3E-1195-412D-A0FA-773C666D530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73297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D59B9-FC86-43EA-B501-B5ECFF454A2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9419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B9B53-4BBE-4DA2-8802-AFA5EA0FE2F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23667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F8E14-539E-4F75-A2ED-B73F62801B1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726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altLang="sr-Latn-R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altLang="sr-Latn-RS" smtClean="0"/>
              <a:t>Click to edit Master text styles</a:t>
            </a:r>
          </a:p>
          <a:p>
            <a:pPr lvl="1"/>
            <a:r>
              <a:rPr lang="hr-HR" altLang="sr-Latn-RS" smtClean="0"/>
              <a:t>Second level</a:t>
            </a:r>
          </a:p>
          <a:p>
            <a:pPr lvl="2"/>
            <a:r>
              <a:rPr lang="hr-HR" altLang="sr-Latn-RS" smtClean="0"/>
              <a:t>Third level</a:t>
            </a:r>
          </a:p>
          <a:p>
            <a:pPr lvl="3"/>
            <a:r>
              <a:rPr lang="hr-HR" altLang="sr-Latn-RS" smtClean="0"/>
              <a:t>Fourth level</a:t>
            </a:r>
          </a:p>
          <a:p>
            <a:pPr lvl="4"/>
            <a:r>
              <a:rPr lang="hr-HR" altLang="sr-Latn-R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2A6BD31-BD75-41FA-9741-DBD3E216A74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B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60425"/>
            <a:ext cx="76200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lik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02300"/>
            <a:ext cx="838200" cy="29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hr-HR" dirty="0" smtClean="0"/>
              <a:t>Odaberemo pozadinu – soba i na scenu postavimo muški lik:</a:t>
            </a: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24700"/>
            <a:ext cx="3246661" cy="285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122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Nazovimo ga Osoba i postavimo u sljedeću poziciju:</a:t>
            </a:r>
            <a:endParaRPr lang="hr-H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00808"/>
            <a:ext cx="6624736" cy="312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323528" y="508518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Koristili smo ROTACIJU i TRANSLACIJU:</a:t>
            </a:r>
            <a:endParaRPr lang="hr-H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733256"/>
            <a:ext cx="4641130" cy="93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Ravni poveznik sa strelicom 5"/>
          <p:cNvCxnSpPr/>
          <p:nvPr/>
        </p:nvCxnSpPr>
        <p:spPr bwMode="auto">
          <a:xfrm>
            <a:off x="3940237" y="5454516"/>
            <a:ext cx="1495859" cy="74497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Ravni poveznik sa strelicom 8"/>
          <p:cNvCxnSpPr/>
          <p:nvPr/>
        </p:nvCxnSpPr>
        <p:spPr bwMode="auto">
          <a:xfrm>
            <a:off x="2659036" y="5454516"/>
            <a:ext cx="2056980" cy="74497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218187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Krenimo u kodiranje:</a:t>
            </a: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700808"/>
            <a:ext cx="1238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00" y="3140968"/>
            <a:ext cx="6467450" cy="314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Ravni poveznik sa strelicom 3"/>
          <p:cNvCxnSpPr/>
          <p:nvPr/>
        </p:nvCxnSpPr>
        <p:spPr bwMode="auto">
          <a:xfrm>
            <a:off x="4716016" y="2224683"/>
            <a:ext cx="3240360" cy="3724597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528496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Istovremeno moramo pomicati noge (kukove – </a:t>
            </a:r>
            <a:r>
              <a:rPr lang="hr-HR" dirty="0" err="1" smtClean="0"/>
              <a:t>hips</a:t>
            </a:r>
            <a:r>
              <a:rPr lang="hr-HR" dirty="0" smtClean="0"/>
              <a:t>) i ruke (ramena – </a:t>
            </a:r>
            <a:r>
              <a:rPr lang="hr-HR" dirty="0" err="1" smtClean="0"/>
              <a:t>shoulders</a:t>
            </a:r>
            <a:r>
              <a:rPr lang="hr-HR" dirty="0" smtClean="0"/>
              <a:t>).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Za </a:t>
            </a:r>
            <a:r>
              <a:rPr lang="hr-HR" dirty="0" err="1" smtClean="0"/>
              <a:t>hodane</a:t>
            </a:r>
            <a:r>
              <a:rPr lang="hr-HR" dirty="0" smtClean="0"/>
              <a:t> „dvonožaca” moramo koristiti procedure micanja (</a:t>
            </a:r>
            <a:r>
              <a:rPr lang="hr-HR" dirty="0" err="1" smtClean="0"/>
              <a:t>move</a:t>
            </a:r>
            <a:r>
              <a:rPr lang="hr-HR" dirty="0" smtClean="0"/>
              <a:t>), okretanja (</a:t>
            </a:r>
            <a:r>
              <a:rPr lang="hr-HR" dirty="0" err="1" smtClean="0"/>
              <a:t>turn</a:t>
            </a:r>
            <a:r>
              <a:rPr lang="hr-HR" dirty="0" smtClean="0"/>
              <a:t>) i zakretanja (roll)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hr-HR" dirty="0" smtClean="0"/>
              <a:t>Ne kreću se svi dvonožni likovi jednako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755015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/>
          <a:lstStyle/>
          <a:p>
            <a:pPr algn="l"/>
            <a:r>
              <a:rPr lang="hr-HR" dirty="0" smtClean="0"/>
              <a:t>Slijedimo upute: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539552" y="1143000"/>
            <a:ext cx="8229600" cy="4525963"/>
          </a:xfrm>
        </p:spPr>
        <p:txBody>
          <a:bodyPr/>
          <a:lstStyle/>
          <a:p>
            <a:r>
              <a:rPr lang="hr-HR" sz="2400" dirty="0" smtClean="0"/>
              <a:t>Zajedno (do </a:t>
            </a:r>
            <a:r>
              <a:rPr lang="hr-HR" sz="2400" dirty="0" err="1" smtClean="0"/>
              <a:t>together</a:t>
            </a:r>
            <a:r>
              <a:rPr lang="hr-HR" sz="2400" dirty="0" smtClean="0"/>
              <a:t>):</a:t>
            </a:r>
          </a:p>
          <a:p>
            <a:pPr marL="457200" indent="-457200">
              <a:buFontTx/>
              <a:buChar char="-"/>
            </a:pPr>
            <a:r>
              <a:rPr lang="hr-HR" sz="2400" dirty="0" smtClean="0"/>
              <a:t>cijelo tijelo se pomiče naprijed</a:t>
            </a:r>
          </a:p>
          <a:p>
            <a:pPr marL="457200" indent="-457200">
              <a:buFontTx/>
              <a:buChar char="-"/>
            </a:pPr>
            <a:r>
              <a:rPr lang="hr-HR" sz="2400" dirty="0" smtClean="0"/>
              <a:t>lijevo rame se okreće (</a:t>
            </a:r>
            <a:r>
              <a:rPr lang="hr-HR" sz="2400" dirty="0" err="1" smtClean="0"/>
              <a:t>turn</a:t>
            </a:r>
            <a:r>
              <a:rPr lang="hr-HR" sz="2400" dirty="0" smtClean="0"/>
              <a:t>) desno</a:t>
            </a:r>
          </a:p>
          <a:p>
            <a:pPr marL="457200" indent="-457200">
              <a:buFontTx/>
              <a:buChar char="-"/>
            </a:pPr>
            <a:r>
              <a:rPr lang="hr-HR" sz="2400" dirty="0" smtClean="0"/>
              <a:t>desno rame se okreće (</a:t>
            </a:r>
            <a:r>
              <a:rPr lang="hr-HR" sz="2400" dirty="0" err="1" smtClean="0"/>
              <a:t>turn</a:t>
            </a:r>
            <a:r>
              <a:rPr lang="hr-HR" sz="2400" dirty="0" smtClean="0"/>
              <a:t>) desno</a:t>
            </a:r>
          </a:p>
          <a:p>
            <a:pPr marL="457200" indent="-457200">
              <a:buFontTx/>
              <a:buChar char="-"/>
            </a:pPr>
            <a:r>
              <a:rPr lang="hr-HR" sz="2400" dirty="0" smtClean="0"/>
              <a:t>lijevi kuk se okreće (</a:t>
            </a:r>
            <a:r>
              <a:rPr lang="hr-HR" sz="2400" dirty="0" err="1" smtClean="0"/>
              <a:t>turn</a:t>
            </a:r>
            <a:r>
              <a:rPr lang="hr-HR" sz="2400" dirty="0" smtClean="0"/>
              <a:t>) naprijed</a:t>
            </a:r>
          </a:p>
          <a:p>
            <a:pPr marL="457200" indent="-457200">
              <a:buFontTx/>
              <a:buChar char="-"/>
            </a:pPr>
            <a:r>
              <a:rPr lang="hr-HR" sz="2400" dirty="0" smtClean="0"/>
              <a:t>desni kuk se okreće (</a:t>
            </a:r>
            <a:r>
              <a:rPr lang="hr-HR" sz="2400" dirty="0" err="1" smtClean="0"/>
              <a:t>turn</a:t>
            </a:r>
            <a:r>
              <a:rPr lang="hr-HR" sz="2400" dirty="0" smtClean="0"/>
              <a:t>) nazad </a:t>
            </a:r>
          </a:p>
          <a:p>
            <a:r>
              <a:rPr lang="hr-HR" sz="2400" dirty="0"/>
              <a:t>Zajedno (do </a:t>
            </a:r>
            <a:r>
              <a:rPr lang="hr-HR" sz="2400" dirty="0" err="1"/>
              <a:t>together</a:t>
            </a:r>
            <a:r>
              <a:rPr lang="hr-HR" sz="2400" dirty="0"/>
              <a:t>):</a:t>
            </a:r>
          </a:p>
          <a:p>
            <a:pPr marL="457200" indent="-457200">
              <a:buFontTx/>
              <a:buChar char="-"/>
            </a:pPr>
            <a:r>
              <a:rPr lang="hr-HR" sz="2400" dirty="0"/>
              <a:t>cijelo tijelo se pomiče naprijed</a:t>
            </a:r>
          </a:p>
          <a:p>
            <a:pPr marL="457200" indent="-457200">
              <a:buFontTx/>
              <a:buChar char="-"/>
            </a:pPr>
            <a:r>
              <a:rPr lang="hr-HR" sz="2400" dirty="0"/>
              <a:t>lijevo rame se okreće (</a:t>
            </a:r>
            <a:r>
              <a:rPr lang="hr-HR" sz="2400" dirty="0" err="1"/>
              <a:t>turn</a:t>
            </a:r>
            <a:r>
              <a:rPr lang="hr-HR" sz="2400" dirty="0"/>
              <a:t>) </a:t>
            </a:r>
            <a:r>
              <a:rPr lang="hr-HR" sz="2400" dirty="0" smtClean="0"/>
              <a:t>lijevo</a:t>
            </a:r>
          </a:p>
          <a:p>
            <a:pPr marL="457200" indent="-457200">
              <a:buFontTx/>
              <a:buChar char="-"/>
            </a:pPr>
            <a:r>
              <a:rPr lang="hr-HR" sz="2400" dirty="0" smtClean="0"/>
              <a:t>desno </a:t>
            </a:r>
            <a:r>
              <a:rPr lang="hr-HR" sz="2400" dirty="0"/>
              <a:t>rame se okreće (</a:t>
            </a:r>
            <a:r>
              <a:rPr lang="hr-HR" sz="2400" dirty="0" err="1"/>
              <a:t>turn</a:t>
            </a:r>
            <a:r>
              <a:rPr lang="hr-HR" sz="2400" dirty="0"/>
              <a:t>) </a:t>
            </a:r>
            <a:r>
              <a:rPr lang="hr-HR" sz="2400" dirty="0" smtClean="0"/>
              <a:t>lijevo</a:t>
            </a:r>
            <a:endParaRPr lang="hr-HR" sz="2400" dirty="0"/>
          </a:p>
          <a:p>
            <a:pPr marL="457200" indent="-457200">
              <a:buFontTx/>
              <a:buChar char="-"/>
            </a:pPr>
            <a:r>
              <a:rPr lang="hr-HR" sz="2400" dirty="0" smtClean="0"/>
              <a:t>lijevi </a:t>
            </a:r>
            <a:r>
              <a:rPr lang="hr-HR" sz="2400" dirty="0"/>
              <a:t>kuk se okreće (</a:t>
            </a:r>
            <a:r>
              <a:rPr lang="hr-HR" sz="2400" dirty="0" err="1"/>
              <a:t>turn</a:t>
            </a:r>
            <a:r>
              <a:rPr lang="hr-HR" sz="2400" dirty="0"/>
              <a:t>) </a:t>
            </a:r>
            <a:r>
              <a:rPr lang="hr-HR" sz="2400" dirty="0" smtClean="0"/>
              <a:t>nazad</a:t>
            </a:r>
            <a:endParaRPr lang="hr-HR" sz="2400" dirty="0"/>
          </a:p>
          <a:p>
            <a:pPr marL="457200" indent="-457200">
              <a:buFontTx/>
              <a:buChar char="-"/>
            </a:pPr>
            <a:r>
              <a:rPr lang="hr-HR" sz="2400" dirty="0"/>
              <a:t>desni kuk se okreće (</a:t>
            </a:r>
            <a:r>
              <a:rPr lang="hr-HR" sz="2400" dirty="0" err="1"/>
              <a:t>turn</a:t>
            </a:r>
            <a:r>
              <a:rPr lang="hr-HR" sz="2400" dirty="0"/>
              <a:t>) </a:t>
            </a:r>
            <a:r>
              <a:rPr lang="hr-HR" sz="2400" dirty="0" smtClean="0"/>
              <a:t>naprijed </a:t>
            </a:r>
            <a:endParaRPr lang="hr-HR" sz="2400" dirty="0"/>
          </a:p>
          <a:p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3047775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93204" y="548680"/>
            <a:ext cx="8229600" cy="1143000"/>
          </a:xfrm>
        </p:spPr>
        <p:txBody>
          <a:bodyPr/>
          <a:lstStyle/>
          <a:p>
            <a:r>
              <a:rPr lang="hr-HR" dirty="0" smtClean="0"/>
              <a:t>Grupirat ćemo naredbe kretanja koje se zajedno izvršavaju odabirom „do </a:t>
            </a:r>
            <a:r>
              <a:rPr lang="hr-HR" dirty="0" err="1" smtClean="0"/>
              <a:t>together</a:t>
            </a:r>
            <a:r>
              <a:rPr lang="hr-HR" dirty="0" smtClean="0"/>
              <a:t>”:</a:t>
            </a:r>
            <a:endParaRPr lang="hr-H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00710"/>
            <a:ext cx="3528392" cy="43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Ravni poveznik sa strelicom 3"/>
          <p:cNvCxnSpPr/>
          <p:nvPr/>
        </p:nvCxnSpPr>
        <p:spPr bwMode="auto">
          <a:xfrm flipH="1" flipV="1">
            <a:off x="4427984" y="3789040"/>
            <a:ext cx="1584176" cy="280831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Ravni poveznik sa strelicom 5"/>
          <p:cNvCxnSpPr/>
          <p:nvPr/>
        </p:nvCxnSpPr>
        <p:spPr bwMode="auto">
          <a:xfrm flipH="1" flipV="1">
            <a:off x="3563888" y="2492896"/>
            <a:ext cx="504056" cy="64807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kstniOkvir 6"/>
          <p:cNvSpPr txBox="1"/>
          <p:nvPr/>
        </p:nvSpPr>
        <p:spPr>
          <a:xfrm rot="3566430">
            <a:off x="4513736" y="4939504"/>
            <a:ext cx="2046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</a:rPr>
              <a:t>POVLAČENJEM</a:t>
            </a:r>
            <a:endParaRPr lang="hr-H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507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604" y="926775"/>
            <a:ext cx="3644900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2753604" y="2924944"/>
            <a:ext cx="1440160" cy="53712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Zaobljeni pravokutnik 3"/>
          <p:cNvSpPr/>
          <p:nvPr/>
        </p:nvSpPr>
        <p:spPr bwMode="auto">
          <a:xfrm>
            <a:off x="3995936" y="5661248"/>
            <a:ext cx="2016224" cy="389977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208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681038"/>
            <a:ext cx="7800975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539552" y="4869160"/>
            <a:ext cx="5040560" cy="72008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Ravni poveznik sa strelicom 4"/>
          <p:cNvCxnSpPr/>
          <p:nvPr/>
        </p:nvCxnSpPr>
        <p:spPr bwMode="auto">
          <a:xfrm flipV="1">
            <a:off x="5580112" y="2636912"/>
            <a:ext cx="1080120" cy="244827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243499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Kopiranjem napišite:</a:t>
            </a:r>
            <a:endParaRPr lang="hr-H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8775797" cy="280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niOkvir 2"/>
          <p:cNvSpPr txBox="1"/>
          <p:nvPr/>
        </p:nvSpPr>
        <p:spPr>
          <a:xfrm>
            <a:off x="0" y="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 smtClean="0"/>
              <a:t>Shoulder</a:t>
            </a:r>
            <a:r>
              <a:rPr lang="hr-HR" dirty="0" smtClean="0"/>
              <a:t>=rame</a:t>
            </a:r>
          </a:p>
          <a:p>
            <a:r>
              <a:rPr lang="hr-HR" dirty="0"/>
              <a:t>H</a:t>
            </a:r>
            <a:r>
              <a:rPr lang="hr-HR" dirty="0" smtClean="0"/>
              <a:t>ip=bok</a:t>
            </a:r>
            <a:endParaRPr lang="hr-HR" dirty="0"/>
          </a:p>
        </p:txBody>
      </p:sp>
      <p:sp>
        <p:nvSpPr>
          <p:cNvPr id="4" name="TekstniOkvir 3"/>
          <p:cNvSpPr txBox="1"/>
          <p:nvPr/>
        </p:nvSpPr>
        <p:spPr>
          <a:xfrm>
            <a:off x="1763688" y="5229200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Provjerite naredbom </a:t>
            </a:r>
            <a:r>
              <a:rPr lang="hr-HR" dirty="0" err="1" smtClean="0"/>
              <a:t>Run</a:t>
            </a:r>
            <a:r>
              <a:rPr lang="hr-HR" dirty="0" smtClean="0"/>
              <a:t> hoćemo li desni bok pomaknuti naprijed (</a:t>
            </a:r>
            <a:r>
              <a:rPr lang="hr-HR" dirty="0" err="1" smtClean="0"/>
              <a:t>forward</a:t>
            </a:r>
            <a:r>
              <a:rPr lang="hr-HR" dirty="0" smtClean="0"/>
              <a:t>) ili nazad (</a:t>
            </a:r>
            <a:r>
              <a:rPr lang="hr-HR" dirty="0" err="1" smtClean="0"/>
              <a:t>backwad</a:t>
            </a:r>
            <a:r>
              <a:rPr lang="hr-HR" dirty="0" smtClean="0"/>
              <a:t>)?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01851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Dodajmo:</a:t>
            </a:r>
            <a:endParaRPr lang="hr-HR" dirty="0"/>
          </a:p>
        </p:txBody>
      </p:sp>
      <p:sp>
        <p:nvSpPr>
          <p:cNvPr id="3" name="TekstniOkvir 2"/>
          <p:cNvSpPr txBox="1"/>
          <p:nvPr/>
        </p:nvSpPr>
        <p:spPr>
          <a:xfrm>
            <a:off x="2555776" y="491142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b="1" dirty="0" smtClean="0"/>
              <a:t>PAZITE ŠTO GDJE UMEĆETE!</a:t>
            </a:r>
            <a:endParaRPr lang="hr-HR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97" y="1484784"/>
            <a:ext cx="7077075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93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1313002" y="620688"/>
            <a:ext cx="6458819" cy="52937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Program</a:t>
            </a:r>
          </a:p>
          <a:p>
            <a:pPr algn="ctr"/>
            <a:r>
              <a:rPr lang="hr-HR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Alice</a:t>
            </a:r>
          </a:p>
          <a:p>
            <a:pPr algn="ctr"/>
            <a:endParaRPr lang="hr-HR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hr-HR" sz="8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za izradu</a:t>
            </a:r>
          </a:p>
          <a:p>
            <a:pPr algn="ctr"/>
            <a:r>
              <a:rPr lang="hr-HR" sz="8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3D animacija</a:t>
            </a:r>
            <a:endParaRPr lang="hr-HR" sz="8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88840"/>
            <a:ext cx="2940546" cy="1315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3117"/>
            <a:ext cx="1857375" cy="3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395536" y="476672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dirty="0" smtClean="0"/>
              <a:t>Sada ćemo to ponavljati naredbom </a:t>
            </a:r>
            <a:r>
              <a:rPr lang="hr-HR" sz="2400" b="1" dirty="0" smtClean="0"/>
              <a:t>WHILE:</a:t>
            </a:r>
            <a:endParaRPr lang="hr-HR" sz="2400" dirty="0"/>
          </a:p>
        </p:txBody>
      </p:sp>
      <p:grpSp>
        <p:nvGrpSpPr>
          <p:cNvPr id="3" name="Grupa 2"/>
          <p:cNvGrpSpPr/>
          <p:nvPr/>
        </p:nvGrpSpPr>
        <p:grpSpPr>
          <a:xfrm>
            <a:off x="1085850" y="1204913"/>
            <a:ext cx="6972300" cy="4448175"/>
            <a:chOff x="1085850" y="1204913"/>
            <a:chExt cx="6972300" cy="4448175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850" y="1204913"/>
              <a:ext cx="6972300" cy="4448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3067891"/>
              <a:ext cx="790575" cy="196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7091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Kopiranjem u </a:t>
            </a:r>
            <a:r>
              <a:rPr lang="hr-HR" dirty="0" err="1" smtClean="0"/>
              <a:t>Clipboard</a:t>
            </a:r>
            <a:r>
              <a:rPr lang="hr-HR" dirty="0" smtClean="0"/>
              <a:t> i povlačenjem nazad dobivamo:</a:t>
            </a:r>
            <a:endParaRPr lang="hr-HR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176213"/>
            <a:ext cx="7400925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20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Promijenimo i isprobajmo:</a:t>
            </a:r>
            <a:endParaRPr lang="hr-HR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200025"/>
            <a:ext cx="7448550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1691680" y="3789040"/>
            <a:ext cx="4536504" cy="129614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872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Promijenimo i:</a:t>
            </a:r>
            <a:endParaRPr lang="hr-H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7056784" cy="665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3203848" y="5373216"/>
            <a:ext cx="1008112" cy="93610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80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Dodajte:</a:t>
            </a:r>
            <a:endParaRPr lang="hr-H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6631"/>
            <a:ext cx="6552728" cy="657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 </a:t>
            </a:r>
            <a:r>
              <a:rPr lang="hr-HR" dirty="0" err="1" smtClean="0"/>
              <a:t>while</a:t>
            </a:r>
            <a:r>
              <a:rPr lang="hr-HR" dirty="0" smtClean="0"/>
              <a:t> prozoru kopiramo, promijenimo i dobijemo:</a:t>
            </a:r>
            <a:endParaRPr lang="hr-H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192688" cy="668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7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hr-HR" dirty="0" smtClean="0"/>
              <a:t>Isprobamo.</a:t>
            </a:r>
            <a:br>
              <a:rPr lang="hr-HR" dirty="0" smtClean="0"/>
            </a:br>
            <a:r>
              <a:rPr lang="hr-HR" dirty="0"/>
              <a:t/>
            </a:r>
            <a:br>
              <a:rPr lang="hr-HR" dirty="0"/>
            </a:br>
            <a:r>
              <a:rPr lang="hr-HR" dirty="0" smtClean="0"/>
              <a:t/>
            </a:r>
            <a:br>
              <a:rPr lang="hr-HR" dirty="0" smtClean="0"/>
            </a:br>
            <a:r>
              <a:rPr lang="hr-HR" dirty="0" smtClean="0"/>
              <a:t>Nije savršeno, treba promijeniti vrijeme trajanja radnji: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9630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1838325"/>
            <a:ext cx="8772525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636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857375"/>
            <a:ext cx="7839075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niOkvir 1"/>
          <p:cNvSpPr txBox="1"/>
          <p:nvPr/>
        </p:nvSpPr>
        <p:spPr>
          <a:xfrm>
            <a:off x="899592" y="54868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/>
              <a:t>U prozoru iznad </a:t>
            </a:r>
            <a:r>
              <a:rPr lang="hr-HR" dirty="0" err="1" smtClean="0"/>
              <a:t>while</a:t>
            </a:r>
            <a:r>
              <a:rPr lang="hr-HR" dirty="0" smtClean="0"/>
              <a:t>:</a:t>
            </a:r>
            <a:endParaRPr lang="hr-HR" dirty="0"/>
          </a:p>
        </p:txBody>
      </p:sp>
      <p:sp>
        <p:nvSpPr>
          <p:cNvPr id="3" name="Zaobljeni pravokutnik 2"/>
          <p:cNvSpPr/>
          <p:nvPr/>
        </p:nvSpPr>
        <p:spPr bwMode="auto">
          <a:xfrm>
            <a:off x="899592" y="2132856"/>
            <a:ext cx="7128792" cy="1512168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Ravni poveznik sa strelicom 4"/>
          <p:cNvCxnSpPr/>
          <p:nvPr/>
        </p:nvCxnSpPr>
        <p:spPr bwMode="auto">
          <a:xfrm flipH="1">
            <a:off x="6444208" y="1124744"/>
            <a:ext cx="792088" cy="1224136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Ravni poveznik sa strelicom 7"/>
          <p:cNvCxnSpPr/>
          <p:nvPr/>
        </p:nvCxnSpPr>
        <p:spPr bwMode="auto">
          <a:xfrm flipH="1" flipV="1">
            <a:off x="6732240" y="4293096"/>
            <a:ext cx="1759298" cy="136815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73912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2009775"/>
            <a:ext cx="790575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aobljeni pravokutnik 1"/>
          <p:cNvSpPr/>
          <p:nvPr/>
        </p:nvSpPr>
        <p:spPr bwMode="auto">
          <a:xfrm>
            <a:off x="971600" y="3501008"/>
            <a:ext cx="7272808" cy="129614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Ravni poveznik sa strelicom 3"/>
          <p:cNvCxnSpPr/>
          <p:nvPr/>
        </p:nvCxnSpPr>
        <p:spPr bwMode="auto">
          <a:xfrm flipV="1">
            <a:off x="5508104" y="4509120"/>
            <a:ext cx="648072" cy="1296144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9923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84784"/>
            <a:ext cx="3702150" cy="2886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niOkvir 1"/>
          <p:cNvSpPr txBox="1"/>
          <p:nvPr/>
        </p:nvSpPr>
        <p:spPr>
          <a:xfrm>
            <a:off x="2699792" y="4941168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b="1" dirty="0" err="1" smtClean="0"/>
              <a:t>alice.org</a:t>
            </a:r>
            <a:endParaRPr lang="hr-HR" sz="3200" b="1" dirty="0"/>
          </a:p>
        </p:txBody>
      </p:sp>
    </p:spTree>
    <p:extLst>
      <p:ext uri="{BB962C8B-B14F-4D97-AF65-F5344CB8AC3E}">
        <p14:creationId xmlns:p14="http://schemas.microsoft.com/office/powerpoint/2010/main" val="200256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 smtClean="0"/>
              <a:t>U gornjem i donjem dijelu petlje </a:t>
            </a:r>
            <a:r>
              <a:rPr lang="hr-HR" sz="3600" dirty="0" err="1" smtClean="0"/>
              <a:t>while</a:t>
            </a:r>
            <a:r>
              <a:rPr lang="hr-HR" sz="3600" dirty="0" smtClean="0"/>
              <a:t>:</a:t>
            </a:r>
            <a:endParaRPr lang="hr-HR" sz="36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404938"/>
            <a:ext cx="81438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4175956" y="1348607"/>
            <a:ext cx="3132348" cy="4104456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" name="Ravni poveznik sa strelicom 4"/>
          <p:cNvCxnSpPr/>
          <p:nvPr/>
        </p:nvCxnSpPr>
        <p:spPr bwMode="auto">
          <a:xfrm>
            <a:off x="5220072" y="1628800"/>
            <a:ext cx="432048" cy="43204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Ravni poveznik sa strelicom 6"/>
          <p:cNvCxnSpPr/>
          <p:nvPr/>
        </p:nvCxnSpPr>
        <p:spPr bwMode="auto">
          <a:xfrm flipH="1" flipV="1">
            <a:off x="6156176" y="4653136"/>
            <a:ext cx="1656184" cy="151216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Ravni poveznik sa strelicom 8"/>
          <p:cNvCxnSpPr/>
          <p:nvPr/>
        </p:nvCxnSpPr>
        <p:spPr bwMode="auto">
          <a:xfrm flipV="1">
            <a:off x="4427984" y="5157192"/>
            <a:ext cx="288032" cy="100811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05802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Tako da imamo trajanja:</a:t>
            </a:r>
            <a:endParaRPr lang="hr-H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33432"/>
            <a:ext cx="7344816" cy="689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13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484784"/>
            <a:ext cx="844867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Dodajmo na vrh:</a:t>
            </a:r>
            <a:endParaRPr lang="hr-HR" dirty="0"/>
          </a:p>
        </p:txBody>
      </p:sp>
      <p:sp>
        <p:nvSpPr>
          <p:cNvPr id="3" name="Zaobljeni pravokutnik 2"/>
          <p:cNvSpPr/>
          <p:nvPr/>
        </p:nvSpPr>
        <p:spPr bwMode="auto">
          <a:xfrm>
            <a:off x="683568" y="3212976"/>
            <a:ext cx="6840760" cy="57606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1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Malo ga treba nagnuti:</a:t>
            </a:r>
            <a:endParaRPr lang="hr-H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812" y="1484784"/>
            <a:ext cx="49530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1907704" y="4365104"/>
            <a:ext cx="5163108" cy="93610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2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1881188"/>
            <a:ext cx="75057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Dodati gore za naginjanje osobe:</a:t>
            </a:r>
            <a:endParaRPr lang="hr-HR" dirty="0"/>
          </a:p>
        </p:txBody>
      </p:sp>
      <p:sp>
        <p:nvSpPr>
          <p:cNvPr id="3" name="Zaobljeni pravokutnik 2"/>
          <p:cNvSpPr/>
          <p:nvPr/>
        </p:nvSpPr>
        <p:spPr bwMode="auto">
          <a:xfrm>
            <a:off x="1157198" y="4005064"/>
            <a:ext cx="5832648" cy="936104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29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Ako želimo da nam kamera prati šetača:</a:t>
            </a:r>
            <a:endParaRPr lang="hr-H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12" y="1484784"/>
            <a:ext cx="903605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aobljeni pravokutnik 2"/>
          <p:cNvSpPr/>
          <p:nvPr/>
        </p:nvSpPr>
        <p:spPr bwMode="auto">
          <a:xfrm>
            <a:off x="20912" y="2708920"/>
            <a:ext cx="3254944" cy="720080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Zaobljeni pravokutnik 8"/>
          <p:cNvSpPr/>
          <p:nvPr/>
        </p:nvSpPr>
        <p:spPr bwMode="auto">
          <a:xfrm>
            <a:off x="3779912" y="3645024"/>
            <a:ext cx="3254944" cy="28803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Zaobljeni pravokutnik 9"/>
          <p:cNvSpPr/>
          <p:nvPr/>
        </p:nvSpPr>
        <p:spPr bwMode="auto">
          <a:xfrm>
            <a:off x="0" y="5877272"/>
            <a:ext cx="3254944" cy="504056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Zaobljeni pravokutnik 11"/>
          <p:cNvSpPr/>
          <p:nvPr/>
        </p:nvSpPr>
        <p:spPr bwMode="auto">
          <a:xfrm>
            <a:off x="3779912" y="6309320"/>
            <a:ext cx="3254944" cy="288032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96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0337"/>
            <a:ext cx="3168352" cy="47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ravokutnik 1"/>
          <p:cNvSpPr/>
          <p:nvPr/>
        </p:nvSpPr>
        <p:spPr>
          <a:xfrm>
            <a:off x="1308957" y="4972299"/>
            <a:ext cx="64171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0" dirty="0" smtClean="0">
                <a:ln w="31550" cmpd="sng">
                  <a:gradFill>
                    <a:gsLst>
                      <a:gs pos="70000">
                        <a:srgbClr val="FF0000"/>
                      </a:gs>
                      <a:gs pos="0">
                        <a:srgbClr val="F39445"/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Izrada jednostavne</a:t>
            </a:r>
          </a:p>
          <a:p>
            <a:pPr algn="ctr"/>
            <a:r>
              <a:rPr lang="hr-HR" sz="5400" b="1" cap="none" spc="0" dirty="0" smtClean="0">
                <a:ln w="31550" cmpd="sng">
                  <a:gradFill>
                    <a:gsLst>
                      <a:gs pos="70000">
                        <a:srgbClr val="FF0000"/>
                      </a:gs>
                      <a:gs pos="0">
                        <a:srgbClr val="F39445"/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animacije hodanja</a:t>
            </a:r>
            <a:endParaRPr lang="hr-HR" sz="5400" b="1" cap="none" spc="0" dirty="0">
              <a:ln w="31550" cmpd="sng">
                <a:gradFill>
                  <a:gsLst>
                    <a:gs pos="70000">
                      <a:srgbClr val="FF0000"/>
                    </a:gs>
                    <a:gs pos="0">
                      <a:srgbClr val="F39445"/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AutoShape 2" descr="Slikovni rezultat za men walk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4" name="AutoShape 4" descr="Slikovni rezultat za men walki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3377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r>
              <a:rPr lang="hr-HR" dirty="0" smtClean="0"/>
              <a:t>Odaberemo pozadinu – soba i na scenu postavimo muški lik:</a:t>
            </a:r>
            <a:endParaRPr lang="hr-H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24700"/>
            <a:ext cx="3246661" cy="285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812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292225"/>
            <a:ext cx="8940800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091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8052"/>
            <a:ext cx="8229600" cy="1143000"/>
          </a:xfrm>
        </p:spPr>
        <p:txBody>
          <a:bodyPr/>
          <a:lstStyle/>
          <a:p>
            <a:r>
              <a:rPr lang="hr-HR" dirty="0" smtClean="0"/>
              <a:t>Procedura hodanje</a:t>
            </a:r>
            <a:endParaRPr lang="hr-H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0" y="980728"/>
            <a:ext cx="4254500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0516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Glavni program – broj koraka</a:t>
            </a:r>
            <a:endParaRPr lang="hr-H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2333625"/>
            <a:ext cx="743902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4601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0337"/>
            <a:ext cx="3168352" cy="473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ravokutnik 1"/>
          <p:cNvSpPr/>
          <p:nvPr/>
        </p:nvSpPr>
        <p:spPr>
          <a:xfrm>
            <a:off x="1424372" y="4876067"/>
            <a:ext cx="61863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0" dirty="0" smtClean="0">
                <a:ln w="31550" cmpd="sng">
                  <a:gradFill>
                    <a:gsLst>
                      <a:gs pos="70000">
                        <a:srgbClr val="FF0000"/>
                      </a:gs>
                      <a:gs pos="0">
                        <a:srgbClr val="F39445"/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Izrada savršenije</a:t>
            </a:r>
          </a:p>
          <a:p>
            <a:pPr algn="ctr"/>
            <a:r>
              <a:rPr lang="hr-HR" sz="5400" b="1" cap="none" spc="0" dirty="0" smtClean="0">
                <a:ln w="31550" cmpd="sng">
                  <a:gradFill>
                    <a:gsLst>
                      <a:gs pos="70000">
                        <a:srgbClr val="FF0000"/>
                      </a:gs>
                      <a:gs pos="0">
                        <a:srgbClr val="F39445"/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animacije hodanja</a:t>
            </a:r>
            <a:endParaRPr lang="hr-HR" sz="5400" b="1" cap="none" spc="0" dirty="0">
              <a:ln w="31550" cmpd="sng">
                <a:gradFill>
                  <a:gsLst>
                    <a:gs pos="70000">
                      <a:srgbClr val="FF0000"/>
                    </a:gs>
                    <a:gs pos="0">
                      <a:srgbClr val="F39445"/>
                    </a:gs>
                  </a:gsLst>
                  <a:lin ang="5400000"/>
                </a:gradFill>
                <a:prstDash val="solid"/>
              </a:ln>
              <a:solidFill>
                <a:schemeClr val="accent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AutoShape 2" descr="Slikovni rezultat za men walk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4" name="AutoShape 4" descr="Slikovni rezultat za men walki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446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2471</TotalTime>
  <Words>313</Words>
  <Application>Microsoft Office PowerPoint</Application>
  <PresentationFormat>Prikaz na zaslonu (4:3)</PresentationFormat>
  <Paragraphs>55</Paragraphs>
  <Slides>35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1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35</vt:i4>
      </vt:variant>
    </vt:vector>
  </HeadingPairs>
  <TitlesOfParts>
    <vt:vector size="37" baseType="lpstr">
      <vt:lpstr>Arial</vt:lpstr>
      <vt:lpstr>Default Design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PowerPointova prezentacija</vt:lpstr>
      <vt:lpstr>Procedura hodanje</vt:lpstr>
      <vt:lpstr>Glavni program – broj koraka</vt:lpstr>
      <vt:lpstr>PowerPointova prezentacija</vt:lpstr>
      <vt:lpstr>PowerPointova prezentacija</vt:lpstr>
      <vt:lpstr>Nazovimo ga Osoba i postavimo u sljedeću poziciju:</vt:lpstr>
      <vt:lpstr>Krenimo u kodiranje:</vt:lpstr>
      <vt:lpstr>PowerPointova prezentacija</vt:lpstr>
      <vt:lpstr>Slijedimo upute:</vt:lpstr>
      <vt:lpstr>Grupirat ćemo naredbe kretanja koje se zajedno izvršavaju odabirom „do together”:</vt:lpstr>
      <vt:lpstr>PowerPointova prezentacija</vt:lpstr>
      <vt:lpstr>PowerPointova prezentacija</vt:lpstr>
      <vt:lpstr>Kopiranjem napišite:</vt:lpstr>
      <vt:lpstr>Dodajmo:</vt:lpstr>
      <vt:lpstr>PowerPointova prezentacija</vt:lpstr>
      <vt:lpstr>Kopiranjem u Clipboard i povlačenjem nazad dobivamo:</vt:lpstr>
      <vt:lpstr>Promijenimo i isprobajmo:</vt:lpstr>
      <vt:lpstr>Promijenimo i:</vt:lpstr>
      <vt:lpstr>Dodajte:</vt:lpstr>
      <vt:lpstr>U while prozoru kopiramo, promijenimo i dobijemo:</vt:lpstr>
      <vt:lpstr>Isprobamo.   Nije savršeno, treba promijeniti vrijeme trajanja radnji:</vt:lpstr>
      <vt:lpstr>PowerPointova prezentacija</vt:lpstr>
      <vt:lpstr>PowerPointova prezentacija</vt:lpstr>
      <vt:lpstr>PowerPointova prezentacija</vt:lpstr>
      <vt:lpstr>U gornjem i donjem dijelu petlje while:</vt:lpstr>
      <vt:lpstr>Tako da imamo trajanja:</vt:lpstr>
      <vt:lpstr>Dodajmo na vrh:</vt:lpstr>
      <vt:lpstr>Malo ga treba nagnuti:</vt:lpstr>
      <vt:lpstr>Dodati gore za naginjanje osobe:</vt:lpstr>
      <vt:lpstr>Ako želimo da nam kamera prati šetača:</vt:lpstr>
    </vt:vector>
  </TitlesOfParts>
  <Company>Škola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Marina</dc:creator>
  <cp:lastModifiedBy>Marina Kulaš</cp:lastModifiedBy>
  <cp:revision>167</cp:revision>
  <dcterms:created xsi:type="dcterms:W3CDTF">2005-03-25T10:05:24Z</dcterms:created>
  <dcterms:modified xsi:type="dcterms:W3CDTF">2019-02-19T12:35:00Z</dcterms:modified>
</cp:coreProperties>
</file>