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72" r:id="rId3"/>
    <p:sldId id="274" r:id="rId4"/>
    <p:sldId id="319" r:id="rId5"/>
    <p:sldId id="275" r:id="rId6"/>
    <p:sldId id="278" r:id="rId7"/>
    <p:sldId id="279" r:id="rId8"/>
    <p:sldId id="276" r:id="rId9"/>
    <p:sldId id="277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302" r:id="rId23"/>
    <p:sldId id="292" r:id="rId24"/>
    <p:sldId id="317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6" r:id="rId35"/>
    <p:sldId id="314" r:id="rId36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66"/>
    <a:srgbClr val="008000"/>
    <a:srgbClr val="00FF00"/>
    <a:srgbClr val="FF00FF"/>
    <a:srgbClr val="FEFB76"/>
    <a:srgbClr val="D6009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86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hr-HR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Izrada procedura</a:t>
            </a:r>
            <a:endParaRPr lang="hr-HR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4221088"/>
            <a:ext cx="6400800" cy="1752600"/>
          </a:xfrm>
        </p:spPr>
        <p:txBody>
          <a:bodyPr/>
          <a:lstStyle/>
          <a:p>
            <a:r>
              <a:rPr lang="hr-HR" dirty="0" smtClean="0"/>
              <a:t>Do sada smo namještali scenu, a sad slijedi programiranje.</a:t>
            </a:r>
            <a:endParaRPr lang="hr-HR" dirty="0"/>
          </a:p>
        </p:txBody>
      </p:sp>
      <p:sp>
        <p:nvSpPr>
          <p:cNvPr id="4" name="Podnaslov 2"/>
          <p:cNvSpPr txBox="1">
            <a:spLocks/>
          </p:cNvSpPr>
          <p:nvPr/>
        </p:nvSpPr>
        <p:spPr bwMode="auto">
          <a:xfrm>
            <a:off x="1403648" y="2132856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hr-HR" b="1" i="1" kern="0" dirty="0" smtClean="0"/>
              <a:t>Procedura</a:t>
            </a:r>
            <a:r>
              <a:rPr lang="hr-HR" kern="0" dirty="0" smtClean="0"/>
              <a:t> je dio programskog koda koji definira kako bi se objekt trebao ponašati.</a:t>
            </a:r>
            <a:endParaRPr lang="hr-HR" b="1" i="1" kern="0" dirty="0"/>
          </a:p>
        </p:txBody>
      </p:sp>
    </p:spTree>
    <p:extLst>
      <p:ext uri="{BB962C8B-B14F-4D97-AF65-F5344CB8AC3E}">
        <p14:creationId xmlns:p14="http://schemas.microsoft.com/office/powerpoint/2010/main" val="25738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Pokrenite Alice i organizirajte scenu: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5" y="1581022"/>
            <a:ext cx="906252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aobljeni pravokutnik 3"/>
          <p:cNvSpPr/>
          <p:nvPr/>
        </p:nvSpPr>
        <p:spPr bwMode="auto">
          <a:xfrm>
            <a:off x="8460432" y="5661248"/>
            <a:ext cx="634162" cy="43204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Ravni poveznik sa strelicom 5"/>
          <p:cNvCxnSpPr/>
          <p:nvPr/>
        </p:nvCxnSpPr>
        <p:spPr bwMode="auto">
          <a:xfrm flipV="1">
            <a:off x="7596336" y="6093296"/>
            <a:ext cx="864096" cy="28803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TekstniOkvir 2"/>
          <p:cNvSpPr txBox="1"/>
          <p:nvPr/>
        </p:nvSpPr>
        <p:spPr>
          <a:xfrm>
            <a:off x="206851" y="630932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Klikom na </a:t>
            </a:r>
            <a:r>
              <a:rPr lang="hr-HR" b="1" dirty="0" err="1" smtClean="0"/>
              <a:t>Edit</a:t>
            </a:r>
            <a:r>
              <a:rPr lang="hr-HR" b="1" dirty="0" smtClean="0"/>
              <a:t> </a:t>
            </a:r>
            <a:r>
              <a:rPr lang="hr-HR" b="1" dirty="0" err="1" smtClean="0"/>
              <a:t>Code</a:t>
            </a:r>
            <a:r>
              <a:rPr lang="hr-HR" b="1" dirty="0" smtClean="0"/>
              <a:t> </a:t>
            </a:r>
            <a:r>
              <a:rPr lang="hr-HR" dirty="0" smtClean="0"/>
              <a:t>dolazimo u prostor za pisanje programa (pokretanje likova).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2949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7" y="1556792"/>
            <a:ext cx="91344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539552" y="2606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 ovom prostoru koristimo gotove procedure za svaki objekt pojedinačno. Označimo objekt na koji će se odnositi i odaberemo proceduru:</a:t>
            </a:r>
            <a:endParaRPr lang="hr-HR" dirty="0"/>
          </a:p>
        </p:txBody>
      </p:sp>
      <p:cxnSp>
        <p:nvCxnSpPr>
          <p:cNvPr id="4" name="Ravni poveznik sa strelicom 3"/>
          <p:cNvCxnSpPr/>
          <p:nvPr/>
        </p:nvCxnSpPr>
        <p:spPr bwMode="auto">
          <a:xfrm flipH="1">
            <a:off x="539552" y="1052736"/>
            <a:ext cx="5688632" cy="230599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406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1734"/>
            <a:ext cx="2930251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4211960" y="148478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Procedure se odabiru povlačenjem u desni dio ekrana:</a:t>
            </a:r>
            <a:endParaRPr lang="hr-H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57" y="2115412"/>
            <a:ext cx="4633714" cy="430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V="1">
            <a:off x="4716016" y="4725144"/>
            <a:ext cx="1728192" cy="151216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Ravni poveznik sa strelicom 6"/>
          <p:cNvCxnSpPr/>
          <p:nvPr/>
        </p:nvCxnSpPr>
        <p:spPr bwMode="auto">
          <a:xfrm flipV="1">
            <a:off x="6588224" y="2757543"/>
            <a:ext cx="576064" cy="175157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639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8" y="1268760"/>
            <a:ext cx="84677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1475656" y="476672"/>
            <a:ext cx="307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Vuk i Jeti pričaju: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 bwMode="auto">
          <a:xfrm>
            <a:off x="3015258" y="1412776"/>
            <a:ext cx="1196702" cy="720080"/>
          </a:xfrm>
          <a:prstGeom prst="roundRect">
            <a:avLst/>
          </a:prstGeom>
          <a:noFill/>
          <a:ln w="857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4211960" y="846004"/>
            <a:ext cx="1224136" cy="56677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kstniOkvir 5"/>
          <p:cNvSpPr txBox="1"/>
          <p:nvPr/>
        </p:nvSpPr>
        <p:spPr>
          <a:xfrm>
            <a:off x="5436096" y="66133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ISPROBAJTE!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26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r>
              <a:rPr lang="hr-HR" dirty="0" smtClean="0"/>
              <a:t>Tipkom </a:t>
            </a:r>
            <a:br>
              <a:rPr lang="hr-HR" dirty="0" smtClean="0"/>
            </a:br>
            <a:r>
              <a:rPr lang="hr-HR" dirty="0" err="1" smtClean="0"/>
              <a:t>Run</a:t>
            </a:r>
            <a:r>
              <a:rPr lang="hr-HR" dirty="0" smtClean="0"/>
              <a:t> </a:t>
            </a:r>
            <a:br>
              <a:rPr lang="hr-HR" dirty="0" smtClean="0"/>
            </a:br>
            <a:r>
              <a:rPr lang="hr-HR" dirty="0" smtClean="0"/>
              <a:t>pokrećemo </a:t>
            </a:r>
            <a:r>
              <a:rPr lang="hr-HR" dirty="0"/>
              <a:t>proceduru.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752600"/>
          </a:xfrm>
        </p:spPr>
        <p:txBody>
          <a:bodyPr/>
          <a:lstStyle/>
          <a:p>
            <a:r>
              <a:rPr lang="hr-HR" dirty="0"/>
              <a:t>D</a:t>
            </a:r>
            <a:r>
              <a:rPr lang="hr-HR" dirty="0" smtClean="0"/>
              <a:t>esnim </a:t>
            </a:r>
            <a:r>
              <a:rPr lang="hr-HR" dirty="0"/>
              <a:t>klikom maknemo kvačicu ispred </a:t>
            </a:r>
            <a:endParaRPr lang="hr-HR" dirty="0" smtClean="0"/>
          </a:p>
          <a:p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/>
              <a:t>Enabled</a:t>
            </a:r>
            <a:r>
              <a:rPr lang="hr-HR" dirty="0"/>
              <a:t> </a:t>
            </a:r>
            <a:endParaRPr lang="hr-HR" dirty="0" smtClean="0"/>
          </a:p>
          <a:p>
            <a:r>
              <a:rPr lang="hr-HR" dirty="0" smtClean="0"/>
              <a:t>pa </a:t>
            </a:r>
            <a:r>
              <a:rPr lang="hr-HR" dirty="0"/>
              <a:t>se taj redak ne izvršava!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25960"/>
            <a:ext cx="1324361" cy="54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617" y="4221088"/>
            <a:ext cx="18573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6" y="1607840"/>
            <a:ext cx="840838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741016" y="836712"/>
            <a:ext cx="307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Vuk i Jeti mašu rukama:</a:t>
            </a:r>
            <a:endParaRPr lang="hr-HR" dirty="0"/>
          </a:p>
        </p:txBody>
      </p:sp>
      <p:sp>
        <p:nvSpPr>
          <p:cNvPr id="3" name="Zaobljeni pravokutnik 2"/>
          <p:cNvSpPr/>
          <p:nvPr/>
        </p:nvSpPr>
        <p:spPr bwMode="auto">
          <a:xfrm>
            <a:off x="5004048" y="4581128"/>
            <a:ext cx="3035102" cy="36004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2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9" y="220216"/>
            <a:ext cx="852244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aobljeni pravokutnik 1"/>
          <p:cNvSpPr/>
          <p:nvPr/>
        </p:nvSpPr>
        <p:spPr bwMode="auto">
          <a:xfrm>
            <a:off x="1259632" y="3429000"/>
            <a:ext cx="1296144" cy="576064"/>
          </a:xfrm>
          <a:prstGeom prst="round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aobljeni pravokutnik 2"/>
          <p:cNvSpPr/>
          <p:nvPr/>
        </p:nvSpPr>
        <p:spPr bwMode="auto">
          <a:xfrm>
            <a:off x="3033066" y="4365104"/>
            <a:ext cx="1970981" cy="576064"/>
          </a:xfrm>
          <a:prstGeom prst="round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5004047" y="3429000"/>
            <a:ext cx="576064" cy="1152128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21" y="5659910"/>
            <a:ext cx="879024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38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539552" y="22591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Kopiranjem i lijepljenjem dovršite program:</a:t>
            </a:r>
            <a:endParaRPr lang="hr-HR" dirty="0"/>
          </a:p>
        </p:txBody>
      </p:sp>
      <p:sp>
        <p:nvSpPr>
          <p:cNvPr id="3" name="TekstniOkvir 2"/>
          <p:cNvSpPr txBox="1"/>
          <p:nvPr/>
        </p:nvSpPr>
        <p:spPr>
          <a:xfrm>
            <a:off x="7055768" y="146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Kopiranje: </a:t>
            </a:r>
            <a:r>
              <a:rPr lang="hr-HR" dirty="0" err="1" smtClean="0"/>
              <a:t>Ctrl</a:t>
            </a:r>
            <a:r>
              <a:rPr lang="hr-HR" dirty="0" smtClean="0"/>
              <a:t>+povlačenje ili desni klik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556792"/>
            <a:ext cx="886671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7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539552" y="22591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Na kraju im spustite ruke: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0" y="1268760"/>
            <a:ext cx="9116492" cy="494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179512" y="4981020"/>
            <a:ext cx="5688632" cy="82424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96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790700" y="1123950"/>
            <a:ext cx="5562600" cy="4610100"/>
            <a:chOff x="1790700" y="1123950"/>
            <a:chExt cx="5562600" cy="46101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700" y="1123950"/>
              <a:ext cx="5562600" cy="461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7" y="3673216"/>
              <a:ext cx="576064" cy="294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4509120"/>
              <a:ext cx="576064" cy="294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kstniOkvir 1"/>
          <p:cNvSpPr txBox="1"/>
          <p:nvPr/>
        </p:nvSpPr>
        <p:spPr>
          <a:xfrm>
            <a:off x="539552" y="22591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Pojedini dijelovi se mogu trenutno i onemogućiti:</a:t>
            </a:r>
            <a:endParaRPr lang="hr-HR" b="1" dirty="0"/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539552" y="1556792"/>
            <a:ext cx="1584176" cy="86409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Ravni poveznik sa strelicom 7"/>
          <p:cNvCxnSpPr/>
          <p:nvPr/>
        </p:nvCxnSpPr>
        <p:spPr bwMode="auto">
          <a:xfrm flipV="1">
            <a:off x="539552" y="2060848"/>
            <a:ext cx="1728192" cy="35880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kstniOkvir 8"/>
          <p:cNvSpPr txBox="1"/>
          <p:nvPr/>
        </p:nvSpPr>
        <p:spPr>
          <a:xfrm>
            <a:off x="395536" y="140926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desnim klikom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3330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/>
          <p:cNvGrpSpPr/>
          <p:nvPr/>
        </p:nvGrpSpPr>
        <p:grpSpPr>
          <a:xfrm>
            <a:off x="2483768" y="116632"/>
            <a:ext cx="3635300" cy="2983747"/>
            <a:chOff x="2483768" y="116632"/>
            <a:chExt cx="3635300" cy="298374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116632"/>
              <a:ext cx="3635300" cy="2983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8961" y="1731758"/>
              <a:ext cx="362100" cy="18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7057" y="2276872"/>
              <a:ext cx="362100" cy="18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upa 3"/>
          <p:cNvGrpSpPr/>
          <p:nvPr/>
        </p:nvGrpSpPr>
        <p:grpSpPr>
          <a:xfrm>
            <a:off x="2601114" y="3861048"/>
            <a:ext cx="3517954" cy="2862064"/>
            <a:chOff x="2601114" y="3861048"/>
            <a:chExt cx="3517954" cy="286206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1114" y="3861048"/>
              <a:ext cx="3517954" cy="2862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8686" y="5937829"/>
              <a:ext cx="362100" cy="18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8686" y="5445224"/>
              <a:ext cx="362100" cy="18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trelica dolje 1"/>
          <p:cNvSpPr/>
          <p:nvPr/>
        </p:nvSpPr>
        <p:spPr bwMode="auto">
          <a:xfrm>
            <a:off x="3640011" y="3046372"/>
            <a:ext cx="1440160" cy="864096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63791"/>
            <a:ext cx="2540099" cy="103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2699792" y="3910468"/>
            <a:ext cx="3528392" cy="13187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7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842963"/>
            <a:ext cx="806767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51520" y="33265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Neke procedure možemo „odraditi” istovremeno („do </a:t>
            </a:r>
            <a:r>
              <a:rPr lang="hr-HR" dirty="0" err="1" smtClean="0"/>
              <a:t>together</a:t>
            </a:r>
            <a:r>
              <a:rPr lang="hr-HR" dirty="0" smtClean="0"/>
              <a:t>”):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635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a 4"/>
          <p:cNvGrpSpPr/>
          <p:nvPr/>
        </p:nvGrpSpPr>
        <p:grpSpPr>
          <a:xfrm>
            <a:off x="2051720" y="3933056"/>
            <a:ext cx="5257800" cy="2076450"/>
            <a:chOff x="2051720" y="3933056"/>
            <a:chExt cx="5257800" cy="207645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3933056"/>
              <a:ext cx="5257800" cy="207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4971281"/>
              <a:ext cx="504056" cy="257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80528"/>
            <a:ext cx="7895778" cy="35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539552" y="119675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Za opis programa možemo koristiti komentare koji opisuju što u programu slijedi</a:t>
            </a:r>
            <a:endParaRPr lang="hr-HR" dirty="0"/>
          </a:p>
        </p:txBody>
      </p:sp>
      <p:cxnSp>
        <p:nvCxnSpPr>
          <p:cNvPr id="4" name="Ravni poveznik sa strelicom 3"/>
          <p:cNvCxnSpPr/>
          <p:nvPr/>
        </p:nvCxnSpPr>
        <p:spPr bwMode="auto">
          <a:xfrm flipH="1">
            <a:off x="8028384" y="1543642"/>
            <a:ext cx="288032" cy="1216335"/>
          </a:xfrm>
          <a:prstGeom prst="straightConnector1">
            <a:avLst/>
          </a:prstGeom>
          <a:noFill/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Ravni poveznik sa strelicom 8"/>
          <p:cNvCxnSpPr/>
          <p:nvPr/>
        </p:nvCxnSpPr>
        <p:spPr bwMode="auto">
          <a:xfrm flipH="1">
            <a:off x="4283968" y="2912377"/>
            <a:ext cx="3456384" cy="1216335"/>
          </a:xfrm>
          <a:prstGeom prst="straightConnector1">
            <a:avLst/>
          </a:prstGeom>
          <a:noFill/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kstniOkvir 7"/>
          <p:cNvSpPr txBox="1"/>
          <p:nvPr/>
        </p:nvSpPr>
        <p:spPr>
          <a:xfrm>
            <a:off x="5877047" y="3498388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umećemo povlačenjem</a:t>
            </a:r>
            <a:endParaRPr lang="hr-HR" dirty="0"/>
          </a:p>
        </p:txBody>
      </p:sp>
      <p:sp>
        <p:nvSpPr>
          <p:cNvPr id="10" name="TekstniOkvir 9"/>
          <p:cNvSpPr txBox="1"/>
          <p:nvPr/>
        </p:nvSpPr>
        <p:spPr>
          <a:xfrm>
            <a:off x="0" y="623731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Komentari ne utječu na rad programa i mogu se umetnuti u bilo koje mjesto u programu!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539552" y="47667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Umetanje komentara</a:t>
            </a:r>
            <a:endParaRPr lang="hr-HR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495" y="357609"/>
            <a:ext cx="2485517" cy="76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1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229600" cy="1143000"/>
          </a:xfrm>
        </p:spPr>
        <p:txBody>
          <a:bodyPr/>
          <a:lstStyle/>
          <a:p>
            <a:r>
              <a:rPr lang="hr-HR" dirty="0" smtClean="0"/>
              <a:t>Namjestite scenu sa svoja odabrana dva lika i dva stabla.</a:t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Neka se likovi okrenu jedan prema drugome, pruže ruke kao da se rukuju (početnu scenu namjestite tako da su blizu) i neka nešto kažu.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30688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536427" y="2967335"/>
            <a:ext cx="6071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Tri zečića skaču</a:t>
            </a:r>
            <a:endParaRPr lang="hr-H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340768"/>
            <a:ext cx="3208864" cy="137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291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Organizirajte scenu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382" y="1700808"/>
            <a:ext cx="60102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497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Napišimo programski kod</a:t>
            </a:r>
            <a:br>
              <a:rPr lang="hr-HR" dirty="0" smtClean="0"/>
            </a:br>
            <a:r>
              <a:rPr lang="hr-HR" dirty="0" smtClean="0"/>
              <a:t>za skakanje </a:t>
            </a:r>
            <a:r>
              <a:rPr lang="hr-HR" smtClean="0"/>
              <a:t>i okretanje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0102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6660232" y="5877272"/>
            <a:ext cx="1152128" cy="54069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56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532440" cy="6303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453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380312" cy="545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aobljeni pravokutnik 2"/>
          <p:cNvSpPr/>
          <p:nvPr/>
        </p:nvSpPr>
        <p:spPr bwMode="auto">
          <a:xfrm>
            <a:off x="971600" y="2708920"/>
            <a:ext cx="1296144" cy="43204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Ravni poveznik sa strelicom 4"/>
          <p:cNvCxnSpPr/>
          <p:nvPr/>
        </p:nvCxnSpPr>
        <p:spPr bwMode="auto">
          <a:xfrm flipV="1">
            <a:off x="1835696" y="1916832"/>
            <a:ext cx="2736304" cy="302433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Zaobljeni pravokutnik 5"/>
          <p:cNvSpPr/>
          <p:nvPr/>
        </p:nvSpPr>
        <p:spPr bwMode="auto">
          <a:xfrm>
            <a:off x="5076056" y="1700808"/>
            <a:ext cx="864096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309320"/>
            <a:ext cx="8477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075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5597323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843808" y="263691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Kopirajmo (</a:t>
            </a:r>
            <a:r>
              <a:rPr lang="hr-HR" dirty="0" err="1" smtClean="0"/>
              <a:t>Ctrl</a:t>
            </a:r>
            <a:r>
              <a:rPr lang="hr-HR" dirty="0" smtClean="0"/>
              <a:t>+povlačenje):</a:t>
            </a:r>
            <a:endParaRPr lang="hr-H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35909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78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Promijenimo i pokrenimo</a:t>
            </a:r>
            <a:endParaRPr lang="hr-H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62307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3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Pokušajte promijeniti 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1885950"/>
            <a:ext cx="43529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870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6" y="764704"/>
            <a:ext cx="888682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5312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1"/>
            <a:ext cx="7632848" cy="683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8755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/>
          <a:lstStyle/>
          <a:p>
            <a:r>
              <a:rPr lang="hr-HR" dirty="0" smtClean="0"/>
              <a:t>Ponovite današnji zadatak </a:t>
            </a:r>
            <a:r>
              <a:rPr lang="hr-HR" smtClean="0"/>
              <a:t>s tri </a:t>
            </a:r>
            <a:r>
              <a:rPr lang="hr-HR" dirty="0" smtClean="0"/>
              <a:t>pande:</a:t>
            </a:r>
            <a:br>
              <a:rPr lang="hr-HR" dirty="0" smtClean="0"/>
            </a:br>
            <a:r>
              <a:rPr lang="hr-HR" i="1" dirty="0" smtClean="0"/>
              <a:t>skoče u zrak, okrenu se oko sebe i vrate se na pod</a:t>
            </a: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267128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Osnovne naredbe od prošli puta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DIZANJE RUKE</a:t>
            </a:r>
          </a:p>
          <a:p>
            <a:r>
              <a:rPr lang="hr-HR" dirty="0" err="1" smtClean="0"/>
              <a:t>getRightShoulder</a:t>
            </a:r>
            <a:r>
              <a:rPr lang="hr-HR" dirty="0" smtClean="0"/>
              <a:t> – </a:t>
            </a:r>
            <a:r>
              <a:rPr lang="hr-HR" dirty="0" err="1" smtClean="0"/>
              <a:t>turn</a:t>
            </a:r>
            <a:r>
              <a:rPr lang="hr-HR" dirty="0" smtClean="0"/>
              <a:t> – </a:t>
            </a:r>
            <a:r>
              <a:rPr lang="hr-HR" dirty="0" err="1" smtClean="0"/>
              <a:t>left</a:t>
            </a:r>
            <a:r>
              <a:rPr lang="hr-HR" dirty="0" smtClean="0"/>
              <a:t> 0.25</a:t>
            </a:r>
          </a:p>
          <a:p>
            <a:endParaRPr lang="hr-HR" dirty="0"/>
          </a:p>
          <a:p>
            <a:r>
              <a:rPr lang="hr-HR" dirty="0" smtClean="0"/>
              <a:t>OTVARANJE USTA</a:t>
            </a:r>
          </a:p>
          <a:p>
            <a:r>
              <a:rPr lang="hr-HR" dirty="0" err="1" smtClean="0"/>
              <a:t>getMouth</a:t>
            </a:r>
            <a:r>
              <a:rPr lang="hr-HR" dirty="0" smtClean="0"/>
              <a:t> – </a:t>
            </a:r>
            <a:r>
              <a:rPr lang="hr-HR" dirty="0" err="1" smtClean="0"/>
              <a:t>turn</a:t>
            </a:r>
            <a:r>
              <a:rPr lang="hr-HR" dirty="0" smtClean="0"/>
              <a:t> – </a:t>
            </a:r>
            <a:r>
              <a:rPr lang="hr-HR" dirty="0" err="1" smtClean="0"/>
              <a:t>forward</a:t>
            </a:r>
            <a:r>
              <a:rPr lang="hr-HR" dirty="0" smtClean="0"/>
              <a:t> – 0.125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3323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043608" y="836712"/>
            <a:ext cx="68018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Procedure i funkcije</a:t>
            </a:r>
          </a:p>
          <a:p>
            <a:pPr algn="ctr"/>
            <a:r>
              <a:rPr lang="hr-HR" dirty="0"/>
              <a:t>(metode)</a:t>
            </a:r>
          </a:p>
        </p:txBody>
      </p:sp>
      <p:sp>
        <p:nvSpPr>
          <p:cNvPr id="3" name="Podnaslov 2"/>
          <p:cNvSpPr txBox="1">
            <a:spLocks/>
          </p:cNvSpPr>
          <p:nvPr/>
        </p:nvSpPr>
        <p:spPr bwMode="auto">
          <a:xfrm>
            <a:off x="1403648" y="2132856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hr-HR" b="1" i="1" kern="0" dirty="0" smtClean="0"/>
              <a:t>Procedura</a:t>
            </a:r>
            <a:r>
              <a:rPr lang="hr-HR" kern="0" dirty="0" smtClean="0"/>
              <a:t> je dio programskog koda koji definira kako bi se objekt trebao ponašati.</a:t>
            </a:r>
            <a:endParaRPr lang="hr-HR" b="1" i="1" kern="0" dirty="0"/>
          </a:p>
        </p:txBody>
      </p:sp>
      <p:sp>
        <p:nvSpPr>
          <p:cNvPr id="4" name="Podnaslov 2"/>
          <p:cNvSpPr txBox="1">
            <a:spLocks/>
          </p:cNvSpPr>
          <p:nvPr/>
        </p:nvSpPr>
        <p:spPr bwMode="auto">
          <a:xfrm>
            <a:off x="1043608" y="4365104"/>
            <a:ext cx="748883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hr-HR" b="1" i="1" kern="0" dirty="0" smtClean="0"/>
              <a:t>Funkcija</a:t>
            </a:r>
            <a:r>
              <a:rPr lang="hr-HR" kern="0" dirty="0" smtClean="0"/>
              <a:t> je dio programskog koda koji nadopunjava odabranu proceduru (namješta i određuje vrijednost).</a:t>
            </a:r>
            <a:endParaRPr lang="hr-HR" b="1" i="1" kern="0" dirty="0"/>
          </a:p>
        </p:txBody>
      </p:sp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1700808"/>
            <a:ext cx="671195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Naslov 1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hr-HR" kern="0" smtClean="0"/>
              <a:t>Procedura</a:t>
            </a:r>
            <a:endParaRPr lang="hr-HR" kern="0" dirty="0"/>
          </a:p>
        </p:txBody>
      </p:sp>
      <p:cxnSp>
        <p:nvCxnSpPr>
          <p:cNvPr id="3" name="Ravni poveznik sa strelicom 2"/>
          <p:cNvCxnSpPr/>
          <p:nvPr/>
        </p:nvCxnSpPr>
        <p:spPr bwMode="auto">
          <a:xfrm flipV="1">
            <a:off x="2339752" y="2852936"/>
            <a:ext cx="3024336" cy="3168352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kstniOkvir 4"/>
          <p:cNvSpPr txBox="1"/>
          <p:nvPr/>
        </p:nvSpPr>
        <p:spPr>
          <a:xfrm>
            <a:off x="5436096" y="314096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KOD</a:t>
            </a:r>
          </a:p>
          <a:p>
            <a:pPr algn="ctr"/>
            <a:r>
              <a:rPr lang="hr-HR" b="1" dirty="0" smtClean="0"/>
              <a:t>EDITOR</a:t>
            </a:r>
            <a:endParaRPr lang="hr-HR" b="1" dirty="0"/>
          </a:p>
        </p:txBody>
      </p:sp>
      <p:sp>
        <p:nvSpPr>
          <p:cNvPr id="6" name="TekstniOkvir 5"/>
          <p:cNvSpPr txBox="1"/>
          <p:nvPr/>
        </p:nvSpPr>
        <p:spPr>
          <a:xfrm rot="18847581">
            <a:off x="3399387" y="34281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accent4"/>
                </a:solidFill>
              </a:rPr>
              <a:t>POVLAČENJEM</a:t>
            </a:r>
            <a:endParaRPr lang="hr-HR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2139" y="116632"/>
            <a:ext cx="8229600" cy="1143000"/>
          </a:xfrm>
        </p:spPr>
        <p:txBody>
          <a:bodyPr/>
          <a:lstStyle/>
          <a:p>
            <a:r>
              <a:rPr lang="hr-HR" sz="2800" b="1" dirty="0" smtClean="0"/>
              <a:t>Nakon povlačenja procedure u kod editor, pojavljuje se izbornik vrijednosti </a:t>
            </a:r>
            <a:br>
              <a:rPr lang="hr-HR" sz="2800" b="1" dirty="0" smtClean="0"/>
            </a:br>
            <a:r>
              <a:rPr lang="hr-HR" sz="2800" b="1" dirty="0" smtClean="0"/>
              <a:t>argumenata u proceduri:</a:t>
            </a:r>
            <a:endParaRPr lang="hr-HR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31" y="1371089"/>
            <a:ext cx="817290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97" y="1371089"/>
            <a:ext cx="58769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31" y="5589240"/>
            <a:ext cx="8172908" cy="97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trelica dolje 3"/>
          <p:cNvSpPr/>
          <p:nvPr/>
        </p:nvSpPr>
        <p:spPr bwMode="auto">
          <a:xfrm>
            <a:off x="3203848" y="4437112"/>
            <a:ext cx="1656184" cy="1008112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Zaobljeni pravokutnik 4"/>
          <p:cNvSpPr/>
          <p:nvPr/>
        </p:nvSpPr>
        <p:spPr bwMode="auto">
          <a:xfrm>
            <a:off x="2195736" y="1844824"/>
            <a:ext cx="4209886" cy="23762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Ravni poveznik sa strelicom 6"/>
          <p:cNvCxnSpPr/>
          <p:nvPr/>
        </p:nvCxnSpPr>
        <p:spPr bwMode="auto">
          <a:xfrm>
            <a:off x="6405622" y="3356992"/>
            <a:ext cx="470634" cy="14401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kstniOkvir 7"/>
          <p:cNvSpPr txBox="1"/>
          <p:nvPr/>
        </p:nvSpPr>
        <p:spPr>
          <a:xfrm>
            <a:off x="6804248" y="3050957"/>
            <a:ext cx="15841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vrijednosti argumenata u proceduri</a:t>
            </a:r>
          </a:p>
          <a:p>
            <a:pPr algn="ctr"/>
            <a:r>
              <a:rPr lang="hr-HR" b="1" dirty="0" smtClean="0"/>
              <a:t>(mogu se naknadno mijenjati)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85474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25963"/>
          </a:xfrm>
        </p:spPr>
        <p:txBody>
          <a:bodyPr/>
          <a:lstStyle/>
          <a:p>
            <a:r>
              <a:rPr lang="hr-HR" dirty="0" smtClean="0"/>
              <a:t>Objekt (ili njegov dio) možemo micati u 6 smjerova: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gore (</a:t>
            </a:r>
            <a:r>
              <a:rPr lang="hr-HR" dirty="0" err="1" smtClean="0"/>
              <a:t>up</a:t>
            </a:r>
            <a:r>
              <a:rPr lang="hr-HR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dolje (</a:t>
            </a:r>
            <a:r>
              <a:rPr lang="hr-HR" dirty="0" err="1" smtClean="0"/>
              <a:t>down</a:t>
            </a:r>
            <a:r>
              <a:rPr lang="hr-HR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lijevo (</a:t>
            </a:r>
            <a:r>
              <a:rPr lang="hr-HR" dirty="0" err="1" smtClean="0"/>
              <a:t>left</a:t>
            </a:r>
            <a:r>
              <a:rPr lang="hr-HR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desno (</a:t>
            </a:r>
            <a:r>
              <a:rPr lang="hr-HR" dirty="0" err="1" smtClean="0"/>
              <a:t>right</a:t>
            </a:r>
            <a:r>
              <a:rPr lang="hr-HR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naprijed (</a:t>
            </a:r>
            <a:r>
              <a:rPr lang="hr-HR" dirty="0" err="1" smtClean="0"/>
              <a:t>forward</a:t>
            </a:r>
            <a:r>
              <a:rPr lang="hr-HR" dirty="0" smtClean="0"/>
              <a:t>)</a:t>
            </a:r>
          </a:p>
          <a:p>
            <a:pPr marL="457200" indent="-457200">
              <a:buFontTx/>
              <a:buChar char="-"/>
            </a:pPr>
            <a:r>
              <a:rPr lang="hr-HR" dirty="0" smtClean="0"/>
              <a:t>nazad (</a:t>
            </a:r>
            <a:r>
              <a:rPr lang="hr-HR" dirty="0" err="1" smtClean="0"/>
              <a:t>backward</a:t>
            </a:r>
            <a:r>
              <a:rPr lang="hr-HR" dirty="0" smtClean="0"/>
              <a:t>)</a:t>
            </a:r>
            <a:endParaRPr lang="hr-H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578" y="1988840"/>
            <a:ext cx="375434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37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8713"/>
            <a:ext cx="76676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654075"/>
              </p:ext>
            </p:extLst>
          </p:nvPr>
        </p:nvGraphicFramePr>
        <p:xfrm>
          <a:off x="3131840" y="1556792"/>
          <a:ext cx="5435377" cy="4075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5377"/>
              </a:tblGrid>
              <a:tr h="3600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Pomiče objekt u jednom od 6 mogućih smjerova.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7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Pomiče </a:t>
                      </a: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objekt prema drugom objektu.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Odmiče objekt od drugog objekta.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Pomiče objekt iz njegove trenutne pozicije u poziciju ciljnog (navedenog) objekta.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65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Pomiče objekt iz njegove trenutne pozicije u poziciju navedenog objekta i namješta orijentaciju objekta istu kao ciljnog (navedenog).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5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Zaustavlja pomicanje objekta za određen broj sekundi. Kašnjenje se može upotrijebiti za usporavanje animacije.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6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Izrada oblačića s tekstom kojeg objekt izgovara.</a:t>
                      </a:r>
                      <a:endParaRPr lang="hr-H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92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418</Words>
  <Application>Microsoft Office PowerPoint</Application>
  <PresentationFormat>Prikaz na zaslonu (4:3)</PresentationFormat>
  <Paragraphs>69</Paragraphs>
  <Slides>35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35</vt:i4>
      </vt:variant>
    </vt:vector>
  </HeadingPairs>
  <TitlesOfParts>
    <vt:vector size="39" baseType="lpstr">
      <vt:lpstr>Arial</vt:lpstr>
      <vt:lpstr>Calibri</vt:lpstr>
      <vt:lpstr>Times New Roman</vt:lpstr>
      <vt:lpstr>Default Design</vt:lpstr>
      <vt:lpstr>PowerPointova prezentacija</vt:lpstr>
      <vt:lpstr>PowerPointova prezentacija</vt:lpstr>
      <vt:lpstr>PowerPointova prezentacija</vt:lpstr>
      <vt:lpstr>Osnovne naredbe od prošli puta</vt:lpstr>
      <vt:lpstr>PowerPointova prezentacija</vt:lpstr>
      <vt:lpstr>PowerPointova prezentacija</vt:lpstr>
      <vt:lpstr>Nakon povlačenja procedure u kod editor, pojavljuje se izbornik vrijednosti  argumenata u proceduri:</vt:lpstr>
      <vt:lpstr>PowerPointova prezentacija</vt:lpstr>
      <vt:lpstr>PowerPointova prezentacija</vt:lpstr>
      <vt:lpstr>Izrada procedura</vt:lpstr>
      <vt:lpstr>Pokrenite Alice i organizirajte scenu:</vt:lpstr>
      <vt:lpstr>PowerPointova prezentacija</vt:lpstr>
      <vt:lpstr>PowerPointova prezentacija</vt:lpstr>
      <vt:lpstr>PowerPointova prezentacija</vt:lpstr>
      <vt:lpstr>Tipkom  Run  pokrećemo proceduru.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Namjestite scenu sa svoja odabrana dva lika i dva stabla.  Neka se likovi okrenu jedan prema drugome, pruže ruke kao da se rukuju (početnu scenu namjestite tako da su blizu) i neka nešto kažu.</vt:lpstr>
      <vt:lpstr>PowerPointova prezentacija</vt:lpstr>
      <vt:lpstr>Organizirajte scenu</vt:lpstr>
      <vt:lpstr>Napišimo programski kod za skakanje i okretanje</vt:lpstr>
      <vt:lpstr>PowerPointova prezentacija</vt:lpstr>
      <vt:lpstr>PowerPointova prezentacija</vt:lpstr>
      <vt:lpstr>PowerPointova prezentacija</vt:lpstr>
      <vt:lpstr>Promijenimo i pokrenimo</vt:lpstr>
      <vt:lpstr>Pokušajte promijeniti u</vt:lpstr>
      <vt:lpstr>PowerPointova prezentacija</vt:lpstr>
      <vt:lpstr>PowerPointova prezentacija</vt:lpstr>
      <vt:lpstr>Ponovite današnji zadatak s tri pande: skoče u zrak, okrenu se oko sebe i vrate se na pod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161</cp:revision>
  <dcterms:created xsi:type="dcterms:W3CDTF">2005-03-25T10:05:24Z</dcterms:created>
  <dcterms:modified xsi:type="dcterms:W3CDTF">2019-02-19T12:33:42Z</dcterms:modified>
</cp:coreProperties>
</file>