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272" r:id="rId3"/>
    <p:sldId id="274" r:id="rId4"/>
    <p:sldId id="275" r:id="rId5"/>
    <p:sldId id="276" r:id="rId6"/>
    <p:sldId id="277" r:id="rId7"/>
    <p:sldId id="278" r:id="rId8"/>
    <p:sldId id="279" r:id="rId9"/>
    <p:sldId id="283" r:id="rId10"/>
    <p:sldId id="284" r:id="rId11"/>
    <p:sldId id="287" r:id="rId12"/>
    <p:sldId id="288" r:id="rId13"/>
    <p:sldId id="289" r:id="rId14"/>
    <p:sldId id="290" r:id="rId15"/>
    <p:sldId id="291" r:id="rId16"/>
    <p:sldId id="292" r:id="rId17"/>
    <p:sldId id="295" r:id="rId18"/>
    <p:sldId id="285" r:id="rId19"/>
    <p:sldId id="286" r:id="rId20"/>
    <p:sldId id="293" r:id="rId21"/>
    <p:sldId id="282" r:id="rId22"/>
    <p:sldId id="294" r:id="rId23"/>
    <p:sldId id="296" r:id="rId24"/>
    <p:sldId id="280" r:id="rId25"/>
    <p:sldId id="297" r:id="rId26"/>
    <p:sldId id="298" r:id="rId27"/>
    <p:sldId id="299" r:id="rId28"/>
    <p:sldId id="303" r:id="rId29"/>
    <p:sldId id="312" r:id="rId30"/>
    <p:sldId id="304" r:id="rId31"/>
    <p:sldId id="311" r:id="rId32"/>
    <p:sldId id="308" r:id="rId33"/>
    <p:sldId id="301" r:id="rId34"/>
    <p:sldId id="309" r:id="rId35"/>
    <p:sldId id="300" r:id="rId36"/>
  </p:sldIdLst>
  <p:sldSz cx="9144000" cy="6858000" type="screen4x3"/>
  <p:notesSz cx="6791325" cy="9921875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39445"/>
    <a:srgbClr val="FFFF00"/>
    <a:srgbClr val="660066"/>
    <a:srgbClr val="008000"/>
    <a:srgbClr val="00FF00"/>
    <a:srgbClr val="FF00FF"/>
    <a:srgbClr val="FEFB76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44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6" d="100"/>
        <a:sy n="146" d="100"/>
      </p:scale>
      <p:origin x="0" y="90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846513" y="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r">
              <a:defRPr sz="1200"/>
            </a:lvl1pPr>
          </a:lstStyle>
          <a:p>
            <a:pPr>
              <a:defRPr/>
            </a:pPr>
            <a:fld id="{AF7D7356-BC72-4BAA-8AEF-BA2B8E7456AD}" type="datetimeFigureOut">
              <a:rPr lang="hr-HR"/>
              <a:pPr>
                <a:defRPr/>
              </a:pPr>
              <a:t>19.2.2019.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942340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846513" y="942340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r">
              <a:defRPr sz="1200"/>
            </a:lvl1pPr>
          </a:lstStyle>
          <a:p>
            <a:pPr>
              <a:defRPr/>
            </a:pPr>
            <a:fld id="{DB5EE335-75AF-4FC0-8835-840586198FD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89406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6513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3288"/>
            <a:ext cx="54324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noProof="0" smtClean="0"/>
              <a:t>Click to edit Master text styles</a:t>
            </a:r>
          </a:p>
          <a:p>
            <a:pPr lvl="1"/>
            <a:r>
              <a:rPr lang="hr-HR" noProof="0" smtClean="0"/>
              <a:t>Second level</a:t>
            </a:r>
          </a:p>
          <a:p>
            <a:pPr lvl="2"/>
            <a:r>
              <a:rPr lang="hr-HR" noProof="0" smtClean="0"/>
              <a:t>Third level</a:t>
            </a:r>
          </a:p>
          <a:p>
            <a:pPr lvl="3"/>
            <a:r>
              <a:rPr lang="hr-HR" noProof="0" smtClean="0"/>
              <a:t>Fourth level</a:t>
            </a:r>
          </a:p>
          <a:p>
            <a:pPr lvl="4"/>
            <a:r>
              <a:rPr lang="hr-HR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6513" y="942340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5C439E8-EF8A-4023-A4FA-FD330BB3070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74212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B67CA-0A5A-43E4-94FB-0FDF809C31B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42405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0AF95-9A14-4C7D-9CEE-EACD8DF1814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98184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B7D00-05AB-4E54-870E-8414BB9723D4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95427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BCE66-A253-4E0C-A6A1-6E17234DF38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78064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63DAC-14D8-40EF-B2DE-E37835BACB3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247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6E209-7E14-4952-8532-73B785D76C9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73554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86A68-8D03-46DC-BE15-40CAE12BBB8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49177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33A3E-1195-412D-A0FA-773C666D530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73297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D59B9-FC86-43EA-B501-B5ECFF454A2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94196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B9B53-4BBE-4DA2-8802-AFA5EA0FE2F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23667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F8E14-539E-4F75-A2ED-B73F62801B1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07260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 smtClean="0"/>
              <a:t>Click to edit Master text styles</a:t>
            </a:r>
          </a:p>
          <a:p>
            <a:pPr lvl="1"/>
            <a:r>
              <a:rPr lang="hr-HR" altLang="sr-Latn-RS" smtClean="0"/>
              <a:t>Second level</a:t>
            </a:r>
          </a:p>
          <a:p>
            <a:pPr lvl="2"/>
            <a:r>
              <a:rPr lang="hr-HR" altLang="sr-Latn-RS" smtClean="0"/>
              <a:t>Third level</a:t>
            </a:r>
          </a:p>
          <a:p>
            <a:pPr lvl="3"/>
            <a:r>
              <a:rPr lang="hr-HR" altLang="sr-Latn-RS" smtClean="0"/>
              <a:t>Fourth level</a:t>
            </a:r>
          </a:p>
          <a:p>
            <a:pPr lvl="4"/>
            <a:r>
              <a:rPr lang="hr-HR" altLang="sr-Latn-R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2A6BD31-BD75-41FA-9741-DBD3E216A74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B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60425"/>
            <a:ext cx="7620000" cy="513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85" y="57023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32656"/>
            <a:ext cx="4187834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2204864"/>
            <a:ext cx="8823799" cy="2096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niOkvir 1"/>
          <p:cNvSpPr txBox="1"/>
          <p:nvPr/>
        </p:nvSpPr>
        <p:spPr>
          <a:xfrm>
            <a:off x="3275856" y="4869160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Kako to napraviti? Krenimo koracima: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8535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hr-HR" sz="3200" dirty="0" smtClean="0"/>
              <a:t>1. korak</a:t>
            </a:r>
            <a:endParaRPr lang="hr-HR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908720"/>
            <a:ext cx="5981700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trelica dolje 2"/>
          <p:cNvSpPr/>
          <p:nvPr/>
        </p:nvSpPr>
        <p:spPr bwMode="auto">
          <a:xfrm>
            <a:off x="4644008" y="4671095"/>
            <a:ext cx="1296144" cy="414089"/>
          </a:xfrm>
          <a:prstGeom prst="downArrow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445224"/>
            <a:ext cx="7423150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8122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hr-HR" sz="3200" dirty="0" smtClean="0"/>
              <a:t>2. korak</a:t>
            </a:r>
            <a:br>
              <a:rPr lang="hr-HR" sz="3200" dirty="0" smtClean="0"/>
            </a:br>
            <a:r>
              <a:rPr lang="hr-HR" sz="3200" dirty="0" smtClean="0"/>
              <a:t>dodajemo </a:t>
            </a:r>
            <a:r>
              <a:rPr lang="hr-HR" sz="3200" dirty="0" err="1" smtClean="0"/>
              <a:t>if</a:t>
            </a:r>
            <a:r>
              <a:rPr lang="hr-HR" sz="3200" dirty="0"/>
              <a:t>_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204864"/>
            <a:ext cx="417195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2459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42839" y="116632"/>
            <a:ext cx="8229600" cy="1143000"/>
          </a:xfrm>
        </p:spPr>
        <p:txBody>
          <a:bodyPr/>
          <a:lstStyle/>
          <a:p>
            <a:r>
              <a:rPr lang="hr-HR" sz="3200" dirty="0"/>
              <a:t>3</a:t>
            </a:r>
            <a:r>
              <a:rPr lang="hr-HR" sz="3200" dirty="0" smtClean="0"/>
              <a:t>. korak</a:t>
            </a:r>
            <a:br>
              <a:rPr lang="hr-HR" sz="3200" dirty="0" smtClean="0"/>
            </a:br>
            <a:r>
              <a:rPr lang="hr-HR" sz="3200" dirty="0" smtClean="0"/>
              <a:t>dodajemo uvjet </a:t>
            </a:r>
            <a:r>
              <a:rPr lang="hr-HR" sz="3200" dirty="0" err="1" smtClean="0"/>
              <a:t>EITHER...OR</a:t>
            </a:r>
            <a:r>
              <a:rPr lang="hr-HR" sz="3200" dirty="0" smtClean="0"/>
              <a:t/>
            </a:r>
            <a:br>
              <a:rPr lang="hr-HR" sz="3200" dirty="0" smtClean="0"/>
            </a:br>
            <a:r>
              <a:rPr lang="hr-HR" sz="3200" dirty="0" smtClean="0"/>
              <a:t>(kliknemo na </a:t>
            </a:r>
            <a:r>
              <a:rPr lang="hr-HR" sz="3200" dirty="0" err="1" smtClean="0"/>
              <a:t>true</a:t>
            </a:r>
            <a:r>
              <a:rPr lang="hr-HR" sz="3200" dirty="0" smtClean="0"/>
              <a:t>)</a:t>
            </a:r>
            <a:endParaRPr lang="hr-HR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209" y="1412776"/>
            <a:ext cx="6400800" cy="409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trelica dolje 2"/>
          <p:cNvSpPr/>
          <p:nvPr/>
        </p:nvSpPr>
        <p:spPr bwMode="auto">
          <a:xfrm>
            <a:off x="3995936" y="5508526"/>
            <a:ext cx="864096" cy="368746"/>
          </a:xfrm>
          <a:prstGeom prst="downArrow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564" y="6093296"/>
            <a:ext cx="34861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335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42839" y="116632"/>
            <a:ext cx="8229600" cy="1143000"/>
          </a:xfrm>
        </p:spPr>
        <p:txBody>
          <a:bodyPr/>
          <a:lstStyle/>
          <a:p>
            <a:r>
              <a:rPr lang="hr-HR" sz="3200" dirty="0" smtClean="0"/>
              <a:t>4. korak</a:t>
            </a:r>
            <a:br>
              <a:rPr lang="hr-HR" sz="3200" dirty="0" smtClean="0"/>
            </a:br>
            <a:r>
              <a:rPr lang="hr-HR" sz="3200" dirty="0" smtClean="0"/>
              <a:t>dodajemo prave uvjete (oba)</a:t>
            </a:r>
            <a:endParaRPr lang="hr-HR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72961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Ravni poveznik sa strelicom 4"/>
          <p:cNvCxnSpPr/>
          <p:nvPr/>
        </p:nvCxnSpPr>
        <p:spPr bwMode="auto">
          <a:xfrm flipH="1">
            <a:off x="5220072" y="1844824"/>
            <a:ext cx="2736304" cy="212601"/>
          </a:xfrm>
          <a:prstGeom prst="straightConnector1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Ravni poveznik sa strelicom 8"/>
          <p:cNvCxnSpPr/>
          <p:nvPr/>
        </p:nvCxnSpPr>
        <p:spPr bwMode="auto">
          <a:xfrm flipH="1">
            <a:off x="2339752" y="2090286"/>
            <a:ext cx="1666704" cy="0"/>
          </a:xfrm>
          <a:prstGeom prst="straightConnector1">
            <a:avLst/>
          </a:prstGeom>
          <a:noFill/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Ravni poveznik sa strelicom 10"/>
          <p:cNvCxnSpPr/>
          <p:nvPr/>
        </p:nvCxnSpPr>
        <p:spPr bwMode="auto">
          <a:xfrm flipH="1">
            <a:off x="2987824" y="2111203"/>
            <a:ext cx="1171032" cy="93661"/>
          </a:xfrm>
          <a:prstGeom prst="straightConnector1">
            <a:avLst/>
          </a:prstGeom>
          <a:noFill/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Strelica dolje 7"/>
          <p:cNvSpPr/>
          <p:nvPr/>
        </p:nvSpPr>
        <p:spPr bwMode="auto">
          <a:xfrm>
            <a:off x="3347864" y="2708920"/>
            <a:ext cx="2160240" cy="1224136"/>
          </a:xfrm>
          <a:prstGeom prst="downArrow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365104"/>
            <a:ext cx="8568952" cy="886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kstniOkvir 9"/>
          <p:cNvSpPr txBox="1"/>
          <p:nvPr/>
        </p:nvSpPr>
        <p:spPr>
          <a:xfrm>
            <a:off x="2843808" y="5517232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a sada ćemo reći da će se ovisno o pritisnutoj tipki okretati za 0.075: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310212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5762432"/>
            <a:ext cx="64770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hr-HR" sz="3200" dirty="0" smtClean="0"/>
              <a:t>5. korak</a:t>
            </a:r>
            <a:br>
              <a:rPr lang="hr-HR" sz="3200" dirty="0" smtClean="0"/>
            </a:br>
            <a:r>
              <a:rPr lang="hr-HR" sz="3200" dirty="0"/>
              <a:t>sada ćemo reći da će se ovisno o pritisnutoj tipki okretati za 0.075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7686675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aobljeni pravokutnik 2"/>
          <p:cNvSpPr/>
          <p:nvPr/>
        </p:nvSpPr>
        <p:spPr bwMode="auto">
          <a:xfrm>
            <a:off x="1043608" y="2852936"/>
            <a:ext cx="3960440" cy="458738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179499" y="3429000"/>
            <a:ext cx="896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na početku odaberemo smjer LEFT a onda umetnemo opciju „</a:t>
            </a:r>
            <a:r>
              <a:rPr lang="hr-HR" dirty="0" err="1" smtClean="0"/>
              <a:t>event</a:t>
            </a:r>
            <a:r>
              <a:rPr lang="hr-HR" dirty="0" smtClean="0"/>
              <a:t> </a:t>
            </a:r>
            <a:r>
              <a:rPr lang="hr-HR" dirty="0" err="1" smtClean="0"/>
              <a:t>getTurnDirection</a:t>
            </a:r>
            <a:r>
              <a:rPr lang="hr-HR" dirty="0" smtClean="0"/>
              <a:t>”</a:t>
            </a:r>
            <a:endParaRPr lang="hr-HR" dirty="0"/>
          </a:p>
        </p:txBody>
      </p:sp>
      <p:sp>
        <p:nvSpPr>
          <p:cNvPr id="6" name="Elipsa 5"/>
          <p:cNvSpPr/>
          <p:nvPr/>
        </p:nvSpPr>
        <p:spPr bwMode="auto">
          <a:xfrm>
            <a:off x="3707904" y="1844824"/>
            <a:ext cx="1944216" cy="57606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2" name="Ravni poveznik sa strelicom 11"/>
          <p:cNvCxnSpPr/>
          <p:nvPr/>
        </p:nvCxnSpPr>
        <p:spPr bwMode="auto">
          <a:xfrm flipH="1">
            <a:off x="3023828" y="2420888"/>
            <a:ext cx="1287053" cy="661417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899769"/>
            <a:ext cx="518160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trelica dolje 12"/>
          <p:cNvSpPr/>
          <p:nvPr/>
        </p:nvSpPr>
        <p:spPr bwMode="auto">
          <a:xfrm>
            <a:off x="3203848" y="5366619"/>
            <a:ext cx="2376264" cy="510653"/>
          </a:xfrm>
          <a:prstGeom prst="downArrow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Ravni poveznik sa strelicom 14"/>
          <p:cNvCxnSpPr/>
          <p:nvPr/>
        </p:nvCxnSpPr>
        <p:spPr bwMode="auto">
          <a:xfrm flipH="1" flipV="1">
            <a:off x="3667354" y="3082305"/>
            <a:ext cx="256574" cy="346695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176874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hr-HR" sz="3200" dirty="0" smtClean="0"/>
              <a:t>6. korak</a:t>
            </a:r>
            <a:br>
              <a:rPr lang="hr-HR" sz="3200" dirty="0" smtClean="0"/>
            </a:br>
            <a:r>
              <a:rPr lang="hr-HR" sz="3200" dirty="0" smtClean="0"/>
              <a:t>napravite sami do kraja (ako nije lijevo desno, onda ide za 1 u nekom od smjerova):</a:t>
            </a:r>
            <a:endParaRPr lang="hr-HR" sz="3200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2492896"/>
            <a:ext cx="8823799" cy="2096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Ravni poveznik sa strelicom 6"/>
          <p:cNvCxnSpPr/>
          <p:nvPr/>
        </p:nvCxnSpPr>
        <p:spPr bwMode="auto">
          <a:xfrm flipH="1">
            <a:off x="3275856" y="3068960"/>
            <a:ext cx="1584176" cy="1008112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02136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hr-HR" dirty="0" smtClean="0"/>
              <a:t>Ili jednostavnije:</a:t>
            </a:r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05598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52089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9552" y="2780928"/>
            <a:ext cx="8229600" cy="1143000"/>
          </a:xfrm>
        </p:spPr>
        <p:txBody>
          <a:bodyPr/>
          <a:lstStyle/>
          <a:p>
            <a:r>
              <a:rPr lang="hr-HR" dirty="0" smtClean="0"/>
              <a:t>Sada moramo opisati što će se dogoditi kad Alisa dođe do gljive. Gljiva bi trebala nestati. (vidljivost „</a:t>
            </a:r>
            <a:r>
              <a:rPr lang="hr-HR" dirty="0" err="1" smtClean="0"/>
              <a:t>Opacity</a:t>
            </a:r>
            <a:r>
              <a:rPr lang="hr-HR" dirty="0" smtClean="0"/>
              <a:t>” joj se smanji na nulu)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03046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517775"/>
            <a:ext cx="670560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6632"/>
            <a:ext cx="687705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aobljeni pravokutnik 2"/>
          <p:cNvSpPr/>
          <p:nvPr/>
        </p:nvSpPr>
        <p:spPr bwMode="auto">
          <a:xfrm>
            <a:off x="899592" y="116632"/>
            <a:ext cx="1728192" cy="36004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Zaobljeni pravokutnik 3"/>
          <p:cNvSpPr/>
          <p:nvPr/>
        </p:nvSpPr>
        <p:spPr bwMode="auto">
          <a:xfrm>
            <a:off x="899592" y="1145332"/>
            <a:ext cx="1728192" cy="483468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Zaobljeni pravokutnik 4"/>
          <p:cNvSpPr/>
          <p:nvPr/>
        </p:nvSpPr>
        <p:spPr bwMode="auto">
          <a:xfrm>
            <a:off x="3131840" y="1268760"/>
            <a:ext cx="3456384" cy="36004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Strelica dolje 5"/>
          <p:cNvSpPr/>
          <p:nvPr/>
        </p:nvSpPr>
        <p:spPr bwMode="auto">
          <a:xfrm>
            <a:off x="3491880" y="2204864"/>
            <a:ext cx="648072" cy="312911"/>
          </a:xfrm>
          <a:prstGeom prst="downArrow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416449"/>
            <a:ext cx="1845505" cy="236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401020"/>
            <a:ext cx="1845505" cy="23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306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utnik 3"/>
          <p:cNvSpPr/>
          <p:nvPr/>
        </p:nvSpPr>
        <p:spPr>
          <a:xfrm>
            <a:off x="1313002" y="620688"/>
            <a:ext cx="6458819" cy="52937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Program</a:t>
            </a:r>
          </a:p>
          <a:p>
            <a:pPr algn="ctr"/>
            <a:r>
              <a:rPr lang="hr-HR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Alice</a:t>
            </a:r>
          </a:p>
          <a:p>
            <a:pPr algn="ctr"/>
            <a:endParaRPr lang="hr-HR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hr-HR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za izradu</a:t>
            </a:r>
          </a:p>
          <a:p>
            <a:pPr algn="ctr"/>
            <a:r>
              <a:rPr lang="hr-HR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3D animacija</a:t>
            </a:r>
            <a:endParaRPr lang="hr-HR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988840"/>
            <a:ext cx="2940546" cy="1315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3117"/>
            <a:ext cx="1857375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77724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trelica dolje 1"/>
          <p:cNvSpPr/>
          <p:nvPr/>
        </p:nvSpPr>
        <p:spPr bwMode="auto">
          <a:xfrm>
            <a:off x="3491880" y="3212976"/>
            <a:ext cx="1440160" cy="792088"/>
          </a:xfrm>
          <a:prstGeom prst="downArrow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646" y="4509120"/>
            <a:ext cx="7705725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55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1143000"/>
          </a:xfrm>
        </p:spPr>
        <p:txBody>
          <a:bodyPr/>
          <a:lstStyle/>
          <a:p>
            <a:r>
              <a:rPr lang="hr-HR" dirty="0" smtClean="0"/>
              <a:t>Možemo dodati da Alisa pomisli „Još jedna ubrana!” nakon što gljiva nestane.</a:t>
            </a:r>
            <a:endParaRPr lang="hr-HR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140968"/>
            <a:ext cx="8791383" cy="2077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niOkvir 3"/>
          <p:cNvSpPr txBox="1"/>
          <p:nvPr/>
        </p:nvSpPr>
        <p:spPr>
          <a:xfrm>
            <a:off x="1907704" y="5742548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Ovo treba učiniti za svaku gljivu posebno.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21846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04838"/>
            <a:ext cx="8353425" cy="564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243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Da ne bi Alisa pričala i kad gljivu ubere (pa je ponovo „sretne”):</a:t>
            </a:r>
            <a:endParaRPr lang="hr-HR" dirty="0"/>
          </a:p>
        </p:txBody>
      </p:sp>
      <p:sp>
        <p:nvSpPr>
          <p:cNvPr id="3" name="TekstniOkvir 2"/>
          <p:cNvSpPr txBox="1"/>
          <p:nvPr/>
        </p:nvSpPr>
        <p:spPr>
          <a:xfrm>
            <a:off x="179512" y="162880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za svaku gljivu:</a:t>
            </a:r>
            <a:endParaRPr lang="hr-HR" dirty="0"/>
          </a:p>
        </p:txBody>
      </p:sp>
      <p:grpSp>
        <p:nvGrpSpPr>
          <p:cNvPr id="4" name="Grupa 3"/>
          <p:cNvGrpSpPr/>
          <p:nvPr/>
        </p:nvGrpSpPr>
        <p:grpSpPr>
          <a:xfrm>
            <a:off x="-17769" y="2008940"/>
            <a:ext cx="9106278" cy="3816424"/>
            <a:chOff x="-17769" y="2008940"/>
            <a:chExt cx="9106278" cy="3816424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7769" y="2008940"/>
              <a:ext cx="9106278" cy="3816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6016" y="2130909"/>
              <a:ext cx="648072" cy="206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747071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Ako želimo da kamera prati Alisu, tada dodamo:</a:t>
            </a:r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488" y="2524125"/>
            <a:ext cx="515302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Ravni poveznik sa strelicom 3"/>
          <p:cNvCxnSpPr/>
          <p:nvPr/>
        </p:nvCxnSpPr>
        <p:spPr bwMode="auto">
          <a:xfrm flipH="1" flipV="1">
            <a:off x="6732240" y="3140968"/>
            <a:ext cx="1512168" cy="1872208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Ravni poveznik sa strelicom 7"/>
          <p:cNvCxnSpPr/>
          <p:nvPr/>
        </p:nvCxnSpPr>
        <p:spPr bwMode="auto">
          <a:xfrm flipH="1" flipV="1">
            <a:off x="5508104" y="4005064"/>
            <a:ext cx="2736304" cy="1008112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80366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Procedura HODA:</a:t>
            </a:r>
            <a:endParaRPr lang="hr-H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25" y="1484784"/>
            <a:ext cx="4984750" cy="526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19602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Procedura HODA_nazad:</a:t>
            </a:r>
            <a:endParaRPr lang="hr-H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436" y="1268760"/>
            <a:ext cx="5448300" cy="525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77818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00531" y="-171400"/>
            <a:ext cx="8229600" cy="1143000"/>
          </a:xfrm>
        </p:spPr>
        <p:txBody>
          <a:bodyPr/>
          <a:lstStyle/>
          <a:p>
            <a:r>
              <a:rPr lang="hr-HR" sz="4000" dirty="0" smtClean="0"/>
              <a:t>Korištenje tih procedura:</a:t>
            </a:r>
            <a:endParaRPr lang="hr-HR" sz="4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780" y="692696"/>
            <a:ext cx="9174780" cy="6187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2922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Alisa nestaje kad su sve gljive ubrane:</a:t>
            </a:r>
            <a:endParaRPr lang="hr-H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3182"/>
            <a:ext cx="9144000" cy="109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niOkvir 3"/>
          <p:cNvSpPr txBox="1"/>
          <p:nvPr/>
        </p:nvSpPr>
        <p:spPr>
          <a:xfrm>
            <a:off x="467544" y="1988840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Čekamo dok vidljivost svih gljiva ne postane nula: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5596618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Dodatna uljepšavanja</a:t>
            </a:r>
            <a:endParaRPr lang="hr-H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988840"/>
            <a:ext cx="9204088" cy="3307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aobljeni pravokutnik 2"/>
          <p:cNvSpPr/>
          <p:nvPr/>
        </p:nvSpPr>
        <p:spPr bwMode="auto">
          <a:xfrm>
            <a:off x="107504" y="3501008"/>
            <a:ext cx="3096344" cy="1794892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132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84784"/>
            <a:ext cx="3702150" cy="2886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niOkvir 1"/>
          <p:cNvSpPr txBox="1"/>
          <p:nvPr/>
        </p:nvSpPr>
        <p:spPr>
          <a:xfrm>
            <a:off x="2699792" y="494116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err="1" smtClean="0"/>
              <a:t>alice.org</a:t>
            </a:r>
            <a:endParaRPr lang="hr-HR" sz="3200" b="1" dirty="0"/>
          </a:p>
        </p:txBody>
      </p:sp>
    </p:spTree>
    <p:extLst>
      <p:ext uri="{BB962C8B-B14F-4D97-AF65-F5344CB8AC3E}">
        <p14:creationId xmlns:p14="http://schemas.microsoft.com/office/powerpoint/2010/main" val="200256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2924944"/>
            <a:ext cx="8229600" cy="1143000"/>
          </a:xfrm>
        </p:spPr>
        <p:txBody>
          <a:bodyPr/>
          <a:lstStyle/>
          <a:p>
            <a:r>
              <a:rPr lang="hr-HR" dirty="0" smtClean="0"/>
              <a:t>Pokušajte dodati još dvije gljive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182968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Varijable u Scene</a:t>
            </a:r>
            <a:br>
              <a:rPr lang="hr-HR" dirty="0" smtClean="0"/>
            </a:br>
            <a:r>
              <a:rPr lang="hr-HR" sz="3200" dirty="0" smtClean="0"/>
              <a:t>(</a:t>
            </a:r>
            <a:r>
              <a:rPr lang="hr-HR" sz="3200" dirty="0" err="1" smtClean="0"/>
              <a:t>Add</a:t>
            </a:r>
            <a:r>
              <a:rPr lang="hr-HR" sz="3200" dirty="0" smtClean="0"/>
              <a:t> Scene </a:t>
            </a:r>
            <a:r>
              <a:rPr lang="hr-HR" sz="3200" dirty="0" err="1" smtClean="0"/>
              <a:t>Property</a:t>
            </a:r>
            <a:r>
              <a:rPr lang="hr-HR" sz="3200" dirty="0" smtClean="0"/>
              <a:t>)</a:t>
            </a:r>
            <a:endParaRPr lang="hr-HR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06719"/>
            <a:ext cx="7510858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62060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hr-HR" dirty="0" smtClean="0"/>
              <a:t>Alisa hoda/</a:t>
            </a:r>
            <a:r>
              <a:rPr lang="hr-HR" dirty="0" err="1" smtClean="0"/>
              <a:t>hoda</a:t>
            </a:r>
            <a:r>
              <a:rPr lang="hr-HR" dirty="0" smtClean="0"/>
              <a:t> unazad</a:t>
            </a:r>
            <a:endParaRPr lang="hr-H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81870"/>
            <a:ext cx="7000875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77937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Varijable u Scene</a:t>
            </a:r>
            <a:br>
              <a:rPr lang="hr-HR" dirty="0" smtClean="0"/>
            </a:br>
            <a:r>
              <a:rPr lang="hr-HR" sz="3200" dirty="0" smtClean="0"/>
              <a:t>(</a:t>
            </a:r>
            <a:r>
              <a:rPr lang="hr-HR" sz="3200" dirty="0" err="1" smtClean="0"/>
              <a:t>Add</a:t>
            </a:r>
            <a:r>
              <a:rPr lang="hr-HR" sz="3200" dirty="0" smtClean="0"/>
              <a:t> Scene </a:t>
            </a:r>
            <a:r>
              <a:rPr lang="hr-HR" sz="3200" dirty="0" err="1" smtClean="0"/>
              <a:t>Property</a:t>
            </a:r>
            <a:r>
              <a:rPr lang="hr-HR" sz="3200" dirty="0" smtClean="0"/>
              <a:t>)</a:t>
            </a:r>
            <a:endParaRPr lang="hr-HR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06719"/>
            <a:ext cx="7510858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49739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 varijablama</a:t>
            </a:r>
            <a:br>
              <a:rPr lang="hr-HR" dirty="0" smtClean="0"/>
            </a:br>
            <a:r>
              <a:rPr lang="hr-HR" sz="3200" dirty="0" smtClean="0"/>
              <a:t>(brojanje ubranih gljiva)</a:t>
            </a:r>
            <a:endParaRPr lang="hr-HR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738" y="2276872"/>
            <a:ext cx="6486525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niOkvir 2"/>
          <p:cNvSpPr txBox="1"/>
          <p:nvPr/>
        </p:nvSpPr>
        <p:spPr>
          <a:xfrm>
            <a:off x="539552" y="170080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za svaku gljivu:</a:t>
            </a:r>
            <a:endParaRPr lang="hr-HR" dirty="0"/>
          </a:p>
        </p:txBody>
      </p:sp>
      <p:sp>
        <p:nvSpPr>
          <p:cNvPr id="4" name="Zaobljeni pravokutnik 3"/>
          <p:cNvSpPr/>
          <p:nvPr/>
        </p:nvSpPr>
        <p:spPr bwMode="auto">
          <a:xfrm>
            <a:off x="1907704" y="3933056"/>
            <a:ext cx="5400600" cy="792088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69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hr-HR" sz="4000" dirty="0" smtClean="0"/>
              <a:t>Glavni dio programa</a:t>
            </a:r>
            <a:br>
              <a:rPr lang="hr-HR" sz="4000" dirty="0" smtClean="0"/>
            </a:br>
            <a:r>
              <a:rPr lang="hr-HR" sz="2400" dirty="0" smtClean="0"/>
              <a:t>(</a:t>
            </a:r>
            <a:r>
              <a:rPr lang="hr-HR" sz="2400" dirty="0" err="1" smtClean="0"/>
              <a:t>myFirstMethod</a:t>
            </a:r>
            <a:r>
              <a:rPr lang="hr-HR" sz="2400" dirty="0" smtClean="0"/>
              <a:t>)</a:t>
            </a:r>
            <a:r>
              <a:rPr lang="hr-HR" sz="4000" dirty="0" smtClean="0"/>
              <a:t>:</a:t>
            </a:r>
            <a:endParaRPr lang="hr-HR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71530"/>
            <a:ext cx="9144000" cy="2252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1062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323528" y="4509120"/>
            <a:ext cx="845616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5400" b="1" cap="none" spc="0" dirty="0" smtClean="0">
                <a:ln w="31550" cmpd="sng">
                  <a:gradFill>
                    <a:gsLst>
                      <a:gs pos="70000">
                        <a:srgbClr val="FF0000"/>
                      </a:gs>
                      <a:gs pos="0">
                        <a:srgbClr val="F39445"/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Izrada jednostavne igrice</a:t>
            </a:r>
          </a:p>
          <a:p>
            <a:pPr algn="ctr"/>
            <a:r>
              <a:rPr lang="hr-HR" sz="5400" b="1" dirty="0" smtClean="0">
                <a:ln w="31550" cmpd="sng">
                  <a:gradFill>
                    <a:gsLst>
                      <a:gs pos="70000">
                        <a:srgbClr val="FF0000"/>
                      </a:gs>
                      <a:gs pos="0">
                        <a:srgbClr val="F39445"/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„Skupljanje gljiva”</a:t>
            </a:r>
            <a:endParaRPr lang="hr-HR" sz="5400" b="1" cap="none" spc="0" dirty="0">
              <a:ln w="31550" cmpd="sng">
                <a:gradFill>
                  <a:gsLst>
                    <a:gs pos="70000">
                      <a:srgbClr val="FF0000"/>
                    </a:gs>
                    <a:gs pos="0">
                      <a:srgbClr val="F39445"/>
                    </a:gs>
                  </a:gsLst>
                  <a:lin ang="5400000"/>
                </a:gradFill>
                <a:prstDash val="solid"/>
              </a:ln>
              <a:solidFill>
                <a:schemeClr val="accent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8194" name="Picture 2" descr="http://cro-eu.com/galerija-fotografija/albums/userpics/10001/Gljiva%20muhar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243" y="213345"/>
            <a:ext cx="4248150" cy="429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446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hr-HR" smtClean="0"/>
              <a:t>Skupljanje gljiva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81000" y="980728"/>
            <a:ext cx="8229600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hr-HR" sz="2800" dirty="0" smtClean="0"/>
              <a:t>Izradit ćemo igru s Alisom koja skuplja gljive</a:t>
            </a:r>
          </a:p>
          <a:p>
            <a:pPr marL="514350" indent="-514350">
              <a:buAutoNum type="arabicPeriod"/>
            </a:pPr>
            <a:r>
              <a:rPr lang="hr-HR" sz="2800" dirty="0" smtClean="0"/>
              <a:t>Kursorskim strelicama kontroliramo Alisu</a:t>
            </a:r>
          </a:p>
          <a:p>
            <a:pPr marL="514350" indent="-514350">
              <a:buAutoNum type="arabicPeriod"/>
            </a:pPr>
            <a:r>
              <a:rPr lang="hr-HR" sz="2800" dirty="0" smtClean="0"/>
              <a:t>Tri gljive su na livadi</a:t>
            </a:r>
          </a:p>
          <a:p>
            <a:pPr marL="514350" indent="-514350">
              <a:buAutoNum type="arabicPeriod"/>
            </a:pPr>
            <a:r>
              <a:rPr lang="hr-HR" sz="2800" dirty="0" smtClean="0"/>
              <a:t>Kada Alisa dođe do gljive, ona nestane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429000"/>
            <a:ext cx="5868144" cy="274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793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Pokrenimo Alice 3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Za pozadinu odabiremo travu:</a:t>
            </a:r>
            <a:endParaRPr lang="hr-H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20888"/>
            <a:ext cx="6305550" cy="366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aobljeni pravokutnik 3"/>
          <p:cNvSpPr/>
          <p:nvPr/>
        </p:nvSpPr>
        <p:spPr bwMode="auto">
          <a:xfrm>
            <a:off x="1763688" y="2708920"/>
            <a:ext cx="1656184" cy="1152128"/>
          </a:xfrm>
          <a:prstGeom prst="roundRect">
            <a:avLst/>
          </a:prstGeom>
          <a:noFill/>
          <a:ln w="1047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Ravni poveznik sa strelicom 5"/>
          <p:cNvCxnSpPr/>
          <p:nvPr/>
        </p:nvCxnSpPr>
        <p:spPr bwMode="auto">
          <a:xfrm flipV="1">
            <a:off x="611560" y="3717032"/>
            <a:ext cx="1008112" cy="864096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37044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r>
              <a:rPr lang="hr-HR" dirty="0" smtClean="0"/>
              <a:t>Idemo na obradu scene  </a:t>
            </a:r>
          </a:p>
          <a:p>
            <a:r>
              <a:rPr lang="hr-HR" dirty="0" smtClean="0"/>
              <a:t>Izradite scenu sa sljedećim likovima:</a:t>
            </a:r>
          </a:p>
          <a:p>
            <a:endParaRPr lang="hr-H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62099"/>
            <a:ext cx="2175007" cy="577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Ravni poveznik sa strelicom 4"/>
          <p:cNvCxnSpPr/>
          <p:nvPr/>
        </p:nvCxnSpPr>
        <p:spPr bwMode="auto">
          <a:xfrm>
            <a:off x="4932040" y="851086"/>
            <a:ext cx="1440160" cy="0"/>
          </a:xfrm>
          <a:prstGeom prst="straightConnector1">
            <a:avLst/>
          </a:prstGeom>
          <a:noFill/>
          <a:ln w="889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9164820" cy="4283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kstniOkvir 5"/>
          <p:cNvSpPr txBox="1"/>
          <p:nvPr/>
        </p:nvSpPr>
        <p:spPr>
          <a:xfrm>
            <a:off x="971600" y="6237312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/>
              <a:t>PAZITE:  </a:t>
            </a:r>
            <a:r>
              <a:rPr lang="hr-HR" b="1" u="sng" dirty="0" smtClean="0"/>
              <a:t>SVAKA GLJIVA MORA IMATI DRUGO IME!!!</a:t>
            </a:r>
            <a:endParaRPr lang="hr-HR" b="1" u="sng" dirty="0"/>
          </a:p>
        </p:txBody>
      </p:sp>
    </p:spTree>
    <p:extLst>
      <p:ext uri="{BB962C8B-B14F-4D97-AF65-F5344CB8AC3E}">
        <p14:creationId xmlns:p14="http://schemas.microsoft.com/office/powerpoint/2010/main" val="11911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0" y="1247775"/>
            <a:ext cx="93345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Ravni poveznik sa strelicom 4"/>
          <p:cNvCxnSpPr/>
          <p:nvPr/>
        </p:nvCxnSpPr>
        <p:spPr bwMode="auto">
          <a:xfrm>
            <a:off x="6660232" y="4221088"/>
            <a:ext cx="1728192" cy="1080120"/>
          </a:xfrm>
          <a:prstGeom prst="straightConnector1">
            <a:avLst/>
          </a:prstGeom>
          <a:noFill/>
          <a:ln w="8572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92946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536" y="2348880"/>
            <a:ext cx="8229600" cy="1143000"/>
          </a:xfrm>
        </p:spPr>
        <p:txBody>
          <a:bodyPr/>
          <a:lstStyle/>
          <a:p>
            <a:r>
              <a:rPr lang="hr-HR" dirty="0" smtClean="0"/>
              <a:t>Nakon što namjestimo likove na sceni, izradimo proceduru koja opisuje radnje prilikom pritiska na kursorske tipke.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67203044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r-H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r-H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2630</TotalTime>
  <Words>276</Words>
  <Application>Microsoft Office PowerPoint</Application>
  <PresentationFormat>Prikaz na zaslonu (4:3)</PresentationFormat>
  <Paragraphs>48</Paragraphs>
  <Slides>35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1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35</vt:i4>
      </vt:variant>
    </vt:vector>
  </HeadingPairs>
  <TitlesOfParts>
    <vt:vector size="37" baseType="lpstr">
      <vt:lpstr>Arial</vt:lpstr>
      <vt:lpstr>Default Design</vt:lpstr>
      <vt:lpstr>PowerPointova prezentacija</vt:lpstr>
      <vt:lpstr>PowerPointova prezentacija</vt:lpstr>
      <vt:lpstr>PowerPointova prezentacija</vt:lpstr>
      <vt:lpstr>PowerPointova prezentacija</vt:lpstr>
      <vt:lpstr>Skupljanje gljiva</vt:lpstr>
      <vt:lpstr>Pokrenimo Alice 3</vt:lpstr>
      <vt:lpstr>PowerPointova prezentacija</vt:lpstr>
      <vt:lpstr>PowerPointova prezentacija</vt:lpstr>
      <vt:lpstr>Nakon što namjestimo likove na sceni, izradimo proceduru koja opisuje radnje prilikom pritiska na kursorske tipke.</vt:lpstr>
      <vt:lpstr>PowerPointova prezentacija</vt:lpstr>
      <vt:lpstr>1. korak</vt:lpstr>
      <vt:lpstr>2. korak dodajemo if_</vt:lpstr>
      <vt:lpstr>3. korak dodajemo uvjet EITHER...OR (kliknemo na true)</vt:lpstr>
      <vt:lpstr>4. korak dodajemo prave uvjete (oba)</vt:lpstr>
      <vt:lpstr>5. korak sada ćemo reći da će se ovisno o pritisnutoj tipki okretati za 0.075</vt:lpstr>
      <vt:lpstr>6. korak napravite sami do kraja (ako nije lijevo desno, onda ide za 1 u nekom od smjerova):</vt:lpstr>
      <vt:lpstr>Ili jednostavnije:</vt:lpstr>
      <vt:lpstr>Sada moramo opisati što će se dogoditi kad Alisa dođe do gljive. Gljiva bi trebala nestati. (vidljivost „Opacity” joj se smanji na nulu)</vt:lpstr>
      <vt:lpstr>PowerPointova prezentacija</vt:lpstr>
      <vt:lpstr>PowerPointova prezentacija</vt:lpstr>
      <vt:lpstr>Možemo dodati da Alisa pomisli „Još jedna ubrana!” nakon što gljiva nestane.</vt:lpstr>
      <vt:lpstr>PowerPointova prezentacija</vt:lpstr>
      <vt:lpstr>Da ne bi Alisa pričala i kad gljivu ubere (pa je ponovo „sretne”):</vt:lpstr>
      <vt:lpstr>Ako želimo da kamera prati Alisu, tada dodamo:</vt:lpstr>
      <vt:lpstr>Procedura HODA:</vt:lpstr>
      <vt:lpstr>Procedura HODA_nazad:</vt:lpstr>
      <vt:lpstr>Korištenje tih procedura:</vt:lpstr>
      <vt:lpstr>Alisa nestaje kad su sve gljive ubrane:</vt:lpstr>
      <vt:lpstr>Dodatna uljepšavanja</vt:lpstr>
      <vt:lpstr>Pokušajte dodati još dvije gljive</vt:lpstr>
      <vt:lpstr>Varijable u Scene (Add Scene Property)</vt:lpstr>
      <vt:lpstr>Alisa hoda/hoda unazad</vt:lpstr>
      <vt:lpstr>Varijable u Scene (Add Scene Property)</vt:lpstr>
      <vt:lpstr>S varijablama (brojanje ubranih gljiva)</vt:lpstr>
      <vt:lpstr>Glavni dio programa (myFirstMethod):</vt:lpstr>
    </vt:vector>
  </TitlesOfParts>
  <Company>Škola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Marina</dc:creator>
  <cp:lastModifiedBy>Marina Kulaš</cp:lastModifiedBy>
  <cp:revision>168</cp:revision>
  <dcterms:created xsi:type="dcterms:W3CDTF">2005-03-25T10:05:24Z</dcterms:created>
  <dcterms:modified xsi:type="dcterms:W3CDTF">2019-02-19T12:34:18Z</dcterms:modified>
</cp:coreProperties>
</file>