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5"/>
  </p:notesMasterIdLst>
  <p:handoutMasterIdLst>
    <p:handoutMasterId r:id="rId26"/>
  </p:handoutMasterIdLst>
  <p:sldIdLst>
    <p:sldId id="256" r:id="rId2"/>
    <p:sldId id="272" r:id="rId3"/>
    <p:sldId id="274" r:id="rId4"/>
    <p:sldId id="291" r:id="rId5"/>
    <p:sldId id="292" r:id="rId6"/>
    <p:sldId id="293" r:id="rId7"/>
    <p:sldId id="294" r:id="rId8"/>
    <p:sldId id="295" r:id="rId9"/>
    <p:sldId id="275" r:id="rId10"/>
    <p:sldId id="276" r:id="rId11"/>
    <p:sldId id="277" r:id="rId12"/>
    <p:sldId id="278" r:id="rId13"/>
    <p:sldId id="281" r:id="rId14"/>
    <p:sldId id="282" r:id="rId15"/>
    <p:sldId id="283" r:id="rId16"/>
    <p:sldId id="284" r:id="rId17"/>
    <p:sldId id="285" r:id="rId18"/>
    <p:sldId id="286" r:id="rId19"/>
    <p:sldId id="287" r:id="rId20"/>
    <p:sldId id="288" r:id="rId21"/>
    <p:sldId id="280" r:id="rId22"/>
    <p:sldId id="289" r:id="rId23"/>
    <p:sldId id="296" r:id="rId24"/>
  </p:sldIdLst>
  <p:sldSz cx="9144000" cy="6858000" type="screen4x3"/>
  <p:notesSz cx="6791325" cy="9921875"/>
  <p:defaultTextStyle>
    <a:defPPr>
      <a:defRPr lang="hr-H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39445"/>
    <a:srgbClr val="FFFF00"/>
    <a:srgbClr val="660066"/>
    <a:srgbClr val="008000"/>
    <a:srgbClr val="00FF00"/>
    <a:srgbClr val="FF00FF"/>
    <a:srgbClr val="FEFB76"/>
    <a:srgbClr val="D60093"/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rednji stil 2 - Isticanj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 varScale="1">
        <p:scale>
          <a:sx n="114" d="100"/>
          <a:sy n="114" d="100"/>
        </p:scale>
        <p:origin x="1446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46" d="100"/>
        <a:sy n="146" d="100"/>
      </p:scale>
      <p:origin x="0" y="189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zaglavlj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3225" cy="496888"/>
          </a:xfrm>
          <a:prstGeom prst="rect">
            <a:avLst/>
          </a:prstGeom>
        </p:spPr>
        <p:txBody>
          <a:bodyPr vert="horz" lIns="91376" tIns="45688" rIns="91376" bIns="45688" rtlCol="0"/>
          <a:lstStyle>
            <a:lvl1pPr algn="l">
              <a:defRPr sz="1200"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3" name="Rezervirano mjesto datuma 2"/>
          <p:cNvSpPr>
            <a:spLocks noGrp="1"/>
          </p:cNvSpPr>
          <p:nvPr>
            <p:ph type="dt" sz="quarter" idx="1"/>
          </p:nvPr>
        </p:nvSpPr>
        <p:spPr>
          <a:xfrm>
            <a:off x="3846513" y="0"/>
            <a:ext cx="2943225" cy="496888"/>
          </a:xfrm>
          <a:prstGeom prst="rect">
            <a:avLst/>
          </a:prstGeom>
        </p:spPr>
        <p:txBody>
          <a:bodyPr vert="horz" lIns="91376" tIns="45688" rIns="91376" bIns="45688" rtlCol="0"/>
          <a:lstStyle>
            <a:lvl1pPr algn="r">
              <a:defRPr sz="1200"/>
            </a:lvl1pPr>
          </a:lstStyle>
          <a:p>
            <a:pPr>
              <a:defRPr/>
            </a:pPr>
            <a:fld id="{AF7D7356-BC72-4BAA-8AEF-BA2B8E7456AD}" type="datetimeFigureOut">
              <a:rPr lang="hr-HR"/>
              <a:pPr>
                <a:defRPr/>
              </a:pPr>
              <a:t>19.2.2019.</a:t>
            </a:fld>
            <a:endParaRPr lang="hr-HR"/>
          </a:p>
        </p:txBody>
      </p:sp>
      <p:sp>
        <p:nvSpPr>
          <p:cNvPr id="4" name="Rezervirano mjesto podnožja 3"/>
          <p:cNvSpPr>
            <a:spLocks noGrp="1"/>
          </p:cNvSpPr>
          <p:nvPr>
            <p:ph type="ftr" sz="quarter" idx="2"/>
          </p:nvPr>
        </p:nvSpPr>
        <p:spPr>
          <a:xfrm>
            <a:off x="0" y="9423400"/>
            <a:ext cx="2943225" cy="496888"/>
          </a:xfrm>
          <a:prstGeom prst="rect">
            <a:avLst/>
          </a:prstGeom>
        </p:spPr>
        <p:txBody>
          <a:bodyPr vert="horz" lIns="91376" tIns="45688" rIns="91376" bIns="45688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5" name="Rezervirano mjesto broja slajda 4"/>
          <p:cNvSpPr>
            <a:spLocks noGrp="1"/>
          </p:cNvSpPr>
          <p:nvPr>
            <p:ph type="sldNum" sz="quarter" idx="3"/>
          </p:nvPr>
        </p:nvSpPr>
        <p:spPr>
          <a:xfrm>
            <a:off x="3846513" y="9423400"/>
            <a:ext cx="2943225" cy="496888"/>
          </a:xfrm>
          <a:prstGeom prst="rect">
            <a:avLst/>
          </a:prstGeom>
        </p:spPr>
        <p:txBody>
          <a:bodyPr vert="horz" lIns="91376" tIns="45688" rIns="91376" bIns="45688" rtlCol="0" anchor="b"/>
          <a:lstStyle>
            <a:lvl1pPr algn="r">
              <a:defRPr sz="1200"/>
            </a:lvl1pPr>
          </a:lstStyle>
          <a:p>
            <a:pPr>
              <a:defRPr/>
            </a:pPr>
            <a:fld id="{DB5EE335-75AF-4FC0-8835-840586198FD9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8894066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3225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76" tIns="45688" rIns="91376" bIns="45688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6513" y="0"/>
            <a:ext cx="2943225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76" tIns="45688" rIns="91376" bIns="45688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276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5988" y="744538"/>
            <a:ext cx="4959350" cy="37211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458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13288"/>
            <a:ext cx="5432425" cy="4464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76" tIns="45688" rIns="91376" bIns="4568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hr-HR" noProof="0" smtClean="0"/>
              <a:t>Click to edit Master text styles</a:t>
            </a:r>
          </a:p>
          <a:p>
            <a:pPr lvl="1"/>
            <a:r>
              <a:rPr lang="hr-HR" noProof="0" smtClean="0"/>
              <a:t>Second level</a:t>
            </a:r>
          </a:p>
          <a:p>
            <a:pPr lvl="2"/>
            <a:r>
              <a:rPr lang="hr-HR" noProof="0" smtClean="0"/>
              <a:t>Third level</a:t>
            </a:r>
          </a:p>
          <a:p>
            <a:pPr lvl="3"/>
            <a:r>
              <a:rPr lang="hr-HR" noProof="0" smtClean="0"/>
              <a:t>Fourth level</a:t>
            </a:r>
          </a:p>
          <a:p>
            <a:pPr lvl="4"/>
            <a:r>
              <a:rPr lang="hr-HR" noProof="0" smtClean="0"/>
              <a:t>Fifth level</a:t>
            </a:r>
          </a:p>
        </p:txBody>
      </p:sp>
      <p:sp>
        <p:nvSpPr>
          <p:cNvPr id="2458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3400"/>
            <a:ext cx="2943225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76" tIns="45688" rIns="91376" bIns="45688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2458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6513" y="9423400"/>
            <a:ext cx="2943225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76" tIns="45688" rIns="91376" bIns="45688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E5C439E8-EF8A-4023-A4FA-FD330BB30701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17421232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Naslovni slaj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hr-HR" smtClean="0"/>
              <a:t>Kliknite da biste uredili stil naslova matrice</a:t>
            </a:r>
            <a:endParaRPr lang="hr-HR"/>
          </a:p>
        </p:txBody>
      </p:sp>
      <p:sp>
        <p:nvSpPr>
          <p:cNvPr id="3" name="Podnaslov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hr-HR" smtClean="0"/>
              <a:t>Kliknite da biste uredili stil podnaslova matrice</a:t>
            </a:r>
            <a:endParaRPr lang="hr-H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1B67CA-0A5A-43E4-94FB-0FDF809C31B0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1424057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 okomit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Kliknite da biste uredili stil naslova matrice</a:t>
            </a:r>
            <a:endParaRPr lang="hr-HR"/>
          </a:p>
        </p:txBody>
      </p:sp>
      <p:sp>
        <p:nvSpPr>
          <p:cNvPr id="3" name="Rezervirano mjesto okomitog teksta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r-HR" smtClean="0"/>
              <a:t>Kliknite da biste uredili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F0AF95-9A14-4C7D-9CEE-EACD8DF1814D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6981840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Okomiti naslov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komiti naslov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hr-HR" smtClean="0"/>
              <a:t>Kliknite da biste uredili stil naslova matrice</a:t>
            </a:r>
            <a:endParaRPr lang="hr-HR"/>
          </a:p>
        </p:txBody>
      </p:sp>
      <p:sp>
        <p:nvSpPr>
          <p:cNvPr id="3" name="Rezervirano mjesto okomitog teksta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hr-HR" smtClean="0"/>
              <a:t>Kliknite da biste uredili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EB7D00-05AB-4E54-870E-8414BB9723D4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954279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 sadržaj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Kliknite da biste uredili stil naslova matrice</a:t>
            </a:r>
            <a:endParaRPr lang="hr-HR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r-HR" smtClean="0"/>
              <a:t>Kliknite da biste uredili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0BCE66-A253-4E0C-A6A1-6E17234DF38B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5780649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aglavlje odjelj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hr-HR" smtClean="0"/>
              <a:t>Kliknite da biste uredili stil naslova matrice</a:t>
            </a:r>
            <a:endParaRPr lang="hr-HR"/>
          </a:p>
        </p:txBody>
      </p:sp>
      <p:sp>
        <p:nvSpPr>
          <p:cNvPr id="3" name="Rezervirano mjesto teksta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hr-HR" smtClean="0"/>
              <a:t>Kliknite da biste uredili stilove teksta matrice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E63DAC-14D8-40EF-B2DE-E37835BACB3A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812478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sadržaj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Kliknite da biste uredili stil naslova matrice</a:t>
            </a:r>
            <a:endParaRPr lang="hr-HR"/>
          </a:p>
        </p:txBody>
      </p:sp>
      <p:sp>
        <p:nvSpPr>
          <p:cNvPr id="3" name="Rezervirano mjesto sadržaja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r-HR" smtClean="0"/>
              <a:t>Kliknite da biste uredili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4" name="Rezervirano mjesto sadržaja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r-HR" smtClean="0"/>
              <a:t>Kliknite da biste uredili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F6E209-7E14-4952-8532-73B785D76C9A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735549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Usporedb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r-HR" smtClean="0"/>
              <a:t>Kliknite da biste uredili stil naslova matrice</a:t>
            </a:r>
            <a:endParaRPr lang="hr-HR"/>
          </a:p>
        </p:txBody>
      </p:sp>
      <p:sp>
        <p:nvSpPr>
          <p:cNvPr id="3" name="Rezervirano mjesto teksta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 smtClean="0"/>
              <a:t>Kliknite da biste uredili stilove teksta matrice</a:t>
            </a:r>
          </a:p>
        </p:txBody>
      </p:sp>
      <p:sp>
        <p:nvSpPr>
          <p:cNvPr id="4" name="Rezervirano mjesto sadržaja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r-HR" smtClean="0"/>
              <a:t>Kliknite da biste uredili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5" name="Rezervirano mjesto teksta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 smtClean="0"/>
              <a:t>Kliknite da biste uredili stilove teksta matrice</a:t>
            </a:r>
          </a:p>
        </p:txBody>
      </p:sp>
      <p:sp>
        <p:nvSpPr>
          <p:cNvPr id="6" name="Rezervirano mjesto sadržaja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r-HR" smtClean="0"/>
              <a:t>Kliknite da biste uredili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E86A68-8D03-46DC-BE15-40CAE12BBB85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1491774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Kliknite da biste uredili stil naslova matrice</a:t>
            </a:r>
            <a:endParaRPr lang="hr-HR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A33A3E-1195-412D-A0FA-773C666D530A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5732978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6D59B9-FC86-43EA-B501-B5ECFF454A28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6941968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Sadržaj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r-HR" smtClean="0"/>
              <a:t>Kliknite da biste uredili stil naslova matrice</a:t>
            </a:r>
            <a:endParaRPr lang="hr-HR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r-HR" smtClean="0"/>
              <a:t>Kliknite da biste uredili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4" name="Rezervirano mjesto teksta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r-HR" smtClean="0"/>
              <a:t>Kliknite da biste uredili stilove teksta matrice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CB9B53-4BBE-4DA2-8802-AFA5EA0FE2FD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5236678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Slika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r-HR" smtClean="0"/>
              <a:t>Kliknite da biste uredili stil naslova matrice</a:t>
            </a:r>
            <a:endParaRPr lang="hr-HR"/>
          </a:p>
        </p:txBody>
      </p:sp>
      <p:sp>
        <p:nvSpPr>
          <p:cNvPr id="3" name="Rezervirano mjesto slik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hr-HR" noProof="0" smtClean="0"/>
          </a:p>
        </p:txBody>
      </p:sp>
      <p:sp>
        <p:nvSpPr>
          <p:cNvPr id="4" name="Rezervirano mjesto teksta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r-HR" smtClean="0"/>
              <a:t>Kliknite da biste uredili stilove teksta matrice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2F8E14-539E-4F75-A2ED-B73F62801B11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1072608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hr-HR" altLang="sr-Latn-RS" smtClean="0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hr-HR" altLang="sr-Latn-RS" smtClean="0"/>
              <a:t>Click to edit Master text styles</a:t>
            </a:r>
          </a:p>
          <a:p>
            <a:pPr lvl="1"/>
            <a:r>
              <a:rPr lang="hr-HR" altLang="sr-Latn-RS" smtClean="0"/>
              <a:t>Second level</a:t>
            </a:r>
          </a:p>
          <a:p>
            <a:pPr lvl="2"/>
            <a:r>
              <a:rPr lang="hr-HR" altLang="sr-Latn-RS" smtClean="0"/>
              <a:t>Third level</a:t>
            </a:r>
          </a:p>
          <a:p>
            <a:pPr lvl="3"/>
            <a:r>
              <a:rPr lang="hr-HR" altLang="sr-Latn-RS" smtClean="0"/>
              <a:t>Fourth level</a:t>
            </a:r>
          </a:p>
          <a:p>
            <a:pPr lvl="4"/>
            <a:r>
              <a:rPr lang="hr-HR" altLang="sr-Latn-R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72A6BD31-BD75-41FA-9741-DBD3E216A748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algn="l" rtl="0" eaLnBrk="0" fontAlgn="base" hangingPunct="0">
        <a:spcBef>
          <a:spcPct val="20000"/>
        </a:spcBef>
        <a:spcAft>
          <a:spcPct val="0"/>
        </a:spcAft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sr-Latn-C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EFB7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860425"/>
            <a:ext cx="7620000" cy="5137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Slika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5702300"/>
            <a:ext cx="838200" cy="2952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Odaberite likove i postavite ih u početni položaj na scenu</a:t>
            </a:r>
            <a:endParaRPr lang="hr-HR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2276872"/>
            <a:ext cx="7560840" cy="38191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0930609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67544" y="692696"/>
            <a:ext cx="8229600" cy="1143000"/>
          </a:xfrm>
        </p:spPr>
        <p:txBody>
          <a:bodyPr/>
          <a:lstStyle/>
          <a:p>
            <a:r>
              <a:rPr lang="hr-HR" dirty="0" smtClean="0"/>
              <a:t>Likovi se okreću jedan prema drugome</a:t>
            </a:r>
            <a:endParaRPr lang="hr-HR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7937" y="3212976"/>
            <a:ext cx="4048125" cy="1419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7089645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Likovi se </a:t>
            </a:r>
            <a:r>
              <a:rPr lang="hr-HR" dirty="0"/>
              <a:t>kreću </a:t>
            </a:r>
            <a:r>
              <a:rPr lang="hr-HR" dirty="0" smtClean="0"/>
              <a:t>dok </a:t>
            </a:r>
            <a:r>
              <a:rPr lang="hr-HR" dirty="0"/>
              <a:t>se ne sretnu</a:t>
            </a:r>
          </a:p>
        </p:txBody>
      </p:sp>
      <p:sp>
        <p:nvSpPr>
          <p:cNvPr id="3" name="TekstniOkvir 2"/>
          <p:cNvSpPr txBox="1"/>
          <p:nvPr/>
        </p:nvSpPr>
        <p:spPr>
          <a:xfrm>
            <a:off x="881977" y="1772815"/>
            <a:ext cx="6264696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dirty="0" smtClean="0"/>
              <a:t>Odabiremo naredbu </a:t>
            </a:r>
          </a:p>
          <a:p>
            <a:endParaRPr lang="hr-HR" dirty="0"/>
          </a:p>
          <a:p>
            <a:r>
              <a:rPr lang="hr-HR" dirty="0" smtClean="0"/>
              <a:t>„dok se ne sretnu, kreću se prema naprijed”</a:t>
            </a:r>
          </a:p>
          <a:p>
            <a:endParaRPr lang="hr-HR" dirty="0"/>
          </a:p>
          <a:p>
            <a:endParaRPr lang="hr-HR" dirty="0" smtClean="0"/>
          </a:p>
          <a:p>
            <a:r>
              <a:rPr lang="hr-HR" dirty="0" smtClean="0"/>
              <a:t>Koristimo naredbu </a:t>
            </a:r>
            <a:r>
              <a:rPr lang="hr-HR" b="1" dirty="0" smtClean="0"/>
              <a:t>WHILE    (DOK) </a:t>
            </a:r>
            <a:r>
              <a:rPr lang="hr-HR" dirty="0" smtClean="0"/>
              <a:t>– dok se ne sretnu, pomiču se prema naprijed:</a:t>
            </a:r>
          </a:p>
          <a:p>
            <a:endParaRPr lang="hr-HR" dirty="0"/>
          </a:p>
          <a:p>
            <a:endParaRPr lang="hr-HR" dirty="0" smtClean="0"/>
          </a:p>
          <a:p>
            <a:endParaRPr lang="hr-HR" dirty="0"/>
          </a:p>
          <a:p>
            <a:endParaRPr lang="hr-HR" dirty="0" smtClean="0"/>
          </a:p>
          <a:p>
            <a:endParaRPr lang="hr-HR" dirty="0"/>
          </a:p>
          <a:p>
            <a:r>
              <a:rPr lang="hr-HR" dirty="0" smtClean="0"/>
              <a:t>i</a:t>
            </a:r>
          </a:p>
          <a:p>
            <a:endParaRPr lang="hr-HR" dirty="0"/>
          </a:p>
          <a:p>
            <a:endParaRPr lang="hr-HR" dirty="0" smtClean="0"/>
          </a:p>
          <a:p>
            <a:r>
              <a:rPr lang="hr-HR" dirty="0" smtClean="0"/>
              <a:t>                                                                pa pokušajte!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1977" y="4034972"/>
            <a:ext cx="4010025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1976" y="5517231"/>
            <a:ext cx="4010025" cy="1009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kstniOkvir 3"/>
          <p:cNvSpPr txBox="1"/>
          <p:nvPr/>
        </p:nvSpPr>
        <p:spPr>
          <a:xfrm>
            <a:off x="5988852" y="3850306"/>
            <a:ext cx="26642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b="1" dirty="0" smtClean="0">
                <a:solidFill>
                  <a:srgbClr val="FF0000"/>
                </a:solidFill>
              </a:rPr>
              <a:t>ŠTO SE DOGAĐA?</a:t>
            </a:r>
            <a:endParaRPr lang="hr-HR" b="1" dirty="0">
              <a:solidFill>
                <a:srgbClr val="FF0000"/>
              </a:solidFill>
            </a:endParaRPr>
          </a:p>
        </p:txBody>
      </p:sp>
      <p:sp>
        <p:nvSpPr>
          <p:cNvPr id="5" name="TekstniOkvir 4"/>
          <p:cNvSpPr txBox="1"/>
          <p:nvPr/>
        </p:nvSpPr>
        <p:spPr>
          <a:xfrm>
            <a:off x="5521308" y="4415972"/>
            <a:ext cx="35151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dirty="0" smtClean="0"/>
              <a:t>Ne dolaze točno na istu poziciju!</a:t>
            </a: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12030203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67544" y="548680"/>
            <a:ext cx="8229600" cy="1143000"/>
          </a:xfrm>
        </p:spPr>
        <p:txBody>
          <a:bodyPr/>
          <a:lstStyle/>
          <a:p>
            <a:r>
              <a:rPr lang="hr-HR" dirty="0" smtClean="0"/>
              <a:t>Ovo kretanje prema drugom liku moramo ograničiti na trenutak kad se sretnu</a:t>
            </a:r>
            <a:endParaRPr lang="hr-HR" dirty="0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107504" y="2276872"/>
            <a:ext cx="8928992" cy="3849291"/>
          </a:xfrm>
        </p:spPr>
        <p:txBody>
          <a:bodyPr/>
          <a:lstStyle/>
          <a:p>
            <a:r>
              <a:rPr lang="hr-HR" dirty="0" smtClean="0"/>
              <a:t>Trebamo reći: „krećite se jedan prema drugome dok se ne sudarite (dok ne kolidirate)”:</a:t>
            </a:r>
            <a:endParaRPr lang="hr-HR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3023" y="4149080"/>
            <a:ext cx="6602899" cy="620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kstniOkvir 3"/>
          <p:cNvSpPr txBox="1"/>
          <p:nvPr/>
        </p:nvSpPr>
        <p:spPr>
          <a:xfrm>
            <a:off x="1979712" y="3212976"/>
            <a:ext cx="1728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dirty="0" err="1" smtClean="0"/>
              <a:t>collision</a:t>
            </a:r>
            <a:r>
              <a:rPr lang="hr-HR" dirty="0" smtClean="0"/>
              <a:t>=sudar</a:t>
            </a: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3293174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548680"/>
            <a:ext cx="7243495" cy="19442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kstniOkvir 1"/>
          <p:cNvSpPr txBox="1"/>
          <p:nvPr/>
        </p:nvSpPr>
        <p:spPr>
          <a:xfrm>
            <a:off x="827584" y="2924944"/>
            <a:ext cx="15121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dirty="0" smtClean="0"/>
              <a:t>1.korak</a:t>
            </a:r>
            <a:endParaRPr lang="hr-HR" dirty="0"/>
          </a:p>
        </p:txBody>
      </p:sp>
      <p:pic>
        <p:nvPicPr>
          <p:cNvPr id="4" name="Slika 3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5380" y="3428999"/>
            <a:ext cx="2291080" cy="95186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441723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niOkvir 1"/>
          <p:cNvSpPr txBox="1"/>
          <p:nvPr/>
        </p:nvSpPr>
        <p:spPr>
          <a:xfrm>
            <a:off x="611560" y="476672"/>
            <a:ext cx="15121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dirty="0" smtClean="0"/>
              <a:t>2.korak</a:t>
            </a:r>
            <a:endParaRPr lang="hr-HR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1938" y="1052736"/>
            <a:ext cx="8620125" cy="547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96557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niOkvir 1"/>
          <p:cNvSpPr txBox="1"/>
          <p:nvPr/>
        </p:nvSpPr>
        <p:spPr>
          <a:xfrm>
            <a:off x="611560" y="476672"/>
            <a:ext cx="15121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dirty="0" smtClean="0"/>
              <a:t>3. korak</a:t>
            </a:r>
            <a:endParaRPr lang="hr-HR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159" y="998404"/>
            <a:ext cx="2038350" cy="828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kstniOkvir 4"/>
          <p:cNvSpPr txBox="1"/>
          <p:nvPr/>
        </p:nvSpPr>
        <p:spPr>
          <a:xfrm>
            <a:off x="611560" y="2276872"/>
            <a:ext cx="15121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dirty="0" smtClean="0"/>
              <a:t>4. korak</a:t>
            </a:r>
            <a:endParaRPr lang="hr-HR" dirty="0"/>
          </a:p>
        </p:txBody>
      </p:sp>
      <p:grpSp>
        <p:nvGrpSpPr>
          <p:cNvPr id="7" name="Grupa 6"/>
          <p:cNvGrpSpPr/>
          <p:nvPr/>
        </p:nvGrpSpPr>
        <p:grpSpPr>
          <a:xfrm>
            <a:off x="683568" y="2924944"/>
            <a:ext cx="6191250" cy="2733675"/>
            <a:chOff x="683568" y="2924944"/>
            <a:chExt cx="6191250" cy="2733675"/>
          </a:xfrm>
        </p:grpSpPr>
        <p:pic>
          <p:nvPicPr>
            <p:cNvPr id="8195" name="Picture 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3568" y="2924944"/>
              <a:ext cx="6191250" cy="27336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4" name="Ravni poveznik sa strelicom 3"/>
            <p:cNvCxnSpPr/>
            <p:nvPr/>
          </p:nvCxnSpPr>
          <p:spPr bwMode="auto">
            <a:xfrm flipV="1">
              <a:off x="1948531" y="4653136"/>
              <a:ext cx="3415557" cy="432048"/>
            </a:xfrm>
            <a:prstGeom prst="straightConnector1">
              <a:avLst/>
            </a:prstGeom>
            <a:noFill/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</p:grpSp>
    </p:spTree>
    <p:extLst>
      <p:ext uri="{BB962C8B-B14F-4D97-AF65-F5344CB8AC3E}">
        <p14:creationId xmlns:p14="http://schemas.microsoft.com/office/powerpoint/2010/main" val="29826876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711" y="908720"/>
            <a:ext cx="3295650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kstniOkvir 2"/>
          <p:cNvSpPr txBox="1"/>
          <p:nvPr/>
        </p:nvSpPr>
        <p:spPr>
          <a:xfrm>
            <a:off x="611560" y="476672"/>
            <a:ext cx="15121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dirty="0" smtClean="0"/>
              <a:t>imamo:</a:t>
            </a:r>
            <a:endParaRPr lang="hr-HR" dirty="0"/>
          </a:p>
        </p:txBody>
      </p:sp>
      <p:sp>
        <p:nvSpPr>
          <p:cNvPr id="4" name="TekstniOkvir 3"/>
          <p:cNvSpPr txBox="1"/>
          <p:nvPr/>
        </p:nvSpPr>
        <p:spPr>
          <a:xfrm>
            <a:off x="601724" y="2204864"/>
            <a:ext cx="37542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dirty="0" smtClean="0"/>
              <a:t>5.korak, umećemo negaciju:</a:t>
            </a:r>
            <a:endParaRPr lang="hr-HR" dirty="0"/>
          </a:p>
        </p:txBody>
      </p:sp>
      <p:grpSp>
        <p:nvGrpSpPr>
          <p:cNvPr id="7" name="Grupa 6"/>
          <p:cNvGrpSpPr/>
          <p:nvPr/>
        </p:nvGrpSpPr>
        <p:grpSpPr>
          <a:xfrm>
            <a:off x="622893" y="1556792"/>
            <a:ext cx="8341595" cy="3885803"/>
            <a:chOff x="622893" y="1556792"/>
            <a:chExt cx="8341595" cy="3885803"/>
          </a:xfrm>
        </p:grpSpPr>
        <p:pic>
          <p:nvPicPr>
            <p:cNvPr id="9219" name="Picture 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22893" y="2708920"/>
              <a:ext cx="4219575" cy="27336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5" name="Ravni poveznik sa strelicom 4"/>
            <p:cNvCxnSpPr/>
            <p:nvPr/>
          </p:nvCxnSpPr>
          <p:spPr bwMode="auto">
            <a:xfrm flipH="1">
              <a:off x="3419872" y="1772816"/>
              <a:ext cx="1872208" cy="1080120"/>
            </a:xfrm>
            <a:prstGeom prst="straightConnector1">
              <a:avLst/>
            </a:prstGeom>
            <a:noFill/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sp>
          <p:nvSpPr>
            <p:cNvPr id="6" name="TekstniOkvir 5"/>
            <p:cNvSpPr txBox="1"/>
            <p:nvPr/>
          </p:nvSpPr>
          <p:spPr>
            <a:xfrm>
              <a:off x="5292080" y="1556792"/>
              <a:ext cx="367240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hr-HR" dirty="0" smtClean="0"/>
                <a:t>pazite, koju strelicu padajućeg izbornika odaberete!</a:t>
              </a:r>
              <a:endParaRPr lang="hr-HR" dirty="0"/>
            </a:p>
          </p:txBody>
        </p:sp>
      </p:grpSp>
    </p:spTree>
    <p:extLst>
      <p:ext uri="{BB962C8B-B14F-4D97-AF65-F5344CB8AC3E}">
        <p14:creationId xmlns:p14="http://schemas.microsoft.com/office/powerpoint/2010/main" val="3456876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5496" y="2636912"/>
            <a:ext cx="7753696" cy="20882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Naslov 1"/>
          <p:cNvSpPr txBox="1">
            <a:spLocks/>
          </p:cNvSpPr>
          <p:nvPr/>
        </p:nvSpPr>
        <p:spPr>
          <a:xfrm>
            <a:off x="467544" y="548680"/>
            <a:ext cx="8229600" cy="114300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r>
              <a:rPr lang="hr-HR" kern="0" dirty="0" smtClean="0"/>
              <a:t>Sad pokrenimo jednog prema drugome dok se ne sretnu:</a:t>
            </a:r>
            <a:endParaRPr lang="hr-HR" kern="0" dirty="0"/>
          </a:p>
        </p:txBody>
      </p:sp>
    </p:spTree>
    <p:extLst>
      <p:ext uri="{BB962C8B-B14F-4D97-AF65-F5344CB8AC3E}">
        <p14:creationId xmlns:p14="http://schemas.microsoft.com/office/powerpoint/2010/main" val="3065107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Do sada imamo program:</a:t>
            </a:r>
            <a:endParaRPr lang="hr-HR" dirty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2276872"/>
            <a:ext cx="6490639" cy="2808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49115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ravokutnik 3"/>
          <p:cNvSpPr/>
          <p:nvPr/>
        </p:nvSpPr>
        <p:spPr>
          <a:xfrm>
            <a:off x="1313002" y="620688"/>
            <a:ext cx="6458819" cy="529375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hr-HR" sz="80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Program</a:t>
            </a:r>
          </a:p>
          <a:p>
            <a:pPr algn="ctr"/>
            <a:r>
              <a:rPr lang="hr-HR" sz="80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Alice</a:t>
            </a:r>
          </a:p>
          <a:p>
            <a:pPr algn="ctr"/>
            <a:endParaRPr lang="hr-HR" b="1" cap="none" spc="0" dirty="0" smtClean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  <a:p>
            <a:pPr algn="ctr"/>
            <a:r>
              <a:rPr lang="hr-HR" sz="80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za izradu</a:t>
            </a:r>
          </a:p>
          <a:p>
            <a:pPr algn="ctr"/>
            <a:r>
              <a:rPr lang="hr-HR" sz="80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3D animacija</a:t>
            </a:r>
            <a:endParaRPr lang="hr-HR" sz="80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1988840"/>
            <a:ext cx="2940546" cy="13151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13117"/>
            <a:ext cx="1857375" cy="3190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Pokrenimo ga…</a:t>
            </a:r>
            <a:endParaRPr lang="hr-HR" dirty="0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2562" y="1628800"/>
            <a:ext cx="6238875" cy="4076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kstniOkvir 2"/>
          <p:cNvSpPr txBox="1"/>
          <p:nvPr/>
        </p:nvSpPr>
        <p:spPr>
          <a:xfrm>
            <a:off x="2771800" y="6165304"/>
            <a:ext cx="38884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dirty="0" smtClean="0"/>
              <a:t>Moramo malo to korigirati…</a:t>
            </a: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1961043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/>
              <a:t>Moramo ograničiti njihovo kretanje</a:t>
            </a:r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r-HR" dirty="0" smtClean="0"/>
              <a:t>Kad i dođu jedan do drugoga, prekrit će se i to neće biti dobro. Oko djevojke ćemo zato napraviti jedan krug i mladić dolazi samo do ruba kruga.</a:t>
            </a:r>
          </a:p>
          <a:p>
            <a:r>
              <a:rPr lang="hr-HR" dirty="0" smtClean="0"/>
              <a:t>Krug (</a:t>
            </a:r>
            <a:r>
              <a:rPr lang="hr-HR" dirty="0" err="1" smtClean="0"/>
              <a:t>torus</a:t>
            </a:r>
            <a:r>
              <a:rPr lang="hr-HR" dirty="0" smtClean="0"/>
              <a:t>)</a:t>
            </a:r>
          </a:p>
          <a:p>
            <a:r>
              <a:rPr lang="hr-HR" dirty="0" smtClean="0"/>
              <a:t>napravimo</a:t>
            </a:r>
          </a:p>
          <a:p>
            <a:r>
              <a:rPr lang="hr-HR" dirty="0" smtClean="0"/>
              <a:t>nevidljivim.</a:t>
            </a:r>
          </a:p>
          <a:p>
            <a:r>
              <a:rPr lang="hr-HR" dirty="0" smtClean="0"/>
              <a:t>(</a:t>
            </a:r>
            <a:r>
              <a:rPr lang="hr-HR" dirty="0" err="1" smtClean="0"/>
              <a:t>Opacity</a:t>
            </a:r>
            <a:r>
              <a:rPr lang="hr-HR" dirty="0" smtClean="0"/>
              <a:t>=0) </a:t>
            </a:r>
            <a:endParaRPr lang="hr-HR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3140968"/>
            <a:ext cx="3486150" cy="361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kstniOkvir 3"/>
          <p:cNvSpPr txBox="1"/>
          <p:nvPr/>
        </p:nvSpPr>
        <p:spPr>
          <a:xfrm>
            <a:off x="6516216" y="4400237"/>
            <a:ext cx="23762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dirty="0" smtClean="0"/>
              <a:t>Krug će se kretati zajedno s djevojkom.</a:t>
            </a: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3670181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340768"/>
            <a:ext cx="7792233" cy="38884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75669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Kad se sretnu, popričaju:</a:t>
            </a:r>
            <a:endParaRPr lang="hr-HR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1484784"/>
            <a:ext cx="6705719" cy="4608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28571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1484784"/>
            <a:ext cx="3702150" cy="28864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kstniOkvir 1"/>
          <p:cNvSpPr txBox="1"/>
          <p:nvPr/>
        </p:nvSpPr>
        <p:spPr>
          <a:xfrm>
            <a:off x="2699792" y="4941168"/>
            <a:ext cx="39604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sz="3200" b="1" dirty="0" err="1" smtClean="0"/>
              <a:t>alice.org</a:t>
            </a:r>
            <a:endParaRPr lang="hr-HR" sz="3200" b="1" dirty="0"/>
          </a:p>
        </p:txBody>
      </p:sp>
    </p:spTree>
    <p:extLst>
      <p:ext uri="{BB962C8B-B14F-4D97-AF65-F5344CB8AC3E}">
        <p14:creationId xmlns:p14="http://schemas.microsoft.com/office/powerpoint/2010/main" val="2002569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ravokutnik 1"/>
          <p:cNvSpPr/>
          <p:nvPr/>
        </p:nvSpPr>
        <p:spPr>
          <a:xfrm>
            <a:off x="2098306" y="3445934"/>
            <a:ext cx="494263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hr-HR" sz="5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Vještica i </a:t>
            </a:r>
            <a:r>
              <a:rPr lang="hr-HR" sz="5400" b="1" cap="none" spc="50" dirty="0" err="1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Troll</a:t>
            </a:r>
            <a:endParaRPr lang="hr-HR" sz="5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836712"/>
            <a:ext cx="4256335" cy="21838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kstniOkvir 2"/>
          <p:cNvSpPr txBox="1"/>
          <p:nvPr/>
        </p:nvSpPr>
        <p:spPr>
          <a:xfrm>
            <a:off x="2771800" y="4941168"/>
            <a:ext cx="39604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dirty="0" smtClean="0"/>
              <a:t>Vještica začara </a:t>
            </a:r>
            <a:r>
              <a:rPr lang="hr-HR" dirty="0" err="1" smtClean="0"/>
              <a:t>Trolla</a:t>
            </a:r>
            <a:r>
              <a:rPr lang="hr-HR" dirty="0" smtClean="0"/>
              <a:t> i on naraste!</a:t>
            </a: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27360426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Odabiremo pozadinu i namještamo scenu:</a:t>
            </a:r>
            <a:endParaRPr lang="hr-HR" dirty="0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r-HR" dirty="0" smtClean="0"/>
              <a:t>Odaberemo </a:t>
            </a:r>
            <a:r>
              <a:rPr lang="hr-HR" b="1" dirty="0" smtClean="0"/>
              <a:t>SWAMP</a:t>
            </a:r>
            <a:r>
              <a:rPr lang="hr-HR" dirty="0" smtClean="0"/>
              <a:t> pozadinu.</a:t>
            </a:r>
          </a:p>
          <a:p>
            <a:r>
              <a:rPr lang="hr-HR" dirty="0" smtClean="0"/>
              <a:t>I objekte:</a:t>
            </a:r>
            <a:endParaRPr lang="hr-HR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2348880"/>
            <a:ext cx="3951709" cy="42468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611164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19981" y="5013176"/>
            <a:ext cx="1716612" cy="18448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hr-HR" dirty="0" smtClean="0"/>
              <a:t>Namjestimo scenu</a:t>
            </a:r>
            <a:endParaRPr lang="hr-HR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89" y="836712"/>
            <a:ext cx="7588250" cy="427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9089046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0150" y="14288"/>
            <a:ext cx="6743700" cy="682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7242944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43389" y="692696"/>
            <a:ext cx="8229600" cy="1143000"/>
          </a:xfrm>
        </p:spPr>
        <p:txBody>
          <a:bodyPr/>
          <a:lstStyle/>
          <a:p>
            <a:r>
              <a:rPr lang="hr-HR" dirty="0" err="1" smtClean="0"/>
              <a:t>Promjenimo</a:t>
            </a:r>
            <a:r>
              <a:rPr lang="hr-HR" dirty="0" smtClean="0"/>
              <a:t> u </a:t>
            </a:r>
            <a:r>
              <a:rPr lang="hr-HR" dirty="0" err="1" smtClean="0"/>
              <a:t>random</a:t>
            </a:r>
            <a:r>
              <a:rPr lang="hr-HR" dirty="0" smtClean="0"/>
              <a:t> povećavanje Trola</a:t>
            </a:r>
            <a:br>
              <a:rPr lang="hr-HR" dirty="0" smtClean="0"/>
            </a:br>
            <a:r>
              <a:rPr lang="hr-HR" sz="3200" dirty="0" smtClean="0"/>
              <a:t>(</a:t>
            </a:r>
            <a:r>
              <a:rPr lang="hr-HR" sz="3200" dirty="0" err="1" smtClean="0"/>
              <a:t>Trol</a:t>
            </a:r>
            <a:r>
              <a:rPr lang="hr-HR" sz="3200" dirty="0" smtClean="0"/>
              <a:t> će se svaki puta različito povećati)</a:t>
            </a:r>
            <a:endParaRPr lang="hr-HR" sz="32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10377" y="2852936"/>
            <a:ext cx="3095625" cy="409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Strelica dolje 2"/>
          <p:cNvSpPr/>
          <p:nvPr/>
        </p:nvSpPr>
        <p:spPr bwMode="auto">
          <a:xfrm>
            <a:off x="3766101" y="3429000"/>
            <a:ext cx="1512168" cy="648072"/>
          </a:xfrm>
          <a:prstGeom prst="downArrow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hr-H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5122" y="4509120"/>
            <a:ext cx="6334125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8686036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ravokutnik 1"/>
          <p:cNvSpPr/>
          <p:nvPr/>
        </p:nvSpPr>
        <p:spPr>
          <a:xfrm>
            <a:off x="826148" y="3428168"/>
            <a:ext cx="7494359" cy="258532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hr-HR" sz="5400" b="1" dirty="0" smtClean="0">
                <a:ln w="31550" cmpd="sng">
                  <a:gradFill>
                    <a:gsLst>
                      <a:gs pos="70000">
                        <a:srgbClr val="FF0000"/>
                      </a:gs>
                      <a:gs pos="0">
                        <a:srgbClr val="F39445"/>
                      </a:gs>
                    </a:gsLst>
                    <a:lin ang="5400000"/>
                  </a:gradFill>
                  <a:prstDash val="solid"/>
                </a:ln>
                <a:solidFill>
                  <a:schemeClr val="accent1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Djevojka i mladić</a:t>
            </a:r>
          </a:p>
          <a:p>
            <a:pPr algn="ctr"/>
            <a:r>
              <a:rPr lang="hr-HR" sz="5400" b="1" cap="none" spc="0" dirty="0" smtClean="0">
                <a:ln w="31550" cmpd="sng">
                  <a:gradFill>
                    <a:gsLst>
                      <a:gs pos="70000">
                        <a:srgbClr val="FF0000"/>
                      </a:gs>
                      <a:gs pos="0">
                        <a:srgbClr val="F39445"/>
                      </a:gs>
                    </a:gsLst>
                    <a:lin ang="5400000"/>
                  </a:gradFill>
                  <a:prstDash val="solid"/>
                </a:ln>
                <a:solidFill>
                  <a:schemeClr val="accent1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se primiču</a:t>
            </a:r>
          </a:p>
          <a:p>
            <a:pPr algn="ctr"/>
            <a:r>
              <a:rPr lang="hr-HR" sz="5400" b="1" cap="none" spc="0" dirty="0" smtClean="0">
                <a:ln w="31550" cmpd="sng">
                  <a:gradFill>
                    <a:gsLst>
                      <a:gs pos="70000">
                        <a:srgbClr val="FF0000"/>
                      </a:gs>
                      <a:gs pos="0">
                        <a:srgbClr val="F39445"/>
                      </a:gs>
                    </a:gsLst>
                    <a:lin ang="5400000"/>
                  </a:gradFill>
                  <a:prstDash val="solid"/>
                </a:ln>
                <a:solidFill>
                  <a:schemeClr val="accent1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i pričaju kad </a:t>
            </a:r>
            <a:r>
              <a:rPr lang="hr-HR" sz="5400" b="1" cap="none" spc="0" smtClean="0">
                <a:ln w="31550" cmpd="sng">
                  <a:gradFill>
                    <a:gsLst>
                      <a:gs pos="70000">
                        <a:srgbClr val="FF0000"/>
                      </a:gs>
                      <a:gs pos="0">
                        <a:srgbClr val="F39445"/>
                      </a:gs>
                    </a:gsLst>
                    <a:lin ang="5400000"/>
                  </a:gradFill>
                  <a:prstDash val="solid"/>
                </a:ln>
                <a:solidFill>
                  <a:schemeClr val="accent1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se sretnu</a:t>
            </a:r>
            <a:endParaRPr lang="hr-HR" sz="5400" b="1" cap="none" spc="0" dirty="0">
              <a:ln w="31550" cmpd="sng">
                <a:gradFill>
                  <a:gsLst>
                    <a:gs pos="70000">
                      <a:srgbClr val="FF0000"/>
                    </a:gs>
                    <a:gs pos="0">
                      <a:srgbClr val="F39445"/>
                    </a:gs>
                  </a:gsLst>
                  <a:lin ang="5400000"/>
                </a:gradFill>
                <a:prstDash val="solid"/>
              </a:ln>
              <a:solidFill>
                <a:schemeClr val="accent1"/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3788" y="116632"/>
            <a:ext cx="6599075" cy="31965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64461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38100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hr-HR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38100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hr-HR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2815</TotalTime>
  <Words>252</Words>
  <Application>Microsoft Office PowerPoint</Application>
  <PresentationFormat>Prikaz na zaslonu (4:3)</PresentationFormat>
  <Paragraphs>58</Paragraphs>
  <Slides>23</Slides>
  <Notes>0</Notes>
  <HiddenSlides>0</HiddenSlides>
  <MMClips>0</MMClips>
  <ScaleCrop>false</ScaleCrop>
  <HeadingPairs>
    <vt:vector size="6" baseType="variant">
      <vt:variant>
        <vt:lpstr>Korišteni fontovi</vt:lpstr>
      </vt:variant>
      <vt:variant>
        <vt:i4>1</vt:i4>
      </vt:variant>
      <vt:variant>
        <vt:lpstr>Tema</vt:lpstr>
      </vt:variant>
      <vt:variant>
        <vt:i4>1</vt:i4>
      </vt:variant>
      <vt:variant>
        <vt:lpstr>Naslovi slajdova</vt:lpstr>
      </vt:variant>
      <vt:variant>
        <vt:i4>23</vt:i4>
      </vt:variant>
    </vt:vector>
  </HeadingPairs>
  <TitlesOfParts>
    <vt:vector size="25" baseType="lpstr">
      <vt:lpstr>Arial</vt:lpstr>
      <vt:lpstr>Default Design</vt:lpstr>
      <vt:lpstr>PowerPointova prezentacija</vt:lpstr>
      <vt:lpstr>PowerPointova prezentacija</vt:lpstr>
      <vt:lpstr>PowerPointova prezentacija</vt:lpstr>
      <vt:lpstr>PowerPointova prezentacija</vt:lpstr>
      <vt:lpstr>Odabiremo pozadinu i namještamo scenu:</vt:lpstr>
      <vt:lpstr>Namjestimo scenu</vt:lpstr>
      <vt:lpstr>PowerPointova prezentacija</vt:lpstr>
      <vt:lpstr>Promjenimo u random povećavanje Trola (Trol će se svaki puta različito povećati)</vt:lpstr>
      <vt:lpstr>PowerPointova prezentacija</vt:lpstr>
      <vt:lpstr>Odaberite likove i postavite ih u početni položaj na scenu</vt:lpstr>
      <vt:lpstr>Likovi se okreću jedan prema drugome</vt:lpstr>
      <vt:lpstr>Likovi se kreću dok se ne sretnu</vt:lpstr>
      <vt:lpstr>Ovo kretanje prema drugom liku moramo ograničiti na trenutak kad se sretnu</vt:lpstr>
      <vt:lpstr>PowerPointova prezentacija</vt:lpstr>
      <vt:lpstr>PowerPointova prezentacija</vt:lpstr>
      <vt:lpstr>PowerPointova prezentacija</vt:lpstr>
      <vt:lpstr>PowerPointova prezentacija</vt:lpstr>
      <vt:lpstr>PowerPointova prezentacija</vt:lpstr>
      <vt:lpstr>Do sada imamo program:</vt:lpstr>
      <vt:lpstr>Pokrenimo ga…</vt:lpstr>
      <vt:lpstr>Moramo ograničiti njihovo kretanje</vt:lpstr>
      <vt:lpstr>PowerPointova prezentacija</vt:lpstr>
      <vt:lpstr>Kad se sretnu, popričaju:</vt:lpstr>
    </vt:vector>
  </TitlesOfParts>
  <Company>Škola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Marina</dc:creator>
  <cp:lastModifiedBy>Marina Kulaš</cp:lastModifiedBy>
  <cp:revision>165</cp:revision>
  <dcterms:created xsi:type="dcterms:W3CDTF">2005-03-25T10:05:24Z</dcterms:created>
  <dcterms:modified xsi:type="dcterms:W3CDTF">2019-02-19T12:33:58Z</dcterms:modified>
</cp:coreProperties>
</file>