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6858000" cx="9144000"/>
  <p:notesSz cx="6791325" cy="992187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3225" cy="49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91375" spcFirstLastPara="1" rIns="91375" wrap="square" tIns="456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46513" y="0"/>
            <a:ext cx="2943225" cy="49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91375" spcFirstLastPara="1" rIns="91375" wrap="square" tIns="45675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91375" spcFirstLastPara="1" rIns="91375" wrap="square" tIns="45675"/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23400"/>
            <a:ext cx="2943225" cy="496888"/>
          </a:xfrm>
          <a:prstGeom prst="rect">
            <a:avLst/>
          </a:prstGeom>
          <a:noFill/>
          <a:ln>
            <a:noFill/>
          </a:ln>
        </p:spPr>
        <p:txBody>
          <a:bodyPr anchorCtr="0" anchor="b" bIns="45675" lIns="91375" spcFirstLastPara="1" rIns="91375" wrap="square" tIns="456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46513" y="9423400"/>
            <a:ext cx="2943225" cy="496888"/>
          </a:xfrm>
          <a:prstGeom prst="rect">
            <a:avLst/>
          </a:prstGeom>
          <a:noFill/>
          <a:ln>
            <a:noFill/>
          </a:ln>
        </p:spPr>
        <p:txBody>
          <a:bodyPr anchorCtr="0" anchor="b" bIns="45675" lIns="91375" spcFirstLastPara="1" rIns="91375" wrap="square" tIns="456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hr-HR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0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1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1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2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12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3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13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4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4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5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15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6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16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7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17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8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18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9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19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2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0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20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1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21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2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22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3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23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4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24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5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25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6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26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3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4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6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7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7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8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8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9:notes"/>
          <p:cNvSpPr txBox="1"/>
          <p:nvPr>
            <p:ph idx="1" type="body"/>
          </p:nvPr>
        </p:nvSpPr>
        <p:spPr>
          <a:xfrm>
            <a:off x="679450" y="4713288"/>
            <a:ext cx="5432425" cy="4464050"/>
          </a:xfrm>
          <a:prstGeom prst="rect">
            <a:avLst/>
          </a:prstGeom>
        </p:spPr>
        <p:txBody>
          <a:bodyPr anchorCtr="0" anchor="t" bIns="45675" lIns="91375" spcFirstLastPara="1" rIns="91375" wrap="square" tIns="45675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9:notes"/>
          <p:cNvSpPr/>
          <p:nvPr>
            <p:ph idx="2" type="sldImg"/>
          </p:nvPr>
        </p:nvSpPr>
        <p:spPr>
          <a:xfrm>
            <a:off x="915988" y="744538"/>
            <a:ext cx="4959350" cy="3721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Naslovni slajd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Naslov i okomiti teks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komiti naslov i teks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Naslov i sadržaj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razno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amo naslov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Zaglavlje odjeljka" type="secHead">
  <p:cSld name="SECTION_HEADER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/>
        </p:txBody>
      </p:sp>
      <p:sp>
        <p:nvSpPr>
          <p:cNvPr id="39" name="Google Shape;39;p6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va sadržaja" type="twoObj">
  <p:cSld name="TWO_OBJECTS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560"/>
              </a:spcBef>
              <a:spcAft>
                <a:spcPts val="0"/>
              </a:spcAft>
              <a:buSzPts val="1400"/>
              <a:buNone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45" name="Google Shape;45;p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560"/>
              </a:spcBef>
              <a:spcAft>
                <a:spcPts val="0"/>
              </a:spcAft>
              <a:buSzPts val="1400"/>
              <a:buNone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Usporedba" type="twoTxTwoObj">
  <p:cSld name="TWO_OBJECTS_WITH_TEX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52" name="Google Shape;52;p8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400"/>
              <a:buNone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3" name="Google Shape;53;p8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54" name="Google Shape;54;p8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1400"/>
              <a:buNone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adržaj s opisom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640"/>
              </a:spcBef>
              <a:spcAft>
                <a:spcPts val="0"/>
              </a:spcAft>
              <a:buSzPts val="1400"/>
              <a:buNone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lika s opisom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64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-H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6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0.png"/><Relationship Id="rId4" Type="http://schemas.openxmlformats.org/officeDocument/2006/relationships/image" Target="../media/image23.png"/><Relationship Id="rId5" Type="http://schemas.openxmlformats.org/officeDocument/2006/relationships/image" Target="../media/image26.png"/><Relationship Id="rId6" Type="http://schemas.openxmlformats.org/officeDocument/2006/relationships/image" Target="../media/image1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1.png"/><Relationship Id="rId4" Type="http://schemas.openxmlformats.org/officeDocument/2006/relationships/image" Target="../media/image28.png"/><Relationship Id="rId5" Type="http://schemas.openxmlformats.org/officeDocument/2006/relationships/image" Target="../media/image18.png"/><Relationship Id="rId6" Type="http://schemas.openxmlformats.org/officeDocument/2006/relationships/image" Target="../media/image29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EFB76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" y="860425"/>
            <a:ext cx="7620000" cy="513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000" y="5702300"/>
            <a:ext cx="838200" cy="2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3925" y="1739900"/>
            <a:ext cx="7296150" cy="337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2"/>
          <p:cNvSpPr/>
          <p:nvPr/>
        </p:nvSpPr>
        <p:spPr>
          <a:xfrm>
            <a:off x="5364088" y="3068960"/>
            <a:ext cx="2855987" cy="1944216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22"/>
          <p:cNvSpPr txBox="1"/>
          <p:nvPr/>
        </p:nvSpPr>
        <p:spPr>
          <a:xfrm>
            <a:off x="2987824" y="6021288"/>
            <a:ext cx="288032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Spremajte često!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0" name="Google Shape;150;p22"/>
          <p:cNvCxnSpPr/>
          <p:nvPr/>
        </p:nvCxnSpPr>
        <p:spPr>
          <a:xfrm rot="10800000">
            <a:off x="6372200" y="3645024"/>
            <a:ext cx="1224136" cy="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med" w="med" type="stealth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hr-HR"/>
              <a:t>Pogledi kamere:</a:t>
            </a:r>
            <a:endParaRPr/>
          </a:p>
        </p:txBody>
      </p:sp>
      <p:pic>
        <p:nvPicPr>
          <p:cNvPr id="156" name="Google Shape;156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520" y="1196752"/>
            <a:ext cx="8724900" cy="531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hr-HR"/>
              <a:t>Vuk se okreće i gleda u Alisu:</a:t>
            </a:r>
            <a:endParaRPr/>
          </a:p>
        </p:txBody>
      </p:sp>
      <p:pic>
        <p:nvPicPr>
          <p:cNvPr id="162" name="Google Shape;162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520" y="1628800"/>
            <a:ext cx="8772525" cy="512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700" y="1260475"/>
            <a:ext cx="9118600" cy="433705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5"/>
          <p:cNvSpPr/>
          <p:nvPr/>
        </p:nvSpPr>
        <p:spPr>
          <a:xfrm>
            <a:off x="107504" y="1340768"/>
            <a:ext cx="1872208" cy="2088232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25"/>
          <p:cNvSpPr/>
          <p:nvPr/>
        </p:nvSpPr>
        <p:spPr>
          <a:xfrm>
            <a:off x="4716016" y="1916832"/>
            <a:ext cx="1512168" cy="72008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25"/>
          <p:cNvSpPr/>
          <p:nvPr/>
        </p:nvSpPr>
        <p:spPr>
          <a:xfrm>
            <a:off x="6156176" y="4077072"/>
            <a:ext cx="2088232" cy="288032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25"/>
          <p:cNvSpPr/>
          <p:nvPr/>
        </p:nvSpPr>
        <p:spPr>
          <a:xfrm>
            <a:off x="4860032" y="5373216"/>
            <a:ext cx="1224136" cy="288032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25"/>
          <p:cNvSpPr txBox="1"/>
          <p:nvPr/>
        </p:nvSpPr>
        <p:spPr>
          <a:xfrm>
            <a:off x="4860032" y="404664"/>
            <a:ext cx="3384376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hr-HR" sz="1800" u="sng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one shots </a:t>
            </a:r>
            <a:r>
              <a:rPr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procedure služe za namještanje scene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0975" y="885825"/>
            <a:ext cx="8782050" cy="508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hr-HR"/>
              <a:t>Okrenite Alisu prema vuku:</a:t>
            </a:r>
            <a:endParaRPr/>
          </a:p>
        </p:txBody>
      </p:sp>
      <p:pic>
        <p:nvPicPr>
          <p:cNvPr id="183" name="Google Shape;183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520" y="1340768"/>
            <a:ext cx="8782050" cy="5086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hr-HR"/>
              <a:t>Približite Alisu pola koraka prema zločestom vuku:</a:t>
            </a:r>
            <a:endParaRPr/>
          </a:p>
        </p:txBody>
      </p:sp>
      <p:pic>
        <p:nvPicPr>
          <p:cNvPr id="189" name="Google Shape;18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9238" y="1628800"/>
            <a:ext cx="8763000" cy="503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71625" y="938213"/>
            <a:ext cx="6000750" cy="4981575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9"/>
          <p:cNvSpPr/>
          <p:nvPr/>
        </p:nvSpPr>
        <p:spPr>
          <a:xfrm>
            <a:off x="3707904" y="1628800"/>
            <a:ext cx="3096344" cy="288032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29"/>
          <p:cNvSpPr/>
          <p:nvPr/>
        </p:nvSpPr>
        <p:spPr>
          <a:xfrm>
            <a:off x="1835696" y="3429000"/>
            <a:ext cx="1512168" cy="216024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29"/>
          <p:cNvSpPr/>
          <p:nvPr/>
        </p:nvSpPr>
        <p:spPr>
          <a:xfrm>
            <a:off x="3707904" y="3933056"/>
            <a:ext cx="576064" cy="288032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0"/>
          <p:cNvSpPr txBox="1"/>
          <p:nvPr/>
        </p:nvSpPr>
        <p:spPr>
          <a:xfrm>
            <a:off x="2195736" y="2348880"/>
            <a:ext cx="424847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Rukovanje: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getRightShoulder  -  turn left 0.125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hr-HR"/>
              <a:t>Vuk okreće glavu prema nama:</a:t>
            </a:r>
            <a:endParaRPr/>
          </a:p>
        </p:txBody>
      </p:sp>
      <p:pic>
        <p:nvPicPr>
          <p:cNvPr id="208" name="Google Shape;208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3608" y="1268760"/>
            <a:ext cx="7416824" cy="5562618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1"/>
          <p:cNvSpPr/>
          <p:nvPr/>
        </p:nvSpPr>
        <p:spPr>
          <a:xfrm>
            <a:off x="6804248" y="2420888"/>
            <a:ext cx="360040" cy="432048"/>
          </a:xfrm>
          <a:prstGeom prst="roundRect">
            <a:avLst>
              <a:gd fmla="val 16667" name="adj"/>
            </a:avLst>
          </a:prstGeom>
          <a:noFill/>
          <a:ln cap="flat" cmpd="sng" w="635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31"/>
          <p:cNvSpPr/>
          <p:nvPr/>
        </p:nvSpPr>
        <p:spPr>
          <a:xfrm>
            <a:off x="6444208" y="3933056"/>
            <a:ext cx="360040" cy="432048"/>
          </a:xfrm>
          <a:prstGeom prst="roundRect">
            <a:avLst>
              <a:gd fmla="val 16667" name="adj"/>
            </a:avLst>
          </a:prstGeom>
          <a:noFill/>
          <a:ln cap="flat" cmpd="sng" w="635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/>
          <p:nvPr/>
        </p:nvSpPr>
        <p:spPr>
          <a:xfrm>
            <a:off x="1313002" y="620688"/>
            <a:ext cx="6458819" cy="52937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hr-HR" sz="8000" u="none" cap="none" strike="noStrike">
                <a:solidFill>
                  <a:srgbClr val="EAEAF4"/>
                </a:solidFill>
                <a:latin typeface="Arial"/>
                <a:ea typeface="Arial"/>
                <a:cs typeface="Arial"/>
                <a:sym typeface="Arial"/>
              </a:rPr>
              <a:t>Program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hr-HR" sz="8000" u="none" cap="none" strike="noStrike">
                <a:solidFill>
                  <a:srgbClr val="EAEAF4"/>
                </a:solidFill>
                <a:latin typeface="Arial"/>
                <a:ea typeface="Arial"/>
                <a:cs typeface="Arial"/>
                <a:sym typeface="Arial"/>
              </a:rPr>
              <a:t>Alice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rgbClr val="EAEAF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hr-HR" sz="8000" u="none" cap="none" strike="noStrike">
                <a:solidFill>
                  <a:srgbClr val="EAEAF4"/>
                </a:solidFill>
                <a:latin typeface="Arial"/>
                <a:ea typeface="Arial"/>
                <a:cs typeface="Arial"/>
                <a:sym typeface="Arial"/>
              </a:rPr>
              <a:t>za izradu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hr-HR" sz="8000" u="none" cap="none" strike="noStrike">
                <a:solidFill>
                  <a:srgbClr val="EAEAF4"/>
                </a:solidFill>
                <a:latin typeface="Arial"/>
                <a:ea typeface="Arial"/>
                <a:cs typeface="Arial"/>
                <a:sym typeface="Arial"/>
              </a:rPr>
              <a:t>3D animacija</a:t>
            </a:r>
            <a:endParaRPr b="1" i="0" sz="8000" u="none" cap="none" strike="noStrike">
              <a:solidFill>
                <a:srgbClr val="EAEAF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" name="Google Shape;95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31840" y="1988840"/>
            <a:ext cx="2940546" cy="1315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1520" y="113117"/>
            <a:ext cx="1857375" cy="3190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33675" y="700088"/>
            <a:ext cx="3676650" cy="5457825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32"/>
          <p:cNvSpPr/>
          <p:nvPr/>
        </p:nvSpPr>
        <p:spPr>
          <a:xfrm>
            <a:off x="2483768" y="1556792"/>
            <a:ext cx="2520280" cy="504056"/>
          </a:xfrm>
          <a:prstGeom prst="roundRect">
            <a:avLst>
              <a:gd fmla="val 16667" name="adj"/>
            </a:avLst>
          </a:prstGeom>
          <a:noFill/>
          <a:ln cap="flat" cmpd="sng" w="635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2394" y="118514"/>
            <a:ext cx="8942258" cy="6706694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33"/>
          <p:cNvSpPr/>
          <p:nvPr/>
        </p:nvSpPr>
        <p:spPr>
          <a:xfrm>
            <a:off x="1547664" y="1124744"/>
            <a:ext cx="1296144" cy="1440160"/>
          </a:xfrm>
          <a:prstGeom prst="roundRect">
            <a:avLst>
              <a:gd fmla="val 16667" name="adj"/>
            </a:avLst>
          </a:prstGeom>
          <a:noFill/>
          <a:ln cap="flat" cmpd="sng" w="635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33"/>
          <p:cNvSpPr/>
          <p:nvPr/>
        </p:nvSpPr>
        <p:spPr>
          <a:xfrm>
            <a:off x="5364088" y="1268760"/>
            <a:ext cx="4104456" cy="3240360"/>
          </a:xfrm>
          <a:prstGeom prst="roundRect">
            <a:avLst>
              <a:gd fmla="val 16667" name="adj"/>
            </a:avLst>
          </a:prstGeom>
          <a:noFill/>
          <a:ln cap="flat" cmpd="sng" w="635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4" name="Google Shape;224;p33"/>
          <p:cNvCxnSpPr/>
          <p:nvPr/>
        </p:nvCxnSpPr>
        <p:spPr>
          <a:xfrm flipH="1" rot="10800000">
            <a:off x="4283968" y="2276872"/>
            <a:ext cx="1584176" cy="1512168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225" name="Google Shape;225;p33"/>
          <p:cNvCxnSpPr/>
          <p:nvPr/>
        </p:nvCxnSpPr>
        <p:spPr>
          <a:xfrm flipH="1">
            <a:off x="7812360" y="2132856"/>
            <a:ext cx="1080120" cy="576064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med" w="med" type="stealth"/>
          </a:ln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63687" y="980728"/>
            <a:ext cx="6894473" cy="511256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1" name="Google Shape;231;p34"/>
          <p:cNvCxnSpPr/>
          <p:nvPr/>
        </p:nvCxnSpPr>
        <p:spPr>
          <a:xfrm>
            <a:off x="4211960" y="2780928"/>
            <a:ext cx="2448272" cy="936104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232" name="Google Shape;232;p34"/>
          <p:cNvCxnSpPr/>
          <p:nvPr/>
        </p:nvCxnSpPr>
        <p:spPr>
          <a:xfrm flipH="1">
            <a:off x="3131840" y="3861048"/>
            <a:ext cx="3528392" cy="72008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233" name="Google Shape;233;p34"/>
          <p:cNvCxnSpPr/>
          <p:nvPr/>
        </p:nvCxnSpPr>
        <p:spPr>
          <a:xfrm>
            <a:off x="3131840" y="4653136"/>
            <a:ext cx="1080120" cy="72008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med" w="med" type="stealth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5"/>
          <p:cNvSpPr txBox="1"/>
          <p:nvPr>
            <p:ph type="title"/>
          </p:nvPr>
        </p:nvSpPr>
        <p:spPr>
          <a:xfrm>
            <a:off x="467544" y="404664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hr-HR"/>
              <a:t>Dijelovi tijela se mogu pomicati u početni položaj i pomoću miša i krugova za rotaciju:</a:t>
            </a:r>
            <a:endParaRPr/>
          </a:p>
        </p:txBody>
      </p:sp>
      <p:pic>
        <p:nvPicPr>
          <p:cNvPr id="239" name="Google Shape;239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9592" y="2061964"/>
            <a:ext cx="7467600" cy="194310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35"/>
          <p:cNvSpPr/>
          <p:nvPr/>
        </p:nvSpPr>
        <p:spPr>
          <a:xfrm rot="-3181748">
            <a:off x="2252538" y="3501973"/>
            <a:ext cx="576064" cy="1511141"/>
          </a:xfrm>
          <a:prstGeom prst="downArrow">
            <a:avLst>
              <a:gd fmla="val 50000" name="adj1"/>
              <a:gd fmla="val 50000" name="adj2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1" name="Google Shape;241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63888" y="4365104"/>
            <a:ext cx="2664296" cy="22995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9552" y="980728"/>
            <a:ext cx="5256088" cy="4536504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36"/>
          <p:cNvSpPr txBox="1"/>
          <p:nvPr/>
        </p:nvSpPr>
        <p:spPr>
          <a:xfrm>
            <a:off x="6084168" y="1340768"/>
            <a:ext cx="2880320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hr-HR" sz="2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CRVENO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hr-HR" sz="2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turn</a:t>
            </a:r>
            <a:endParaRPr b="1" sz="2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hr-HR" sz="20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forward - backward</a:t>
            </a:r>
            <a:endParaRPr b="1"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36"/>
          <p:cNvSpPr txBox="1"/>
          <p:nvPr/>
        </p:nvSpPr>
        <p:spPr>
          <a:xfrm>
            <a:off x="6195157" y="2741148"/>
            <a:ext cx="2880320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hr-HR" sz="2000">
                <a:solidFill>
                  <a:srgbClr val="92D050"/>
                </a:solidFill>
                <a:latin typeface="Arial"/>
                <a:ea typeface="Arial"/>
                <a:cs typeface="Arial"/>
                <a:sym typeface="Arial"/>
              </a:rPr>
              <a:t>ZELENO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hr-HR" sz="2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turn</a:t>
            </a:r>
            <a:endParaRPr b="1" sz="2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hr-HR" sz="2000">
                <a:solidFill>
                  <a:srgbClr val="92D050"/>
                </a:solidFill>
                <a:latin typeface="Arial"/>
                <a:ea typeface="Arial"/>
                <a:cs typeface="Arial"/>
                <a:sym typeface="Arial"/>
              </a:rPr>
              <a:t>left - right</a:t>
            </a:r>
            <a:endParaRPr b="1" sz="2000">
              <a:solidFill>
                <a:srgbClr val="92D05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36"/>
          <p:cNvSpPr txBox="1"/>
          <p:nvPr/>
        </p:nvSpPr>
        <p:spPr>
          <a:xfrm>
            <a:off x="6236568" y="4365104"/>
            <a:ext cx="2880320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hr-HR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PLAVO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hr-HR" sz="2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roll</a:t>
            </a:r>
            <a:endParaRPr b="1" sz="2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hr-HR" sz="2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left - right</a:t>
            </a:r>
            <a:endParaRPr b="1" sz="200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36"/>
          <p:cNvSpPr txBox="1"/>
          <p:nvPr/>
        </p:nvSpPr>
        <p:spPr>
          <a:xfrm>
            <a:off x="179512" y="188640"/>
            <a:ext cx="8784976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move</a:t>
            </a:r>
            <a:r>
              <a:rPr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up down left right forward backward – </a:t>
            </a:r>
            <a:r>
              <a:rPr b="1"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objekt se POKREĆE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turn</a:t>
            </a:r>
            <a:r>
              <a:rPr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left right forward backward – </a:t>
            </a:r>
            <a:r>
              <a:rPr b="1"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objekt ne mijenja mjesto (stajalište) – okreće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                                                                            se i naklanja</a:t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36"/>
          <p:cNvSpPr txBox="1"/>
          <p:nvPr/>
        </p:nvSpPr>
        <p:spPr>
          <a:xfrm>
            <a:off x="403920" y="5805264"/>
            <a:ext cx="806489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roll</a:t>
            </a:r>
            <a:r>
              <a:rPr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– left right – </a:t>
            </a:r>
            <a:r>
              <a:rPr b="1"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objekt ne mijenja mjesto ni usmjerenje</a:t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2" name="Google Shape;252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26088" y="5517232"/>
            <a:ext cx="1461862" cy="12470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3" name="Google Shape;253;p36"/>
          <p:cNvCxnSpPr/>
          <p:nvPr/>
        </p:nvCxnSpPr>
        <p:spPr>
          <a:xfrm>
            <a:off x="7092280" y="5301208"/>
            <a:ext cx="0" cy="36004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med" w="med" type="stealth"/>
          </a:ln>
        </p:spPr>
      </p:cxnSp>
      <p:pic>
        <p:nvPicPr>
          <p:cNvPr id="254" name="Google Shape;254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57019" y="2719940"/>
            <a:ext cx="774469" cy="105807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5" name="Google Shape;255;p36"/>
          <p:cNvCxnSpPr/>
          <p:nvPr/>
        </p:nvCxnSpPr>
        <p:spPr>
          <a:xfrm flipH="1" rot="10800000">
            <a:off x="6732240" y="3140968"/>
            <a:ext cx="1080120" cy="36004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med" w="med" type="stealth"/>
          </a:ln>
        </p:spPr>
      </p:cxnSp>
      <p:pic>
        <p:nvPicPr>
          <p:cNvPr id="256" name="Google Shape;256;p3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308304" y="1126029"/>
            <a:ext cx="791357" cy="85328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7" name="Google Shape;257;p36"/>
          <p:cNvCxnSpPr/>
          <p:nvPr/>
        </p:nvCxnSpPr>
        <p:spPr>
          <a:xfrm flipH="1" rot="10800000">
            <a:off x="6804248" y="1772816"/>
            <a:ext cx="576064" cy="206502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med" w="med" type="stealth"/>
          </a:ln>
        </p:spPr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7"/>
          <p:cNvSpPr txBox="1"/>
          <p:nvPr>
            <p:ph type="title"/>
          </p:nvPr>
        </p:nvSpPr>
        <p:spPr>
          <a:xfrm>
            <a:off x="-324544" y="173094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hr-HR"/>
              <a:t>Vuku se mogu otvoriti usta:</a:t>
            </a:r>
            <a:endParaRPr/>
          </a:p>
        </p:txBody>
      </p:sp>
      <p:pic>
        <p:nvPicPr>
          <p:cNvPr id="263" name="Google Shape;263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80312" y="188640"/>
            <a:ext cx="1704975" cy="140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11760" y="1484784"/>
            <a:ext cx="4038600" cy="40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75856" y="2492896"/>
            <a:ext cx="2114550" cy="136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75856" y="4365104"/>
            <a:ext cx="2114550" cy="1524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37"/>
          <p:cNvSpPr txBox="1"/>
          <p:nvPr/>
        </p:nvSpPr>
        <p:spPr>
          <a:xfrm>
            <a:off x="5652120" y="3173933"/>
            <a:ext cx="223224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turn forward 0.125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hr-HR"/>
              <a:t>Zadaci:</a:t>
            </a:r>
            <a:endParaRPr/>
          </a:p>
        </p:txBody>
      </p:sp>
      <p:sp>
        <p:nvSpPr>
          <p:cNvPr id="273" name="Google Shape;273;p38"/>
          <p:cNvSpPr txBox="1"/>
          <p:nvPr>
            <p:ph idx="1" type="body"/>
          </p:nvPr>
        </p:nvSpPr>
        <p:spPr>
          <a:xfrm>
            <a:off x="457200" y="1600200"/>
            <a:ext cx="843528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14350" lvl="0" marL="5143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AutoNum type="arabicPeriod"/>
            </a:pPr>
            <a:r>
              <a:rPr lang="hr-HR"/>
              <a:t>Postavite dvije osobe na scenu (odaberite odjeću, izraz lica, boju i frizuru kose)</a:t>
            </a:r>
            <a:endParaRPr/>
          </a:p>
          <a:p>
            <a:pPr indent="-514350" lvl="0" marL="51435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AutoNum type="arabicPeriod"/>
            </a:pPr>
            <a:r>
              <a:rPr lang="hr-HR"/>
              <a:t>Okrenite ih jednog prema drugome</a:t>
            </a:r>
            <a:endParaRPr/>
          </a:p>
          <a:p>
            <a:pPr indent="-514350" lvl="0" marL="51435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AutoNum type="arabicPeriod"/>
            </a:pPr>
            <a:r>
              <a:rPr lang="hr-HR"/>
              <a:t>Mogućnost naredbi (move, turn, roll)</a:t>
            </a:r>
            <a:endParaRPr/>
          </a:p>
          <a:p>
            <a:pPr indent="-514350" lvl="0" marL="51435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AutoNum type="arabicPeriod"/>
            </a:pPr>
            <a:r>
              <a:rPr lang="hr-HR"/>
              <a:t>Odabir ramena (shoulder – dizanje ruke)</a:t>
            </a:r>
            <a:endParaRPr/>
          </a:p>
          <a:p>
            <a:pPr indent="-514350" lvl="0" marL="51435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AutoNum type="arabicPeriod"/>
            </a:pPr>
            <a:r>
              <a:rPr lang="hr-HR"/>
              <a:t>Odabir noge (hip – turn backward 0.125)</a:t>
            </a:r>
            <a:endParaRPr/>
          </a:p>
          <a:p>
            <a:pPr indent="-514350" lvl="0" marL="51435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AutoNum type="arabicPeriod"/>
            </a:pPr>
            <a:r>
              <a:rPr lang="hr-HR"/>
              <a:t>Od svake vrste po dva objekta – na scenu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83768" y="404664"/>
            <a:ext cx="3702150" cy="2886422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5"/>
          <p:cNvSpPr txBox="1"/>
          <p:nvPr/>
        </p:nvSpPr>
        <p:spPr>
          <a:xfrm>
            <a:off x="2722478" y="3645024"/>
            <a:ext cx="396044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hr-HR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alice.org</a:t>
            </a:r>
            <a:endParaRPr b="1" i="0" sz="3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5"/>
          <p:cNvSpPr txBox="1"/>
          <p:nvPr/>
        </p:nvSpPr>
        <p:spPr>
          <a:xfrm>
            <a:off x="2627784" y="5013176"/>
            <a:ext cx="417646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hr-HR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Pogledajmo primjer programa u Alice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" name="Google Shape;10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954809" y="5733256"/>
            <a:ext cx="1522413" cy="685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6"/>
          <p:cNvSpPr/>
          <p:nvPr/>
        </p:nvSpPr>
        <p:spPr>
          <a:xfrm>
            <a:off x="151563" y="2348880"/>
            <a:ext cx="8840882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hr-HR" sz="5400" cap="none">
                <a:solidFill>
                  <a:srgbClr val="5B5BA0"/>
                </a:solidFill>
                <a:latin typeface="Arial"/>
                <a:ea typeface="Arial"/>
                <a:cs typeface="Arial"/>
                <a:sym typeface="Arial"/>
              </a:rPr>
              <a:t>Namještanje i organizacija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hr-HR" sz="5400">
                <a:solidFill>
                  <a:srgbClr val="5B5BA0"/>
                </a:solidFill>
                <a:latin typeface="Arial"/>
                <a:ea typeface="Arial"/>
                <a:cs typeface="Arial"/>
                <a:sym typeface="Arial"/>
              </a:rPr>
              <a:t>scene</a:t>
            </a:r>
            <a:endParaRPr b="1" sz="5400" cap="none">
              <a:solidFill>
                <a:srgbClr val="5B5BA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43955" y="1412776"/>
            <a:ext cx="6254750" cy="3886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7"/>
          <p:cNvSpPr txBox="1"/>
          <p:nvPr/>
        </p:nvSpPr>
        <p:spPr>
          <a:xfrm>
            <a:off x="1043607" y="548680"/>
            <a:ext cx="695509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 početku rada odabiremo vrstu pozadine našeg projekta: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17"/>
          <p:cNvSpPr/>
          <p:nvPr/>
        </p:nvSpPr>
        <p:spPr>
          <a:xfrm>
            <a:off x="3203848" y="2996952"/>
            <a:ext cx="1584176" cy="1224136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63438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8"/>
          <p:cNvSpPr/>
          <p:nvPr/>
        </p:nvSpPr>
        <p:spPr>
          <a:xfrm>
            <a:off x="1547664" y="1844824"/>
            <a:ext cx="936104" cy="576064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520" y="908720"/>
            <a:ext cx="8737600" cy="5848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9"/>
          <p:cNvSpPr txBox="1"/>
          <p:nvPr/>
        </p:nvSpPr>
        <p:spPr>
          <a:xfrm>
            <a:off x="395536" y="260648"/>
            <a:ext cx="859358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 scenu umećemo statične i dinamične objekte iz izbornika na dnu: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19"/>
          <p:cNvSpPr/>
          <p:nvPr/>
        </p:nvSpPr>
        <p:spPr>
          <a:xfrm>
            <a:off x="251520" y="5373216"/>
            <a:ext cx="8640960" cy="1296144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hr-HR"/>
              <a:t>Umetanje objekata</a:t>
            </a:r>
            <a:endParaRPr/>
          </a:p>
        </p:txBody>
      </p:sp>
      <p:sp>
        <p:nvSpPr>
          <p:cNvPr id="135" name="Google Shape;135;p20"/>
          <p:cNvSpPr txBox="1"/>
          <p:nvPr>
            <p:ph idx="1" type="body"/>
          </p:nvPr>
        </p:nvSpPr>
        <p:spPr>
          <a:xfrm>
            <a:off x="1958" y="1556792"/>
            <a:ext cx="9142041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r-HR" u="sng"/>
              <a:t>Objekt možemo umetnuti na dva načina:</a:t>
            </a:r>
            <a:endParaRPr/>
          </a:p>
          <a:p>
            <a:pPr indent="-514350" lvl="0" marL="51435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AutoNum type="arabicPeriod"/>
            </a:pPr>
            <a:r>
              <a:rPr b="1" i="1" lang="hr-HR"/>
              <a:t>dvoklikom </a:t>
            </a:r>
            <a:r>
              <a:rPr lang="hr-HR"/>
              <a:t>(dolazi u centar scene i dajemo mu JEDINSTVENO ime)</a:t>
            </a:r>
            <a:endParaRPr/>
          </a:p>
          <a:p>
            <a:pPr indent="-514350" lvl="0" marL="514350" rtl="0" algn="l">
              <a:lnSpc>
                <a:spcPct val="15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AutoNum type="arabicPeriod"/>
            </a:pPr>
            <a:r>
              <a:rPr b="1" i="1" lang="hr-HR"/>
              <a:t>povlačenjem</a:t>
            </a:r>
            <a:r>
              <a:rPr lang="hr-HR"/>
              <a:t> na mjesto na sceni (i davanjem JEDINSTVENOG imena)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03325" y="1625600"/>
            <a:ext cx="6737350" cy="360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1"/>
          <p:cNvSpPr/>
          <p:nvPr/>
        </p:nvSpPr>
        <p:spPr>
          <a:xfrm>
            <a:off x="5076056" y="2636912"/>
            <a:ext cx="1584176" cy="576064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21"/>
          <p:cNvSpPr/>
          <p:nvPr/>
        </p:nvSpPr>
        <p:spPr>
          <a:xfrm>
            <a:off x="5076056" y="3429000"/>
            <a:ext cx="2664296" cy="1656184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