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78" r:id="rId10"/>
    <p:sldId id="270" r:id="rId11"/>
    <p:sldId id="285" r:id="rId12"/>
    <p:sldId id="288" r:id="rId13"/>
    <p:sldId id="290" r:id="rId14"/>
    <p:sldId id="291" r:id="rId15"/>
    <p:sldId id="280" r:id="rId16"/>
    <p:sldId id="318" r:id="rId17"/>
    <p:sldId id="292" r:id="rId18"/>
    <p:sldId id="282" r:id="rId19"/>
    <p:sldId id="294" r:id="rId20"/>
    <p:sldId id="274" r:id="rId21"/>
    <p:sldId id="279" r:id="rId22"/>
    <p:sldId id="273" r:id="rId23"/>
    <p:sldId id="264" r:id="rId24"/>
    <p:sldId id="308" r:id="rId25"/>
    <p:sldId id="277" r:id="rId26"/>
    <p:sldId id="311" r:id="rId27"/>
    <p:sldId id="289" r:id="rId28"/>
    <p:sldId id="321" r:id="rId29"/>
    <p:sldId id="338" r:id="rId30"/>
    <p:sldId id="336" r:id="rId31"/>
    <p:sldId id="337" r:id="rId32"/>
    <p:sldId id="332" r:id="rId33"/>
    <p:sldId id="271" r:id="rId34"/>
    <p:sldId id="272" r:id="rId35"/>
    <p:sldId id="283" r:id="rId36"/>
    <p:sldId id="293" r:id="rId37"/>
    <p:sldId id="298" r:id="rId38"/>
    <p:sldId id="266" r:id="rId39"/>
    <p:sldId id="296" r:id="rId40"/>
    <p:sldId id="299" r:id="rId41"/>
    <p:sldId id="297" r:id="rId42"/>
    <p:sldId id="301" r:id="rId43"/>
    <p:sldId id="300" r:id="rId44"/>
    <p:sldId id="302" r:id="rId45"/>
    <p:sldId id="303" r:id="rId46"/>
    <p:sldId id="304" r:id="rId47"/>
    <p:sldId id="305" r:id="rId48"/>
    <p:sldId id="309" r:id="rId49"/>
    <p:sldId id="328" r:id="rId50"/>
    <p:sldId id="329" r:id="rId51"/>
    <p:sldId id="326" r:id="rId52"/>
    <p:sldId id="330" r:id="rId53"/>
    <p:sldId id="334" r:id="rId54"/>
    <p:sldId id="310" r:id="rId55"/>
    <p:sldId id="306" r:id="rId56"/>
    <p:sldId id="307" r:id="rId57"/>
    <p:sldId id="275" r:id="rId58"/>
    <p:sldId id="312" r:id="rId59"/>
    <p:sldId id="313" r:id="rId60"/>
    <p:sldId id="314" r:id="rId61"/>
    <p:sldId id="335" r:id="rId62"/>
    <p:sldId id="327" r:id="rId63"/>
    <p:sldId id="333" r:id="rId64"/>
    <p:sldId id="316" r:id="rId65"/>
    <p:sldId id="320" r:id="rId66"/>
    <p:sldId id="317" r:id="rId67"/>
    <p:sldId id="319" r:id="rId68"/>
    <p:sldId id="325" r:id="rId69"/>
    <p:sldId id="262" r:id="rId70"/>
    <p:sldId id="322" r:id="rId71"/>
    <p:sldId id="276" r:id="rId72"/>
    <p:sldId id="324" r:id="rId73"/>
    <p:sldId id="331" r:id="rId74"/>
    <p:sldId id="287" r:id="rId75"/>
    <p:sldId id="265" r:id="rId76"/>
    <p:sldId id="267" r:id="rId77"/>
    <p:sldId id="269" r:id="rId78"/>
    <p:sldId id="281" r:id="rId7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24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0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35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3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3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2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9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9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5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1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86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1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00755-07AF-4A42-84BC-A4113F7D021F}" type="datetimeFigureOut">
              <a:rPr lang="hr-HR" smtClean="0"/>
              <a:t>7.10.2023.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9EE06-6326-4B7D-83F0-15211F65F7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88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35382" y="1871131"/>
            <a:ext cx="6972685" cy="1599433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hr-HR" sz="4400" dirty="0"/>
              <a:t>Fjodor </a:t>
            </a:r>
            <a:r>
              <a:rPr lang="hr-HR" sz="4400" dirty="0" err="1"/>
              <a:t>Mihajlovič</a:t>
            </a:r>
            <a:r>
              <a:rPr lang="hr-HR" sz="4400" dirty="0"/>
              <a:t> Dostojevski, </a:t>
            </a:r>
            <a:r>
              <a:rPr lang="hr-HR" sz="4400" dirty="0">
                <a:solidFill>
                  <a:srgbClr val="FF0000"/>
                </a:solidFill>
              </a:rPr>
              <a:t>Zločin i kazna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1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sz="2400" dirty="0" err="1"/>
              <a:t>PUB</a:t>
            </a:r>
            <a:r>
              <a:rPr lang="hr-HR" sz="2400" dirty="0"/>
              <a:t>-KVIZ</a:t>
            </a:r>
          </a:p>
          <a:p>
            <a:r>
              <a:rPr lang="hr-HR" sz="2400" dirty="0"/>
              <a:t>Ivana Pandžić, prof.</a:t>
            </a:r>
          </a:p>
          <a:p>
            <a:r>
              <a:rPr lang="hr-HR" sz="2400" dirty="0"/>
              <a:t>Strukovna škola </a:t>
            </a:r>
            <a:r>
              <a:rPr lang="hr-HR" sz="2400"/>
              <a:t>Vice Vlatkovića Zadar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6629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Čime se bavi </a:t>
            </a:r>
            <a:r>
              <a:rPr lang="hr-HR" dirty="0" err="1"/>
              <a:t>Aljona</a:t>
            </a:r>
            <a:r>
              <a:rPr lang="hr-HR" dirty="0"/>
              <a:t> </a:t>
            </a:r>
            <a:r>
              <a:rPr lang="hr-HR" dirty="0" err="1"/>
              <a:t>Ivanovna</a:t>
            </a:r>
            <a:r>
              <a:rPr lang="hr-HR" dirty="0"/>
              <a:t>?</a:t>
            </a:r>
          </a:p>
          <a:p>
            <a:r>
              <a:rPr lang="hr-HR" dirty="0"/>
              <a:t>Ona je </a:t>
            </a:r>
            <a:r>
              <a:rPr lang="hr-HR" dirty="0" err="1"/>
              <a:t>lihvarica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7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Čije pismo je </a:t>
            </a:r>
            <a:r>
              <a:rPr lang="hr-HR" dirty="0" err="1"/>
              <a:t>Nastasja</a:t>
            </a:r>
            <a:r>
              <a:rPr lang="hr-HR" dirty="0"/>
              <a:t> predala </a:t>
            </a:r>
            <a:r>
              <a:rPr lang="hr-HR" dirty="0" err="1"/>
              <a:t>Raskoljnjikovu</a:t>
            </a:r>
            <a:r>
              <a:rPr lang="hr-HR" dirty="0"/>
              <a:t>? </a:t>
            </a:r>
          </a:p>
          <a:p>
            <a:pPr lvl="0"/>
            <a:r>
              <a:rPr lang="hr-HR" dirty="0"/>
              <a:t>Predala mu je majčino pismo.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6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Kako se osjećao </a:t>
            </a:r>
            <a:r>
              <a:rPr lang="hr-HR" dirty="0" err="1"/>
              <a:t>Rodion</a:t>
            </a:r>
            <a:r>
              <a:rPr lang="hr-HR" dirty="0"/>
              <a:t> kada je pročitao majčino pismo? </a:t>
            </a:r>
          </a:p>
          <a:p>
            <a:pPr lvl="0"/>
            <a:r>
              <a:rPr lang="hr-HR" dirty="0"/>
              <a:t>Bila mu je muka.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5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sve saznajemo iz pisma </a:t>
            </a:r>
            <a:r>
              <a:rPr lang="hr-HR" dirty="0" err="1"/>
              <a:t>Raskoljnjikovljeve</a:t>
            </a:r>
            <a:r>
              <a:rPr lang="hr-HR" dirty="0"/>
              <a:t> majke?</a:t>
            </a:r>
          </a:p>
          <a:p>
            <a:r>
              <a:rPr lang="hr-HR" dirty="0"/>
              <a:t>Saznajemo da se Dunja, da bi se spasila sramotne i ponižavajuće službe kod </a:t>
            </a:r>
            <a:r>
              <a:rPr lang="hr-HR" dirty="0" err="1"/>
              <a:t>Svidrigajlova</a:t>
            </a:r>
            <a:r>
              <a:rPr lang="hr-HR" dirty="0"/>
              <a:t>, zaručila za bogataša Lužina. Majka se nada da će ta udaja pomoći materijalno </a:t>
            </a:r>
            <a:r>
              <a:rPr lang="hr-HR" dirty="0" err="1"/>
              <a:t>Raskoljnjikovu</a:t>
            </a:r>
            <a:r>
              <a:rPr lang="hr-HR" dirty="0"/>
              <a:t>.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31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 kojim okolnostima su se upoznali Sonja i </a:t>
            </a:r>
            <a:r>
              <a:rPr lang="hr-HR" dirty="0" err="1"/>
              <a:t>Raskoljnjikov</a:t>
            </a:r>
            <a:r>
              <a:rPr lang="hr-HR" dirty="0"/>
              <a:t>?</a:t>
            </a:r>
          </a:p>
          <a:p>
            <a:r>
              <a:rPr lang="hr-HR" dirty="0"/>
              <a:t>Upoznali su se kada je </a:t>
            </a:r>
            <a:r>
              <a:rPr lang="hr-HR" dirty="0" err="1"/>
              <a:t>Raskoljnjikov</a:t>
            </a:r>
            <a:r>
              <a:rPr lang="hr-HR" dirty="0"/>
              <a:t> ozlijeđenog </a:t>
            </a:r>
            <a:r>
              <a:rPr lang="hr-HR" dirty="0" err="1"/>
              <a:t>Marmeladova</a:t>
            </a:r>
            <a:r>
              <a:rPr lang="hr-HR" dirty="0"/>
              <a:t> doveo kući.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48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Udovica je, prvi joj je muž bio kockar, ima troje djece, drugi muž joj je bio siromašni činovnik. Ona je?</a:t>
            </a:r>
          </a:p>
          <a:p>
            <a:pPr lvl="0"/>
            <a:r>
              <a:rPr lang="hr-HR" dirty="0"/>
              <a:t>Ona je </a:t>
            </a:r>
            <a:r>
              <a:rPr lang="hr-HR" dirty="0" err="1"/>
              <a:t>Katerina</a:t>
            </a:r>
            <a:r>
              <a:rPr lang="hr-HR" dirty="0"/>
              <a:t> </a:t>
            </a:r>
            <a:r>
              <a:rPr lang="hr-HR" dirty="0" err="1"/>
              <a:t>Ivanovna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31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čega boluje </a:t>
            </a:r>
            <a:r>
              <a:rPr lang="hr-HR" dirty="0" err="1"/>
              <a:t>Katerina</a:t>
            </a:r>
            <a:r>
              <a:rPr lang="hr-HR" dirty="0"/>
              <a:t> </a:t>
            </a:r>
            <a:r>
              <a:rPr lang="hr-HR" dirty="0" err="1"/>
              <a:t>Ivanovna</a:t>
            </a:r>
            <a:r>
              <a:rPr lang="hr-HR" dirty="0"/>
              <a:t>?</a:t>
            </a:r>
          </a:p>
          <a:p>
            <a:r>
              <a:rPr lang="hr-HR" dirty="0"/>
              <a:t>Boluje od tuberkuloze (sušice) – kašlje i pljuje krv.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50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se </a:t>
            </a:r>
            <a:r>
              <a:rPr lang="hr-HR" dirty="0" err="1"/>
              <a:t>Svidrigajlov</a:t>
            </a:r>
            <a:r>
              <a:rPr lang="hr-HR" dirty="0"/>
              <a:t> ubio?</a:t>
            </a:r>
          </a:p>
          <a:p>
            <a:r>
              <a:rPr lang="hr-HR" dirty="0"/>
              <a:t>Shvatio je da nikada neće pridobiti Dunju. Ubija se revolverom.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10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su </a:t>
            </a:r>
            <a:r>
              <a:rPr lang="hr-HR" dirty="0" err="1"/>
              <a:t>Polenjka</a:t>
            </a:r>
            <a:r>
              <a:rPr lang="hr-HR" dirty="0"/>
              <a:t>, </a:t>
            </a:r>
            <a:r>
              <a:rPr lang="hr-HR" dirty="0" err="1"/>
              <a:t>Lidočka</a:t>
            </a:r>
            <a:r>
              <a:rPr lang="hr-HR" dirty="0"/>
              <a:t> i Kolja?</a:t>
            </a:r>
          </a:p>
          <a:p>
            <a:r>
              <a:rPr lang="hr-HR" dirty="0"/>
              <a:t>Djeca </a:t>
            </a:r>
            <a:r>
              <a:rPr lang="hr-HR" dirty="0" err="1"/>
              <a:t>Katerine</a:t>
            </a:r>
            <a:r>
              <a:rPr lang="hr-HR" dirty="0"/>
              <a:t> </a:t>
            </a:r>
            <a:r>
              <a:rPr lang="hr-HR" dirty="0" err="1"/>
              <a:t>Ivanovne</a:t>
            </a:r>
            <a:r>
              <a:rPr lang="hr-HR" dirty="0"/>
              <a:t> iz prvog braka.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92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života je </a:t>
            </a:r>
            <a:r>
              <a:rPr lang="hr-HR" dirty="0" err="1"/>
              <a:t>Aljona</a:t>
            </a:r>
            <a:r>
              <a:rPr lang="hr-HR" dirty="0"/>
              <a:t> napisala oporuku. Kome ostavlja svoj novac?</a:t>
            </a:r>
          </a:p>
          <a:p>
            <a:r>
              <a:rPr lang="hr-HR" dirty="0"/>
              <a:t>Manastiru u N-</a:t>
            </a:r>
            <a:r>
              <a:rPr lang="hr-HR" dirty="0" err="1"/>
              <a:t>skoj</a:t>
            </a:r>
            <a:r>
              <a:rPr lang="hr-HR" dirty="0"/>
              <a:t> guberniji da mole za njenu dušu.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87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pitanje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je komponiran roman Zločin i kazna?</a:t>
            </a:r>
          </a:p>
          <a:p>
            <a:r>
              <a:rPr lang="hr-HR" dirty="0"/>
              <a:t>Roman ima 6 dijelova i epilog.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1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Puljherija</a:t>
            </a:r>
            <a:r>
              <a:rPr lang="hr-HR" dirty="0"/>
              <a:t> </a:t>
            </a:r>
            <a:r>
              <a:rPr lang="hr-HR" dirty="0" err="1"/>
              <a:t>Aleksandrovna</a:t>
            </a:r>
            <a:r>
              <a:rPr lang="hr-HR" dirty="0"/>
              <a:t>?</a:t>
            </a:r>
          </a:p>
          <a:p>
            <a:r>
              <a:rPr lang="hr-HR" dirty="0" err="1"/>
              <a:t>Raskoljnjikovljeva</a:t>
            </a:r>
            <a:r>
              <a:rPr lang="hr-HR" dirty="0"/>
              <a:t> majka.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36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O čemu su razgovarali </a:t>
            </a:r>
            <a:r>
              <a:rPr lang="hr-HR" dirty="0" err="1"/>
              <a:t>Raskoljnjikov</a:t>
            </a:r>
            <a:r>
              <a:rPr lang="hr-HR" dirty="0"/>
              <a:t> i </a:t>
            </a:r>
            <a:r>
              <a:rPr lang="hr-HR" dirty="0" err="1"/>
              <a:t>Marmeladov</a:t>
            </a:r>
            <a:r>
              <a:rPr lang="hr-HR" dirty="0"/>
              <a:t> u krčmi pri njihovom prvom susretu?</a:t>
            </a:r>
          </a:p>
          <a:p>
            <a:pPr lvl="0"/>
            <a:r>
              <a:rPr lang="hr-HR" dirty="0"/>
              <a:t>Govorio je samo </a:t>
            </a:r>
            <a:r>
              <a:rPr lang="hr-HR" dirty="0" err="1"/>
              <a:t>Marmeladov</a:t>
            </a:r>
            <a:r>
              <a:rPr lang="hr-HR" dirty="0"/>
              <a:t> – o sebi, svojoj obitelji, dvjema ženama, kćeri, napredovanju u službi, otkazu kojega je dobio zbog pića…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46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Tko je </a:t>
            </a:r>
            <a:r>
              <a:rPr lang="hr-HR" dirty="0" err="1"/>
              <a:t>Avdotja</a:t>
            </a:r>
            <a:r>
              <a:rPr lang="hr-HR" dirty="0"/>
              <a:t> </a:t>
            </a:r>
            <a:r>
              <a:rPr lang="hr-HR" dirty="0" err="1"/>
              <a:t>Romanovna</a:t>
            </a:r>
            <a:r>
              <a:rPr lang="hr-HR" dirty="0"/>
              <a:t>? </a:t>
            </a:r>
          </a:p>
          <a:p>
            <a:pPr lvl="0"/>
            <a:r>
              <a:rPr lang="hr-HR" dirty="0"/>
              <a:t>To je Dunja, </a:t>
            </a:r>
            <a:r>
              <a:rPr lang="hr-HR" dirty="0" err="1"/>
              <a:t>Rodionova</a:t>
            </a:r>
            <a:r>
              <a:rPr lang="hr-HR" dirty="0"/>
              <a:t> sestra.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53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„Odlučio bio, da uzme čestitu djevojku, no bez miraza, i svakako onakvu, koja je već iskušala bijedu, jer muž, veli on, ne treba ničim da bude obavezan ženi, nego je mnogo bolje, da žena smatra muža za svojega dobročinitelja.”</a:t>
            </a:r>
          </a:p>
          <a:p>
            <a:r>
              <a:rPr lang="hr-HR" dirty="0"/>
              <a:t>Na koga se odnosi navedeni citat?</a:t>
            </a:r>
          </a:p>
          <a:p>
            <a:r>
              <a:rPr lang="hr-HR" dirty="0"/>
              <a:t>Na Lužina.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9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su po zanimanju perovođa </a:t>
            </a:r>
            <a:r>
              <a:rPr lang="hr-HR" dirty="0" err="1"/>
              <a:t>Ilja</a:t>
            </a:r>
            <a:r>
              <a:rPr lang="hr-HR" dirty="0"/>
              <a:t> </a:t>
            </a:r>
            <a:r>
              <a:rPr lang="hr-HR" dirty="0" err="1"/>
              <a:t>Petrovič</a:t>
            </a:r>
            <a:r>
              <a:rPr lang="hr-HR" dirty="0"/>
              <a:t> i </a:t>
            </a:r>
            <a:r>
              <a:rPr lang="hr-HR" dirty="0" err="1"/>
              <a:t>Nikodim</a:t>
            </a:r>
            <a:r>
              <a:rPr lang="hr-HR" dirty="0"/>
              <a:t> </a:t>
            </a:r>
            <a:r>
              <a:rPr lang="hr-HR" dirty="0" err="1"/>
              <a:t>Fomič</a:t>
            </a:r>
            <a:r>
              <a:rPr lang="hr-HR" dirty="0"/>
              <a:t>?</a:t>
            </a:r>
          </a:p>
          <a:p>
            <a:r>
              <a:rPr lang="hr-HR" dirty="0"/>
              <a:t>Oni su policijski službenici.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5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koga je Sonja na poklon dobila Novi zavjet na ruskome?</a:t>
            </a:r>
          </a:p>
          <a:p>
            <a:r>
              <a:rPr lang="hr-HR" dirty="0"/>
              <a:t>Dobila ju je od </a:t>
            </a:r>
            <a:r>
              <a:rPr lang="hr-HR" dirty="0" err="1"/>
              <a:t>Lizavete</a:t>
            </a:r>
            <a:r>
              <a:rPr lang="hr-HR" dirty="0"/>
              <a:t> </a:t>
            </a:r>
            <a:r>
              <a:rPr lang="hr-HR" dirty="0" err="1"/>
              <a:t>Ivanovne</a:t>
            </a:r>
            <a:r>
              <a:rPr lang="hr-HR" dirty="0"/>
              <a:t>.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0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Razumihinov</a:t>
            </a:r>
            <a:r>
              <a:rPr lang="hr-HR" dirty="0"/>
              <a:t> stric?</a:t>
            </a:r>
          </a:p>
          <a:p>
            <a:r>
              <a:rPr lang="hr-HR" dirty="0"/>
              <a:t>Stric mu je pristav istražitelj i pravnik </a:t>
            </a:r>
            <a:r>
              <a:rPr lang="hr-HR" dirty="0" err="1"/>
              <a:t>Porfirij</a:t>
            </a:r>
            <a:r>
              <a:rPr lang="hr-HR" dirty="0"/>
              <a:t> </a:t>
            </a:r>
            <a:r>
              <a:rPr lang="hr-HR" dirty="0" err="1"/>
              <a:t>Petrovič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20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/>
              <a:t>„Tog braka neće biti, dok ja živim, i </a:t>
            </a:r>
            <a:r>
              <a:rPr lang="hr-HR" i="1" dirty="0" err="1"/>
              <a:t>nek</a:t>
            </a:r>
            <a:r>
              <a:rPr lang="hr-HR" i="1" dirty="0"/>
              <a:t> gospodin </a:t>
            </a:r>
            <a:r>
              <a:rPr lang="hr-HR" i="1" dirty="0" err="1"/>
              <a:t>Lužin</a:t>
            </a:r>
            <a:r>
              <a:rPr lang="hr-HR" i="1" dirty="0"/>
              <a:t> ide do đavola!"</a:t>
            </a:r>
          </a:p>
          <a:p>
            <a:r>
              <a:rPr lang="hr-HR" dirty="0"/>
              <a:t>Objasni citat!</a:t>
            </a:r>
          </a:p>
          <a:p>
            <a:r>
              <a:rPr lang="hr-HR" dirty="0" err="1"/>
              <a:t>Raskoljnjikov</a:t>
            </a:r>
            <a:r>
              <a:rPr lang="hr-HR" dirty="0"/>
              <a:t> se ne slaže sa sestrinom odlukom da se uda za Lužina.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22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Dmitrij</a:t>
            </a:r>
            <a:r>
              <a:rPr lang="hr-HR" dirty="0"/>
              <a:t> </a:t>
            </a:r>
            <a:r>
              <a:rPr lang="hr-HR" dirty="0" err="1"/>
              <a:t>Prokofjič</a:t>
            </a:r>
            <a:r>
              <a:rPr lang="hr-HR" dirty="0"/>
              <a:t>?</a:t>
            </a:r>
          </a:p>
          <a:p>
            <a:r>
              <a:rPr lang="hr-HR" dirty="0"/>
              <a:t>To je </a:t>
            </a:r>
            <a:r>
              <a:rPr lang="hr-HR" dirty="0" err="1"/>
              <a:t>Razumihin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24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je </a:t>
            </a:r>
            <a:r>
              <a:rPr lang="hr-HR" dirty="0" err="1"/>
              <a:t>Raskoljnjikov</a:t>
            </a:r>
            <a:r>
              <a:rPr lang="hr-HR" dirty="0"/>
              <a:t> učinio, prema </a:t>
            </a:r>
            <a:r>
              <a:rPr lang="hr-HR" dirty="0" err="1"/>
              <a:t>Sonjinoj</a:t>
            </a:r>
            <a:r>
              <a:rPr lang="hr-HR" dirty="0"/>
              <a:t> uputi, na križanju, prije nego što li je otišao priznati zločin?</a:t>
            </a:r>
          </a:p>
          <a:p>
            <a:r>
              <a:rPr lang="hr-HR" dirty="0"/>
              <a:t>Na putu odlazi Sonji i traži križ da ga objesi oko vrata, a zatim se sjeti </a:t>
            </a:r>
            <a:r>
              <a:rPr lang="hr-HR" dirty="0" err="1"/>
              <a:t>Sonjinih</a:t>
            </a:r>
            <a:r>
              <a:rPr lang="hr-HR" dirty="0"/>
              <a:t> riječi: </a:t>
            </a:r>
            <a:r>
              <a:rPr lang="hr-HR" i="1" dirty="0"/>
              <a:t>“Idi na raskrižje, pokloni se narodu, poljubi zemlju jer si o nju ogriješio i reci naglas cijelom svijetu: „Ja sam ubojica!“  </a:t>
            </a:r>
            <a:r>
              <a:rPr lang="hr-HR" dirty="0"/>
              <a:t>Poklonio se, ali nije rekao da je ubio jer su prolaznici počeli dovikivati da je pijan i smijali su mu se.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3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kojem gradu se odvija radnja romana?</a:t>
            </a:r>
          </a:p>
          <a:p>
            <a:r>
              <a:rPr lang="hr-HR" dirty="0"/>
              <a:t>Radnja se odvija u Sankt Peterburgu (Petrogradu).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4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koliko godina robije je osuđen </a:t>
            </a:r>
            <a:r>
              <a:rPr lang="hr-HR" dirty="0" err="1"/>
              <a:t>Raskoljnjikov</a:t>
            </a:r>
            <a:r>
              <a:rPr lang="hr-HR" dirty="0"/>
              <a:t>? </a:t>
            </a:r>
          </a:p>
          <a:p>
            <a:r>
              <a:rPr lang="hr-HR" dirty="0"/>
              <a:t>Osuđen je na 8 godina robije.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23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Gdje izdržava kaznu?</a:t>
            </a:r>
          </a:p>
          <a:p>
            <a:r>
              <a:rPr lang="hr-HR" dirty="0"/>
              <a:t>U Sibiru.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44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/>
              <a:t>„Hajdemo zajedno... Ja sam došao k tebi. Mi smo zajedno prokleti, zajedno ćemo i poći.”</a:t>
            </a:r>
          </a:p>
          <a:p>
            <a:r>
              <a:rPr lang="hr-HR" dirty="0"/>
              <a:t>Čije su ovo riječi i kome su upućene?</a:t>
            </a:r>
          </a:p>
          <a:p>
            <a:r>
              <a:rPr lang="hr-HR" dirty="0"/>
              <a:t>To su riječi koje je </a:t>
            </a:r>
            <a:r>
              <a:rPr lang="hr-HR" dirty="0" err="1"/>
              <a:t>Raskoljnjikov</a:t>
            </a:r>
            <a:r>
              <a:rPr lang="hr-HR" dirty="0"/>
              <a:t> uputio Sonji.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94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r-HR" dirty="0"/>
          </a:p>
          <a:p>
            <a:pPr lvl="0"/>
            <a:r>
              <a:rPr lang="hr-HR" dirty="0"/>
              <a:t>Koji je predmet </a:t>
            </a:r>
            <a:r>
              <a:rPr lang="hr-HR" dirty="0" err="1"/>
              <a:t>Raskoljnjikov</a:t>
            </a:r>
            <a:r>
              <a:rPr lang="hr-HR" dirty="0"/>
              <a:t> založio kod </a:t>
            </a:r>
            <a:r>
              <a:rPr lang="hr-HR" dirty="0" err="1"/>
              <a:t>Aljone</a:t>
            </a:r>
            <a:r>
              <a:rPr lang="hr-HR" dirty="0"/>
              <a:t> </a:t>
            </a:r>
            <a:r>
              <a:rPr lang="hr-HR" dirty="0" err="1"/>
              <a:t>Ivanovne</a:t>
            </a:r>
            <a:r>
              <a:rPr lang="hr-HR" dirty="0"/>
              <a:t> kad ju je posjetio prvi put? </a:t>
            </a:r>
          </a:p>
          <a:p>
            <a:pPr lvl="0"/>
            <a:r>
              <a:rPr lang="hr-HR" dirty="0"/>
              <a:t>Založio je </a:t>
            </a:r>
            <a:r>
              <a:rPr lang="hr-HR" i="1" dirty="0"/>
              <a:t>„mali zlatni prsten s nekakva tri crvena kamečka” </a:t>
            </a:r>
            <a:r>
              <a:rPr lang="hr-HR" dirty="0"/>
              <a:t>koji mu je sestra dala na rastanku za uspomenu.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85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Što je još </a:t>
            </a:r>
            <a:r>
              <a:rPr lang="hr-HR" dirty="0" err="1"/>
              <a:t>Raskoljnjikov</a:t>
            </a:r>
            <a:r>
              <a:rPr lang="hr-HR" dirty="0"/>
              <a:t> založio kod </a:t>
            </a:r>
            <a:r>
              <a:rPr lang="hr-HR" dirty="0" err="1"/>
              <a:t>Aljone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Založio je i očev srebrni sat.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95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Kad je založio očev sat, </a:t>
            </a:r>
            <a:r>
              <a:rPr lang="hr-HR" dirty="0" err="1"/>
              <a:t>Raskoljnjikov</a:t>
            </a:r>
            <a:r>
              <a:rPr lang="hr-HR" dirty="0"/>
              <a:t> je rekao </a:t>
            </a:r>
            <a:r>
              <a:rPr lang="hr-HR" dirty="0" err="1"/>
              <a:t>Aljoni</a:t>
            </a:r>
            <a:r>
              <a:rPr lang="hr-HR" dirty="0"/>
              <a:t> da će je uskoro opet posjetiti. Što će joj donijeti? </a:t>
            </a:r>
          </a:p>
          <a:p>
            <a:pPr lvl="0"/>
            <a:r>
              <a:rPr lang="hr-HR" dirty="0"/>
              <a:t>Rekao je da će donijeti srebrnu dozu za cigarete.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72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Prolazeći </a:t>
            </a:r>
            <a:r>
              <a:rPr lang="hr-HR" dirty="0" err="1"/>
              <a:t>Sijenskim</a:t>
            </a:r>
            <a:r>
              <a:rPr lang="hr-HR" dirty="0"/>
              <a:t> trgom </a:t>
            </a:r>
            <a:r>
              <a:rPr lang="hr-HR" dirty="0" err="1"/>
              <a:t>Raskoljnjikov</a:t>
            </a:r>
            <a:r>
              <a:rPr lang="hr-HR" dirty="0"/>
              <a:t> je čuo razgovor supružnika trgovaca i </a:t>
            </a:r>
            <a:r>
              <a:rPr lang="hr-HR" dirty="0" err="1"/>
              <a:t>Lizavete</a:t>
            </a:r>
            <a:r>
              <a:rPr lang="hr-HR" dirty="0"/>
              <a:t>. Što je saznao iz njihovog razgovora?</a:t>
            </a:r>
          </a:p>
          <a:p>
            <a:pPr lvl="0"/>
            <a:r>
              <a:rPr lang="hr-HR" dirty="0"/>
              <a:t>Saznao je da će </a:t>
            </a:r>
            <a:r>
              <a:rPr lang="hr-HR" dirty="0" err="1"/>
              <a:t>Aljona</a:t>
            </a:r>
            <a:r>
              <a:rPr lang="hr-HR" dirty="0"/>
              <a:t> sutra u 7 navečer biti sama kod kuće.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93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err="1"/>
              <a:t>Raskoljnjikov</a:t>
            </a:r>
            <a:r>
              <a:rPr lang="hr-HR" dirty="0"/>
              <a:t> je zločin počinio sjekirom. Odakle ju je uzeo?</a:t>
            </a:r>
          </a:p>
          <a:p>
            <a:pPr lvl="0"/>
            <a:r>
              <a:rPr lang="hr-HR" dirty="0"/>
              <a:t>Iz pazikućine sobice jer je nije pronašao u gazdaričinoj kuhinji (tamo je obično stajala).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2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Tko je </a:t>
            </a:r>
            <a:r>
              <a:rPr lang="hr-HR" dirty="0" err="1"/>
              <a:t>Praskovja</a:t>
            </a:r>
            <a:r>
              <a:rPr lang="hr-HR" dirty="0"/>
              <a:t> </a:t>
            </a:r>
            <a:r>
              <a:rPr lang="hr-HR" dirty="0" err="1"/>
              <a:t>Pavlovna</a:t>
            </a:r>
            <a:r>
              <a:rPr lang="hr-HR" dirty="0"/>
              <a:t> </a:t>
            </a:r>
            <a:r>
              <a:rPr lang="hr-HR" dirty="0" err="1"/>
              <a:t>Zarnjicyna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Ona je bila </a:t>
            </a:r>
            <a:r>
              <a:rPr lang="hr-HR" dirty="0" err="1"/>
              <a:t>Raskoljnjikovljeva</a:t>
            </a:r>
            <a:r>
              <a:rPr lang="hr-HR" dirty="0"/>
              <a:t> gazdarica.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65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Zašto je </a:t>
            </a:r>
            <a:r>
              <a:rPr lang="hr-HR" dirty="0" err="1"/>
              <a:t>Raskoljnjikov</a:t>
            </a:r>
            <a:r>
              <a:rPr lang="hr-HR" dirty="0"/>
              <a:t> ušio petlju u kabanicu? </a:t>
            </a:r>
          </a:p>
          <a:p>
            <a:pPr lvl="0"/>
            <a:r>
              <a:rPr lang="hr-HR" dirty="0"/>
              <a:t>Petlja je bila za sjekiru da je može nositi s unutrašnje strane.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1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Koje je godišnje doba na početku romana?</a:t>
            </a:r>
          </a:p>
          <a:p>
            <a:r>
              <a:rPr lang="hr-HR" dirty="0"/>
              <a:t>Ljeto.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6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Zašto je </a:t>
            </a:r>
            <a:r>
              <a:rPr lang="hr-HR" dirty="0" err="1"/>
              <a:t>Raskoljnjikov</a:t>
            </a:r>
            <a:r>
              <a:rPr lang="hr-HR" dirty="0"/>
              <a:t> ubio </a:t>
            </a:r>
            <a:r>
              <a:rPr lang="hr-HR" dirty="0" err="1"/>
              <a:t>Lizavetu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Nepovjerljiva </a:t>
            </a:r>
            <a:r>
              <a:rPr lang="hr-HR" dirty="0" err="1"/>
              <a:t>Aljona</a:t>
            </a:r>
            <a:r>
              <a:rPr lang="hr-HR" dirty="0"/>
              <a:t> nije zaključala vrata, a </a:t>
            </a:r>
            <a:r>
              <a:rPr lang="hr-HR" dirty="0" err="1"/>
              <a:t>Lizaveta</a:t>
            </a:r>
            <a:r>
              <a:rPr lang="hr-HR" dirty="0"/>
              <a:t> dolazi iznenada i pronalazi ubijenu sestru. Ubija je da se riješi svjedoka zločina.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31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</a:t>
            </a:r>
            <a:r>
              <a:rPr lang="hr-HR" dirty="0" err="1"/>
              <a:t>Raskoljnjikov</a:t>
            </a:r>
            <a:r>
              <a:rPr lang="hr-HR" dirty="0"/>
              <a:t> uzima od </a:t>
            </a:r>
            <a:r>
              <a:rPr lang="hr-HR" dirty="0" err="1"/>
              <a:t>Aljone</a:t>
            </a:r>
            <a:r>
              <a:rPr lang="hr-HR" dirty="0"/>
              <a:t> kao plijen nakon zločina?</a:t>
            </a:r>
          </a:p>
          <a:p>
            <a:r>
              <a:rPr lang="hr-HR" dirty="0"/>
              <a:t>Novčarku od jelenje kože nabijenu novcem i sitne </a:t>
            </a:r>
            <a:r>
              <a:rPr lang="hr-HR" dirty="0" err="1"/>
              <a:t>zaloge</a:t>
            </a:r>
            <a:r>
              <a:rPr lang="hr-HR" dirty="0"/>
              <a:t> iz škrinje.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22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Što je </a:t>
            </a:r>
            <a:r>
              <a:rPr lang="hr-HR" dirty="0" err="1"/>
              <a:t>Raskoljnjikov</a:t>
            </a:r>
            <a:r>
              <a:rPr lang="hr-HR" dirty="0"/>
              <a:t> napravio nakon zločina dok je još bio kod starica? </a:t>
            </a:r>
          </a:p>
          <a:p>
            <a:pPr lvl="0"/>
            <a:r>
              <a:rPr lang="hr-HR" dirty="0"/>
              <a:t>U kuhinji je sapunom oprao krvave ruke i sjekiru.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5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Kako se osjeća </a:t>
            </a:r>
            <a:r>
              <a:rPr lang="hr-HR" dirty="0" err="1"/>
              <a:t>Raskoljnjikov</a:t>
            </a:r>
            <a:r>
              <a:rPr lang="hr-HR" dirty="0"/>
              <a:t> nakon što je počinio 2 ubojstva? </a:t>
            </a:r>
          </a:p>
          <a:p>
            <a:pPr lvl="0"/>
            <a:r>
              <a:rPr lang="hr-HR" dirty="0"/>
              <a:t>Obuzima ga gađenje prema samom sebi.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2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Dok je </a:t>
            </a:r>
            <a:r>
              <a:rPr lang="hr-HR" dirty="0" err="1"/>
              <a:t>Raskoljnjikov</a:t>
            </a:r>
            <a:r>
              <a:rPr lang="hr-HR" dirty="0"/>
              <a:t> još bio u </a:t>
            </a:r>
            <a:r>
              <a:rPr lang="hr-HR" dirty="0" err="1"/>
              <a:t>Aljoninom</a:t>
            </a:r>
            <a:r>
              <a:rPr lang="hr-HR" dirty="0"/>
              <a:t> stanu, nakon zločina, netko je lupao na staričina vrata. Tko je to bio?</a:t>
            </a:r>
          </a:p>
          <a:p>
            <a:r>
              <a:rPr lang="hr-HR" dirty="0"/>
              <a:t>Bili su to </a:t>
            </a:r>
            <a:r>
              <a:rPr lang="hr-HR" dirty="0" err="1"/>
              <a:t>Koch</a:t>
            </a:r>
            <a:r>
              <a:rPr lang="hr-HR" dirty="0"/>
              <a:t> i student </a:t>
            </a:r>
            <a:r>
              <a:rPr lang="hr-HR" dirty="0" err="1"/>
              <a:t>Pestrjakov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84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Što se događa s </a:t>
            </a:r>
            <a:r>
              <a:rPr lang="hr-HR" dirty="0" err="1"/>
              <a:t>Rodionom</a:t>
            </a:r>
            <a:r>
              <a:rPr lang="hr-HR" dirty="0"/>
              <a:t> kad se nakon zločina vratio kući?</a:t>
            </a:r>
          </a:p>
          <a:p>
            <a:pPr lvl="0"/>
            <a:r>
              <a:rPr lang="hr-HR" dirty="0"/>
              <a:t> Pada u groznicu.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se o </a:t>
            </a:r>
            <a:r>
              <a:rPr lang="hr-HR" dirty="0" err="1"/>
              <a:t>Raskoljnjikovu</a:t>
            </a:r>
            <a:r>
              <a:rPr lang="hr-HR" dirty="0"/>
              <a:t> brinuo dok je bio bolestan?</a:t>
            </a:r>
          </a:p>
          <a:p>
            <a:r>
              <a:rPr lang="hr-HR" dirty="0" err="1"/>
              <a:t>Razumihin</a:t>
            </a:r>
            <a:r>
              <a:rPr lang="hr-HR" dirty="0"/>
              <a:t>, gazdaričina služavka </a:t>
            </a:r>
            <a:r>
              <a:rPr lang="hr-HR" dirty="0" err="1"/>
              <a:t>Natasja</a:t>
            </a:r>
            <a:r>
              <a:rPr lang="hr-HR" dirty="0"/>
              <a:t> i liječnik </a:t>
            </a:r>
            <a:r>
              <a:rPr lang="hr-HR" dirty="0" err="1"/>
              <a:t>Zosimov</a:t>
            </a:r>
            <a:r>
              <a:rPr lang="hr-HR" dirty="0"/>
              <a:t> brinu o njemu.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89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Gdje je </a:t>
            </a:r>
            <a:r>
              <a:rPr lang="hr-HR" dirty="0" err="1"/>
              <a:t>Rodion</a:t>
            </a:r>
            <a:r>
              <a:rPr lang="hr-HR" dirty="0"/>
              <a:t> pokušao sakriti plijen? </a:t>
            </a:r>
          </a:p>
          <a:p>
            <a:pPr lvl="0"/>
            <a:r>
              <a:rPr lang="hr-HR" dirty="0"/>
              <a:t>U rupu u zidu svoje sobe, ali shvaća da to nije dobra ideja pa odustaje.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23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Gdje je </a:t>
            </a:r>
            <a:r>
              <a:rPr lang="hr-HR" dirty="0" err="1"/>
              <a:t>Raskoljnjikov</a:t>
            </a:r>
            <a:r>
              <a:rPr lang="hr-HR" dirty="0"/>
              <a:t> na kraju sakrio na plijen?</a:t>
            </a:r>
          </a:p>
          <a:p>
            <a:r>
              <a:rPr lang="hr-HR" dirty="0"/>
              <a:t>Ispod kamena uz zid napuštenog dvorišta neke radionice.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71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</a:t>
            </a:r>
            <a:r>
              <a:rPr lang="hr-HR" i="1" dirty="0"/>
              <a:t>Periodičnoj Besjedi </a:t>
            </a:r>
            <a:r>
              <a:rPr lang="hr-HR" dirty="0"/>
              <a:t>je objavljen </a:t>
            </a:r>
            <a:r>
              <a:rPr lang="hr-HR" dirty="0" err="1"/>
              <a:t>Rodionov</a:t>
            </a:r>
            <a:r>
              <a:rPr lang="hr-HR" dirty="0"/>
              <a:t> članak. O čemu je </a:t>
            </a:r>
            <a:r>
              <a:rPr lang="hr-HR" dirty="0" err="1"/>
              <a:t>Raskoljnjikov</a:t>
            </a:r>
            <a:r>
              <a:rPr lang="hr-HR" dirty="0"/>
              <a:t> pisao?</a:t>
            </a:r>
          </a:p>
          <a:p>
            <a:r>
              <a:rPr lang="hr-HR" dirty="0" err="1"/>
              <a:t>Raskoljnjikov</a:t>
            </a:r>
            <a:r>
              <a:rPr lang="hr-HR" dirty="0"/>
              <a:t> je pisao o psihičkom stanju ubojice tijekom ubojstva i o tome kako neki ljudi imaju pravo na zločin ako je on počinjen s nekim višim ciljem.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60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živi sa žutom ceduljom? Što dokazuje ta cedulja?</a:t>
            </a:r>
          </a:p>
          <a:p>
            <a:r>
              <a:rPr lang="hr-HR" dirty="0"/>
              <a:t>Sa žutom ceduljom živi Sonja, a ona dokazuje da je Sonja prostitutka.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46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/>
              <a:t>„Prva je vrsta svagda gospodar sadašnjosti, druga vrsta gospodar budućnosti.”</a:t>
            </a:r>
          </a:p>
          <a:p>
            <a:endParaRPr lang="hr-HR" dirty="0"/>
          </a:p>
          <a:p>
            <a:r>
              <a:rPr lang="hr-HR" dirty="0" err="1"/>
              <a:t>Raskoljnjikov</a:t>
            </a:r>
            <a:r>
              <a:rPr lang="hr-HR" dirty="0"/>
              <a:t> ljude dijeli u dvije kategorije? Koje?</a:t>
            </a:r>
          </a:p>
          <a:p>
            <a:r>
              <a:rPr lang="hr-HR" dirty="0"/>
              <a:t>Dijeli ih na obične i neobične.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5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Sonja ne živi sa svojom obitelji?</a:t>
            </a:r>
          </a:p>
          <a:p>
            <a:r>
              <a:rPr lang="hr-HR" dirty="0"/>
              <a:t>Zbog posla kojim se bavi nije joj dozvoljeno da živi sa ocem i maćehom.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14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Koju povijesnu ličnost </a:t>
            </a:r>
            <a:r>
              <a:rPr lang="hr-HR" dirty="0" err="1"/>
              <a:t>Raskoljnjikov</a:t>
            </a:r>
            <a:r>
              <a:rPr lang="hr-HR" dirty="0"/>
              <a:t> navodi kao primjer neobičnog čovjeka koji ima pravo na zločin?</a:t>
            </a:r>
          </a:p>
          <a:p>
            <a:r>
              <a:rPr lang="hr-HR" dirty="0"/>
              <a:t>Kao primjer navodi Napoleona.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72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Gdje živi Sonja?</a:t>
            </a:r>
          </a:p>
          <a:p>
            <a:r>
              <a:rPr lang="hr-HR" dirty="0"/>
              <a:t>Kod krojača </a:t>
            </a:r>
            <a:r>
              <a:rPr lang="hr-HR" dirty="0" err="1"/>
              <a:t>Kapernaumova</a:t>
            </a:r>
            <a:r>
              <a:rPr lang="hr-HR" dirty="0"/>
              <a:t> i njegove žene.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78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Koliko je bilo novca u </a:t>
            </a:r>
            <a:r>
              <a:rPr lang="hr-HR" dirty="0" err="1"/>
              <a:t>Aljoninom</a:t>
            </a:r>
            <a:r>
              <a:rPr lang="hr-HR" dirty="0"/>
              <a:t> novčaniku?</a:t>
            </a:r>
          </a:p>
          <a:p>
            <a:pPr lvl="0"/>
            <a:r>
              <a:rPr lang="hr-HR" dirty="0" err="1"/>
              <a:t>Raskoljnjikov</a:t>
            </a:r>
            <a:r>
              <a:rPr lang="hr-HR" dirty="0"/>
              <a:t> je zakopao novčanik, a da uopće nije pogledao koliko je novca u njemu.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91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Pazikuća u društvu </a:t>
            </a:r>
            <a:r>
              <a:rPr lang="hr-HR" dirty="0" err="1"/>
              <a:t>Nastasje</a:t>
            </a:r>
            <a:r>
              <a:rPr lang="hr-HR" dirty="0"/>
              <a:t> </a:t>
            </a:r>
            <a:r>
              <a:rPr lang="hr-HR" dirty="0" err="1"/>
              <a:t>Rodionu</a:t>
            </a:r>
            <a:r>
              <a:rPr lang="hr-HR" dirty="0"/>
              <a:t> uručuje poziv da se javi na policiju. Zašto je pozvan na policiju? </a:t>
            </a:r>
          </a:p>
          <a:p>
            <a:pPr lvl="0"/>
            <a:r>
              <a:rPr lang="hr-HR" dirty="0"/>
              <a:t>Zbog duga udovici </a:t>
            </a:r>
            <a:r>
              <a:rPr lang="hr-HR" dirty="0" err="1"/>
              <a:t>Zarnjicynoj</a:t>
            </a:r>
            <a:r>
              <a:rPr lang="hr-HR" dirty="0"/>
              <a:t>, njegovoj gazdarici.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79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Koliko dugo </a:t>
            </a:r>
            <a:r>
              <a:rPr lang="hr-HR" dirty="0" err="1"/>
              <a:t>Raskoljnjikov</a:t>
            </a:r>
            <a:r>
              <a:rPr lang="hr-HR" dirty="0"/>
              <a:t> nije platio stanarinu? </a:t>
            </a:r>
          </a:p>
          <a:p>
            <a:pPr lvl="0"/>
            <a:r>
              <a:rPr lang="hr-HR" dirty="0"/>
              <a:t>Nije platio 4 mjeseca.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7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Koga je </a:t>
            </a:r>
            <a:r>
              <a:rPr lang="hr-HR" dirty="0" err="1"/>
              <a:t>Raskoljnjikov</a:t>
            </a:r>
            <a:r>
              <a:rPr lang="hr-HR" dirty="0"/>
              <a:t> zamolio da mu pročita priču o Lazarovom uskrsnuću?</a:t>
            </a:r>
          </a:p>
          <a:p>
            <a:r>
              <a:rPr lang="hr-HR" dirty="0"/>
              <a:t>Zamolio je Sonju </a:t>
            </a:r>
            <a:r>
              <a:rPr lang="hr-HR" dirty="0" err="1"/>
              <a:t>Marmeladovu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01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je ličilac </a:t>
            </a:r>
            <a:r>
              <a:rPr lang="hr-HR" dirty="0" err="1"/>
              <a:t>Nikolaj</a:t>
            </a:r>
            <a:r>
              <a:rPr lang="hr-HR" dirty="0"/>
              <a:t> osumnjičen za ubojstvo starica?</a:t>
            </a:r>
          </a:p>
          <a:p>
            <a:pPr lvl="0"/>
            <a:r>
              <a:rPr lang="hr-HR" dirty="0"/>
              <a:t>Dva dana nakon ubojstva, u policiju je došao seljanin </a:t>
            </a:r>
            <a:r>
              <a:rPr lang="hr-HR" dirty="0" err="1"/>
              <a:t>Duškin</a:t>
            </a:r>
            <a:r>
              <a:rPr lang="hr-HR" dirty="0"/>
              <a:t>, kod koga je </a:t>
            </a:r>
            <a:r>
              <a:rPr lang="hr-HR" dirty="0" err="1"/>
              <a:t>Nikolaj</a:t>
            </a:r>
            <a:r>
              <a:rPr lang="hr-HR" dirty="0"/>
              <a:t> u noći ubojstva založio zlatne naušnice za koje je tvrdio da ih je našao na pločniku.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41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se </a:t>
            </a:r>
            <a:r>
              <a:rPr lang="hr-HR" dirty="0" err="1"/>
              <a:t>Nikolaj</a:t>
            </a:r>
            <a:r>
              <a:rPr lang="hr-HR" dirty="0"/>
              <a:t> pokušao objesiti u štali?</a:t>
            </a:r>
          </a:p>
          <a:p>
            <a:r>
              <a:rPr lang="hr-HR" dirty="0"/>
              <a:t>Mislio je da je on ubojica. Inače, pripada sekti raskolnika koja rado patnju prihvaća na sebe, zato i priznaje zločin koji nije počinio.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60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Marfa</a:t>
            </a:r>
            <a:r>
              <a:rPr lang="hr-HR" dirty="0"/>
              <a:t> </a:t>
            </a:r>
            <a:r>
              <a:rPr lang="hr-HR" dirty="0" err="1"/>
              <a:t>Petrovna</a:t>
            </a:r>
            <a:r>
              <a:rPr lang="hr-HR" dirty="0"/>
              <a:t>?</a:t>
            </a:r>
          </a:p>
          <a:p>
            <a:r>
              <a:rPr lang="hr-HR" dirty="0" err="1"/>
              <a:t>Svidrigajlovljeva</a:t>
            </a:r>
            <a:r>
              <a:rPr lang="hr-HR" dirty="0"/>
              <a:t> supruga.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85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Nekoliko dana nakon što je počinio zločin, </a:t>
            </a:r>
            <a:r>
              <a:rPr lang="hr-HR" dirty="0" err="1"/>
              <a:t>Raskoljnjikov</a:t>
            </a:r>
            <a:r>
              <a:rPr lang="hr-HR" dirty="0"/>
              <a:t> se uputi k zgradi </a:t>
            </a:r>
            <a:r>
              <a:rPr lang="hr-HR" dirty="0" err="1"/>
              <a:t>Aljone</a:t>
            </a:r>
            <a:r>
              <a:rPr lang="hr-HR" dirty="0"/>
              <a:t> Ivanove. U njenom stanu naiđe na radnike koji su preuređivali stan. Što je pitao kućepazitelja?</a:t>
            </a:r>
          </a:p>
          <a:p>
            <a:pPr lvl="0"/>
            <a:r>
              <a:rPr lang="hr-HR" dirty="0"/>
              <a:t>Pitao ga je može li upravo taj stan iznajmiti.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10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vodi istragu ubojstva?</a:t>
            </a:r>
          </a:p>
          <a:p>
            <a:r>
              <a:rPr lang="hr-HR" dirty="0"/>
              <a:t>Istragu vodi </a:t>
            </a:r>
            <a:r>
              <a:rPr lang="hr-HR" dirty="0" err="1"/>
              <a:t>Porfirij</a:t>
            </a:r>
            <a:r>
              <a:rPr lang="hr-HR" dirty="0"/>
              <a:t> </a:t>
            </a:r>
            <a:r>
              <a:rPr lang="hr-HR" dirty="0" err="1"/>
              <a:t>Petrovič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54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Zašto </a:t>
            </a:r>
            <a:r>
              <a:rPr lang="hr-HR" dirty="0" err="1"/>
              <a:t>Raskoljnjikov</a:t>
            </a:r>
            <a:r>
              <a:rPr lang="hr-HR" dirty="0"/>
              <a:t> samoinicijativno, u društvu </a:t>
            </a:r>
            <a:r>
              <a:rPr lang="hr-HR" dirty="0" err="1"/>
              <a:t>Razumihina</a:t>
            </a:r>
            <a:r>
              <a:rPr lang="hr-HR" dirty="0"/>
              <a:t>, odlazi </a:t>
            </a:r>
            <a:r>
              <a:rPr lang="hr-HR" dirty="0" err="1"/>
              <a:t>Porfiriju</a:t>
            </a:r>
            <a:r>
              <a:rPr lang="hr-HR" dirty="0"/>
              <a:t> </a:t>
            </a:r>
            <a:r>
              <a:rPr lang="hr-HR" dirty="0" err="1"/>
              <a:t>Petroviču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Čuo je da istražuju </a:t>
            </a:r>
            <a:r>
              <a:rPr lang="hr-HR" dirty="0" err="1"/>
              <a:t>Aljonine</a:t>
            </a:r>
            <a:r>
              <a:rPr lang="hr-HR" dirty="0"/>
              <a:t> zalagače pa od </a:t>
            </a:r>
            <a:r>
              <a:rPr lang="hr-HR" dirty="0" err="1"/>
              <a:t>Porfirija</a:t>
            </a:r>
            <a:r>
              <a:rPr lang="hr-HR" dirty="0"/>
              <a:t> traži da mu vrati očev sat i sestrin prsten.</a:t>
            </a:r>
          </a:p>
          <a:p>
            <a:pPr lvl="0"/>
            <a:endParaRPr lang="hr-HR" dirty="0"/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8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/>
              <a:t>„He-he! Oštroumni ste vi, oštroumni, gospodine! Sve vi primjećujete. Zaista živahan um! I u najsmješniju žicu znate dirnuti... he-he!... U </a:t>
            </a:r>
            <a:r>
              <a:rPr lang="hr-HR" i="1" u="sng" dirty="0">
                <a:solidFill>
                  <a:srgbClr val="FF0000"/>
                </a:solidFill>
              </a:rPr>
              <a:t>???????</a:t>
            </a:r>
            <a:r>
              <a:rPr lang="hr-HR" i="1" dirty="0"/>
              <a:t> je, od pisaca, bila ta crta, vele, najrazvijenija?”</a:t>
            </a:r>
          </a:p>
          <a:p>
            <a:pPr lvl="0"/>
            <a:r>
              <a:rPr lang="hr-HR" dirty="0"/>
              <a:t>Kojeg pisca spominje </a:t>
            </a:r>
            <a:r>
              <a:rPr lang="hr-HR" dirty="0" err="1"/>
              <a:t>Porfirij</a:t>
            </a:r>
            <a:r>
              <a:rPr lang="hr-HR" dirty="0"/>
              <a:t> </a:t>
            </a:r>
            <a:r>
              <a:rPr lang="hr-HR" dirty="0" err="1"/>
              <a:t>Rodionu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Spominje Gogolja.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19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Kako </a:t>
            </a:r>
            <a:r>
              <a:rPr lang="hr-HR" dirty="0"/>
              <a:t>umire </a:t>
            </a:r>
            <a:r>
              <a:rPr lang="hr-HR" dirty="0" err="1"/>
              <a:t>Marmeladov</a:t>
            </a:r>
            <a:r>
              <a:rPr lang="hr-HR" dirty="0"/>
              <a:t>?</a:t>
            </a:r>
          </a:p>
          <a:p>
            <a:r>
              <a:rPr lang="hr-HR" dirty="0"/>
              <a:t>Pijan je pao pod gospodsku kočiju, nedugo zatim umire.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02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čijim rukama umire </a:t>
            </a:r>
            <a:r>
              <a:rPr lang="hr-HR" dirty="0" err="1"/>
              <a:t>Marmeladov</a:t>
            </a:r>
            <a:r>
              <a:rPr lang="hr-HR" dirty="0"/>
              <a:t>?</a:t>
            </a:r>
          </a:p>
          <a:p>
            <a:r>
              <a:rPr lang="hr-HR" dirty="0"/>
              <a:t>Na </a:t>
            </a:r>
            <a:r>
              <a:rPr lang="hr-HR" dirty="0" err="1"/>
              <a:t>Sonjinim</a:t>
            </a:r>
            <a:r>
              <a:rPr lang="hr-HR" dirty="0"/>
              <a:t> tražeći njen oproštaj.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08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plaća </a:t>
            </a:r>
            <a:r>
              <a:rPr lang="hr-HR" dirty="0" err="1"/>
              <a:t>Marmeladovljev</a:t>
            </a:r>
            <a:r>
              <a:rPr lang="hr-HR" dirty="0"/>
              <a:t> pogreb? </a:t>
            </a:r>
          </a:p>
          <a:p>
            <a:r>
              <a:rPr lang="hr-HR" dirty="0" err="1"/>
              <a:t>Raskoljnjikov</a:t>
            </a:r>
            <a:r>
              <a:rPr lang="hr-HR" dirty="0"/>
              <a:t> </a:t>
            </a:r>
            <a:r>
              <a:rPr lang="hr-HR" dirty="0" err="1"/>
              <a:t>Katerini</a:t>
            </a:r>
            <a:r>
              <a:rPr lang="hr-HR" dirty="0"/>
              <a:t> daje 25 rubalja koje mu je poslala majka.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4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Koliko godina ima Sonja u trenutku kada je upoznala </a:t>
            </a:r>
            <a:r>
              <a:rPr lang="hr-HR" dirty="0" err="1"/>
              <a:t>Raskoljnjikova</a:t>
            </a:r>
            <a:r>
              <a:rPr lang="hr-HR" dirty="0"/>
              <a:t>?</a:t>
            </a:r>
          </a:p>
          <a:p>
            <a:r>
              <a:rPr lang="hr-HR" dirty="0"/>
              <a:t>Ima 18 godina.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3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„</a:t>
            </a:r>
            <a:r>
              <a:rPr lang="hr-HR" i="1" dirty="0"/>
              <a:t>Zlatni, emajlirani sat, Dunji visi o vratu na tankom mletačkom lančiću i nikako se ne slaže s njenom opravom</a:t>
            </a:r>
            <a:r>
              <a:rPr lang="hr-HR" dirty="0"/>
              <a:t>.”</a:t>
            </a:r>
          </a:p>
          <a:p>
            <a:pPr lvl="0"/>
            <a:r>
              <a:rPr lang="hr-HR" dirty="0"/>
              <a:t>Tko je Dunji poklonio taj sat?</a:t>
            </a:r>
          </a:p>
          <a:p>
            <a:pPr lvl="0"/>
            <a:r>
              <a:rPr lang="hr-HR" dirty="0"/>
              <a:t>Poklonila joj ga je </a:t>
            </a:r>
            <a:r>
              <a:rPr lang="hr-HR" dirty="0" err="1"/>
              <a:t>Marfa</a:t>
            </a:r>
            <a:r>
              <a:rPr lang="hr-HR" dirty="0"/>
              <a:t> </a:t>
            </a:r>
            <a:r>
              <a:rPr lang="hr-HR" dirty="0" err="1"/>
              <a:t>Petrovna</a:t>
            </a:r>
            <a:r>
              <a:rPr lang="hr-HR" dirty="0"/>
              <a:t> </a:t>
            </a:r>
            <a:r>
              <a:rPr lang="hr-HR" dirty="0" err="1"/>
              <a:t>Svidrigajlova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8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Tko je </a:t>
            </a:r>
            <a:r>
              <a:rPr lang="hr-HR" dirty="0" err="1"/>
              <a:t>Semjon</a:t>
            </a:r>
            <a:r>
              <a:rPr lang="hr-HR" dirty="0"/>
              <a:t> </a:t>
            </a:r>
            <a:r>
              <a:rPr lang="hr-HR" dirty="0" err="1"/>
              <a:t>Zaharič</a:t>
            </a:r>
            <a:r>
              <a:rPr lang="hr-HR" dirty="0"/>
              <a:t>?</a:t>
            </a:r>
          </a:p>
          <a:p>
            <a:r>
              <a:rPr lang="hr-HR" dirty="0"/>
              <a:t>To je </a:t>
            </a:r>
            <a:r>
              <a:rPr lang="hr-HR" dirty="0" err="1"/>
              <a:t>Marmeladov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58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koga se odnosi rečenica: </a:t>
            </a:r>
            <a:r>
              <a:rPr lang="hr-HR" i="1" dirty="0"/>
              <a:t>„Bila je visoka, nezgrapna, plaha, tiha djevojka, skoro idiotkinja, u dobi od trideset i pet godina“</a:t>
            </a:r>
            <a:r>
              <a:rPr lang="hr-HR" dirty="0"/>
              <a:t>? </a:t>
            </a:r>
          </a:p>
          <a:p>
            <a:r>
              <a:rPr lang="hr-HR" dirty="0"/>
              <a:t>Na </a:t>
            </a:r>
            <a:r>
              <a:rPr lang="hr-HR" dirty="0" err="1"/>
              <a:t>Lizavetu</a:t>
            </a:r>
            <a:r>
              <a:rPr lang="hr-HR" dirty="0"/>
              <a:t> </a:t>
            </a:r>
            <a:r>
              <a:rPr lang="hr-HR" dirty="0" err="1"/>
              <a:t>Ivanovnu</a:t>
            </a:r>
            <a:r>
              <a:rPr lang="hr-HR" dirty="0"/>
              <a:t>, </a:t>
            </a:r>
            <a:r>
              <a:rPr lang="hr-HR" dirty="0" err="1"/>
              <a:t>Aljoninu</a:t>
            </a:r>
            <a:r>
              <a:rPr lang="hr-HR" dirty="0"/>
              <a:t> sestru.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86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69.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Bakaljejevljevo</a:t>
            </a:r>
            <a:r>
              <a:rPr lang="hr-HR" dirty="0"/>
              <a:t> svratište?</a:t>
            </a:r>
          </a:p>
          <a:p>
            <a:r>
              <a:rPr lang="hr-HR" dirty="0"/>
              <a:t>To je sumnjivo konačište koje je za Dunju i njenu majku iznajmio </a:t>
            </a:r>
            <a:r>
              <a:rPr lang="hr-HR" dirty="0" err="1"/>
              <a:t>Lužin</a:t>
            </a:r>
            <a:r>
              <a:rPr lang="hr-HR" dirty="0"/>
              <a:t>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76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70.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/>
              <a:t>„Na komodi je ležala neka knjiga. Kad je god prolazio i amo i tamo, primjećivao ju je, a sada je uzme i pogleda. Bio je to novi zavjet u ruskom prijevodu. Knjiga je bila stara, istrošena, u kožnom uvezu.”</a:t>
            </a:r>
          </a:p>
          <a:p>
            <a:pPr lvl="0"/>
            <a:r>
              <a:rPr lang="hr-HR" dirty="0"/>
              <a:t>Čija je to bila knjiga?</a:t>
            </a:r>
          </a:p>
          <a:p>
            <a:pPr lvl="0"/>
            <a:r>
              <a:rPr lang="hr-HR" dirty="0"/>
              <a:t>Knjiga je bila </a:t>
            </a:r>
            <a:r>
              <a:rPr lang="hr-HR" dirty="0" err="1"/>
              <a:t>Sonjina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66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71.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err="1"/>
              <a:t>Lužin</a:t>
            </a:r>
            <a:r>
              <a:rPr lang="hr-HR" dirty="0"/>
              <a:t> je trebao doći po mamu i Dunju na </a:t>
            </a:r>
            <a:r>
              <a:rPr lang="hr-HR" dirty="0" err="1"/>
              <a:t>petrogradski</a:t>
            </a:r>
            <a:r>
              <a:rPr lang="hr-HR" dirty="0"/>
              <a:t> kolodvor, ali umjesto sebe šalje lakaja s pismom.  Što im piše u pismu?</a:t>
            </a:r>
          </a:p>
          <a:p>
            <a:pPr lvl="0"/>
            <a:r>
              <a:rPr lang="hr-HR" dirty="0"/>
              <a:t>Odgađa susret s njima i traži da </a:t>
            </a:r>
            <a:r>
              <a:rPr lang="hr-HR" dirty="0" err="1"/>
              <a:t>Rodion</a:t>
            </a:r>
            <a:r>
              <a:rPr lang="hr-HR" dirty="0"/>
              <a:t> ne prisustvuje tom susretu. Piše i da je majčin novac dao za sprovod </a:t>
            </a:r>
            <a:r>
              <a:rPr lang="hr-HR" dirty="0" err="1"/>
              <a:t>Marmeladova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25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72.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je </a:t>
            </a:r>
            <a:r>
              <a:rPr lang="hr-HR" dirty="0" err="1"/>
              <a:t>Raskoljnjikov</a:t>
            </a:r>
            <a:r>
              <a:rPr lang="hr-HR" dirty="0"/>
              <a:t> poljubio Sonji noge?</a:t>
            </a:r>
          </a:p>
          <a:p>
            <a:r>
              <a:rPr lang="hr-HR" dirty="0"/>
              <a:t>Poklonio se njenoj patnji, ali i svim ljudskim patnjama.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15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73.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Zašto Dunja nije napustila službu kod </a:t>
            </a:r>
            <a:r>
              <a:rPr lang="hr-HR" dirty="0" err="1"/>
              <a:t>Svidrigajlovih</a:t>
            </a:r>
            <a:r>
              <a:rPr lang="hr-HR" dirty="0"/>
              <a:t> nakon što joj se </a:t>
            </a:r>
            <a:r>
              <a:rPr lang="hr-HR" dirty="0" err="1"/>
              <a:t>Svidrigajlov</a:t>
            </a:r>
            <a:r>
              <a:rPr lang="hr-HR" dirty="0"/>
              <a:t> nabacivao i napastvovao je? </a:t>
            </a:r>
          </a:p>
          <a:p>
            <a:pPr lvl="0"/>
            <a:r>
              <a:rPr lang="hr-HR" dirty="0"/>
              <a:t>Prije stupanja u službu uzela je predujam kako bi novac mogla poslati bratu za školovanje.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43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74.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je posao obavljala Dunja kod </a:t>
            </a:r>
            <a:r>
              <a:rPr lang="hr-HR" dirty="0" err="1"/>
              <a:t>Svidrigajlovih</a:t>
            </a:r>
            <a:r>
              <a:rPr lang="hr-HR" dirty="0"/>
              <a:t>?</a:t>
            </a:r>
          </a:p>
          <a:p>
            <a:r>
              <a:rPr lang="hr-HR" dirty="0"/>
              <a:t>Bila je guvernanta.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0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75.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Tko je </a:t>
            </a:r>
            <a:r>
              <a:rPr lang="hr-HR" dirty="0" err="1"/>
              <a:t>Afanasij</a:t>
            </a:r>
            <a:r>
              <a:rPr lang="hr-HR" dirty="0"/>
              <a:t> </a:t>
            </a:r>
            <a:r>
              <a:rPr lang="hr-HR" dirty="0" err="1"/>
              <a:t>Ivanovič</a:t>
            </a:r>
            <a:r>
              <a:rPr lang="hr-HR" dirty="0"/>
              <a:t> </a:t>
            </a:r>
            <a:r>
              <a:rPr lang="hr-HR" dirty="0" err="1"/>
              <a:t>Vahrušin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Čovjek od kojega majka posuđuje novac za </a:t>
            </a:r>
            <a:r>
              <a:rPr lang="hr-HR" dirty="0" err="1"/>
              <a:t>Rodionov</a:t>
            </a:r>
            <a:r>
              <a:rPr lang="hr-HR" dirty="0"/>
              <a:t> studij.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10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76.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Kome je pravo ime </a:t>
            </a:r>
            <a:r>
              <a:rPr lang="hr-HR" dirty="0" err="1"/>
              <a:t>Sofja</a:t>
            </a:r>
            <a:r>
              <a:rPr lang="hr-HR" dirty="0"/>
              <a:t> </a:t>
            </a:r>
            <a:r>
              <a:rPr lang="hr-HR" dirty="0" err="1"/>
              <a:t>Semjonovna</a:t>
            </a:r>
            <a:r>
              <a:rPr lang="hr-HR" dirty="0"/>
              <a:t>?</a:t>
            </a:r>
          </a:p>
          <a:p>
            <a:pPr lvl="0"/>
            <a:r>
              <a:rPr lang="hr-HR" dirty="0"/>
              <a:t>Sonji </a:t>
            </a:r>
            <a:r>
              <a:rPr lang="hr-HR" dirty="0" err="1"/>
              <a:t>Marmeladovoj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4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Koliko je godina imala Sonja kada joj je otac oženio </a:t>
            </a:r>
            <a:r>
              <a:rPr lang="hr-HR" dirty="0" err="1"/>
              <a:t>Katerinu</a:t>
            </a:r>
            <a:r>
              <a:rPr lang="hr-HR" dirty="0"/>
              <a:t> </a:t>
            </a:r>
            <a:r>
              <a:rPr lang="hr-HR" dirty="0" err="1"/>
              <a:t>Ivanovnu</a:t>
            </a:r>
            <a:r>
              <a:rPr lang="hr-HR" dirty="0"/>
              <a:t>?</a:t>
            </a:r>
          </a:p>
          <a:p>
            <a:r>
              <a:rPr lang="hr-HR" dirty="0"/>
              <a:t>Imala je 14 godina.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6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majka od milja zove </a:t>
            </a:r>
            <a:r>
              <a:rPr lang="hr-HR" dirty="0" err="1"/>
              <a:t>Raskoljnjikova</a:t>
            </a:r>
            <a:r>
              <a:rPr lang="hr-HR" dirty="0"/>
              <a:t>?</a:t>
            </a:r>
          </a:p>
          <a:p>
            <a:r>
              <a:rPr lang="hr-HR" dirty="0"/>
              <a:t>Zove ga Rođa.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2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pitanje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Gdje se upoznaju </a:t>
            </a:r>
            <a:r>
              <a:rPr lang="hr-HR" dirty="0" err="1"/>
              <a:t>Raskoljnjikov</a:t>
            </a:r>
            <a:r>
              <a:rPr lang="hr-HR" dirty="0"/>
              <a:t> i </a:t>
            </a:r>
            <a:r>
              <a:rPr lang="hr-HR" dirty="0" err="1"/>
              <a:t>Marmeladov</a:t>
            </a:r>
            <a:r>
              <a:rPr lang="hr-HR" dirty="0"/>
              <a:t>?</a:t>
            </a:r>
          </a:p>
          <a:p>
            <a:r>
              <a:rPr lang="hr-HR" dirty="0"/>
              <a:t>U krčmi u kojoj </a:t>
            </a:r>
            <a:r>
              <a:rPr lang="hr-HR" dirty="0" err="1"/>
              <a:t>Marmeladov</a:t>
            </a:r>
            <a:r>
              <a:rPr lang="hr-HR" dirty="0"/>
              <a:t>, alkoholičar, bijedu utapa u piću plaćenom novcem koji njegova starija kći Sonja zarađuje prostitucijom.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Odgovor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64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</TotalTime>
  <Words>2182</Words>
  <Application>Microsoft Office PowerPoint</Application>
  <PresentationFormat>Široki zaslon</PresentationFormat>
  <Paragraphs>321</Paragraphs>
  <Slides>78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78</vt:i4>
      </vt:variant>
    </vt:vector>
  </HeadingPairs>
  <TitlesOfParts>
    <vt:vector size="81" baseType="lpstr">
      <vt:lpstr>Arial</vt:lpstr>
      <vt:lpstr>Garamond</vt:lpstr>
      <vt:lpstr>Organski</vt:lpstr>
      <vt:lpstr>Fjodor Mihajlovič Dostojevski, Zločin i kazna</vt:lpstr>
      <vt:lpstr>1. pitanje</vt:lpstr>
      <vt:lpstr>2. pitanje</vt:lpstr>
      <vt:lpstr>3. pitanje</vt:lpstr>
      <vt:lpstr>4. pitanje</vt:lpstr>
      <vt:lpstr>5. pitanje</vt:lpstr>
      <vt:lpstr>6. pitanje</vt:lpstr>
      <vt:lpstr>7. pitanje</vt:lpstr>
      <vt:lpstr>8. pitanje</vt:lpstr>
      <vt:lpstr>9. pitanje</vt:lpstr>
      <vt:lpstr>10. pitanje</vt:lpstr>
      <vt:lpstr>11. pitanje</vt:lpstr>
      <vt:lpstr>12. pitanje</vt:lpstr>
      <vt:lpstr>13. pitanje</vt:lpstr>
      <vt:lpstr>14. pitanje</vt:lpstr>
      <vt:lpstr>15. pitanje</vt:lpstr>
      <vt:lpstr>16. pitanje</vt:lpstr>
      <vt:lpstr>17. pitanje</vt:lpstr>
      <vt:lpstr>18. pitanje</vt:lpstr>
      <vt:lpstr>19. pitanje</vt:lpstr>
      <vt:lpstr>20. pitanje</vt:lpstr>
      <vt:lpstr>21. pitanje</vt:lpstr>
      <vt:lpstr>22. pitanje</vt:lpstr>
      <vt:lpstr>23. pitanje</vt:lpstr>
      <vt:lpstr>24. pitanje</vt:lpstr>
      <vt:lpstr>25. pitanje</vt:lpstr>
      <vt:lpstr>26. pitanje</vt:lpstr>
      <vt:lpstr>27. pitanje</vt:lpstr>
      <vt:lpstr>28. pitanje</vt:lpstr>
      <vt:lpstr>29. pitanje</vt:lpstr>
      <vt:lpstr>30. pitanje</vt:lpstr>
      <vt:lpstr>31. pitanje</vt:lpstr>
      <vt:lpstr>32. pitanje</vt:lpstr>
      <vt:lpstr>33. pitanje</vt:lpstr>
      <vt:lpstr>34. pitanje</vt:lpstr>
      <vt:lpstr>35. pitanje</vt:lpstr>
      <vt:lpstr>36. pitanje</vt:lpstr>
      <vt:lpstr>37. pitanje</vt:lpstr>
      <vt:lpstr>38. pitanje</vt:lpstr>
      <vt:lpstr>39. pitanje</vt:lpstr>
      <vt:lpstr>40. pitanje</vt:lpstr>
      <vt:lpstr>41. pitanje</vt:lpstr>
      <vt:lpstr>42. pitanje</vt:lpstr>
      <vt:lpstr>43. pitanje</vt:lpstr>
      <vt:lpstr>44. pitanje</vt:lpstr>
      <vt:lpstr>45. pitanje</vt:lpstr>
      <vt:lpstr>46. pitanje</vt:lpstr>
      <vt:lpstr>47. pitanje</vt:lpstr>
      <vt:lpstr>48. pitanje</vt:lpstr>
      <vt:lpstr>49. pitanje</vt:lpstr>
      <vt:lpstr>50. pitanje</vt:lpstr>
      <vt:lpstr>51. pitanje</vt:lpstr>
      <vt:lpstr>52. pitanje</vt:lpstr>
      <vt:lpstr>53. pitanje</vt:lpstr>
      <vt:lpstr>54. pitanje</vt:lpstr>
      <vt:lpstr>55. pitanje</vt:lpstr>
      <vt:lpstr>56. pitanje</vt:lpstr>
      <vt:lpstr>57. pitanje</vt:lpstr>
      <vt:lpstr>58. pitanje</vt:lpstr>
      <vt:lpstr>59. pitanje</vt:lpstr>
      <vt:lpstr>60. pitanje</vt:lpstr>
      <vt:lpstr>61. pitanje</vt:lpstr>
      <vt:lpstr>62. pitanje</vt:lpstr>
      <vt:lpstr>63. pitanje</vt:lpstr>
      <vt:lpstr>64. pitanje</vt:lpstr>
      <vt:lpstr>65. pitanje</vt:lpstr>
      <vt:lpstr>66. pitanje</vt:lpstr>
      <vt:lpstr>67. pitanje</vt:lpstr>
      <vt:lpstr>68. pitanje</vt:lpstr>
      <vt:lpstr>69. pitanje</vt:lpstr>
      <vt:lpstr>70. pitanje</vt:lpstr>
      <vt:lpstr>71. pitanje</vt:lpstr>
      <vt:lpstr>72. pitanje</vt:lpstr>
      <vt:lpstr>73. pitanje</vt:lpstr>
      <vt:lpstr>74. pitanje</vt:lpstr>
      <vt:lpstr>75. pitanje</vt:lpstr>
      <vt:lpstr>76. pitanje</vt:lpstr>
      <vt:lpstr>77. pitanje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Fjodor Mihajlovič Dostojevski, Zločin i kazna</dc:title>
  <dc:creator>Racunalo</dc:creator>
  <cp:lastModifiedBy>Ivana Pandžić</cp:lastModifiedBy>
  <cp:revision>40</cp:revision>
  <dcterms:created xsi:type="dcterms:W3CDTF">2019-12-16T18:00:37Z</dcterms:created>
  <dcterms:modified xsi:type="dcterms:W3CDTF">2023-10-06T22:54:13Z</dcterms:modified>
</cp:coreProperties>
</file>