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6" r:id="rId5"/>
    <p:sldId id="259" r:id="rId6"/>
    <p:sldId id="264" r:id="rId7"/>
    <p:sldId id="265" r:id="rId8"/>
    <p:sldId id="267" r:id="rId9"/>
    <p:sldId id="262" r:id="rId10"/>
    <p:sldId id="260" r:id="rId11"/>
    <p:sldId id="268" r:id="rId12"/>
    <p:sldId id="269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B0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96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1800E-17A9-46A8-81AE-38012E7F7311}" type="datetimeFigureOut">
              <a:rPr lang="hr-HR" smtClean="0"/>
              <a:t>27.12.2023.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0091E-8517-4C68-8209-DE8B8BE8BC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3569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1F0A52F-2F0B-401B-9313-948C6562BA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3F3B3F1-FED3-4377-AA57-884892989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867DA18-6799-488E-B068-A326521B1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B435D-838F-41C1-B49B-2DF471A2245A}" type="datetime1">
              <a:rPr lang="hr-HR" smtClean="0"/>
              <a:t>27.12.2023.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2AB0876-9817-4F0B-8324-0FE3AD433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A99F122-C586-4EAF-AE5B-B0D034ABD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0410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FB6511-44D4-4C6F-BD69-9499A4231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9A4D89F1-7F85-43A6-89C9-161BE6AC4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923AC7D-418E-4DC3-B0A3-839095772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F231-7672-4AD9-8C84-872430E7461F}" type="datetime1">
              <a:rPr lang="hr-HR" smtClean="0"/>
              <a:t>27.12.2023.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4117453-DCEE-4DF6-B859-083592A54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EEFDD2C-C771-490E-A5C3-8EA43C4F6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965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D288007C-816C-4799-A908-88F92BA171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EFCD847-E6FD-4787-8AA6-A78B7B2F7E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38FC166-5EC1-4C8D-90AA-E529279F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2826-5A3A-4BCD-9DE9-BB1701D6D77C}" type="datetime1">
              <a:rPr lang="hr-HR" smtClean="0"/>
              <a:t>27.12.2023.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9193CAE-7EB3-4643-9226-CF45B4CAC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8755C5F-CA99-416B-855A-8C36E5AAA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5602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55A0F7-BA8A-4608-B4D1-079CF93F4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A6C8611-FD12-4D61-A62D-86E2A6FA0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28FD91A-764A-4076-B381-33CB0CA90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CE8D-8BD8-4CA7-85E1-DC42FBB7F51B}" type="datetime1">
              <a:rPr lang="hr-HR" smtClean="0"/>
              <a:t>27.12.2023.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6611FBD-ECD9-4788-A4BD-3EAF28CE0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F06BA46-2924-439D-96A3-392CA00F5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1219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DAF9106-3806-48E5-8563-147888020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BB12A09-FF36-46A8-B437-CCA2A5A97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A380481-05A5-4B9A-9D36-6603515A3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B802-120D-4BF1-BC31-2AA86023C49F}" type="datetime1">
              <a:rPr lang="hr-HR" smtClean="0"/>
              <a:t>27.12.2023.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5D90DCC-F65F-45E4-9562-9C120D817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068D480-B620-405B-A46F-1207F8392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0649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C191CD4-1D46-4E5B-A492-F3E51794C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F8458E8-9F4B-42EC-89A6-EAD71A17FF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F8CE1CD7-5AAB-4711-BE1B-515A284319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D267927-54B9-48A7-8A2B-A16339DFC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8A8A-519A-43D6-B0EA-0C95A9156708}" type="datetime1">
              <a:rPr lang="hr-HR" smtClean="0"/>
              <a:t>27.12.2023.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7743D962-682B-4C61-8483-9CD7FABF7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BC198314-3414-4237-BEE3-345187F6B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257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3A776CA-1514-4A95-B979-D633B9596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4EC1E85-EA40-4928-842D-007EEBA76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262A5D8-5112-4434-86D2-23CF264202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61AD5BCA-C03E-447A-BC3D-7EF9DC7A01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7A5AC639-C7E9-4DC4-95D5-35C4CD9DE5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3FF76472-710B-4224-9231-E31974DDD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A63FB-93C6-4872-98E5-79C7A5BC975A}" type="datetime1">
              <a:rPr lang="hr-HR" smtClean="0"/>
              <a:t>27.12.2023.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A564D000-50A6-4988-84F9-CE8867A2B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FB7BDDEC-D8CA-4E54-83BF-F4103EC0F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521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661228-4336-4EC1-9A32-3B3B12B82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E315FEEA-FF93-4F5F-B50B-1C633296C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733E-A90B-4660-8D7B-12CD20297875}" type="datetime1">
              <a:rPr lang="hr-HR" smtClean="0"/>
              <a:t>27.12.2023.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5D941648-BDDA-438A-9947-C8674693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67EC080F-F753-4FB7-89D0-53347BFA6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3640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619258E9-65AF-4D18-9B10-46714C3D5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40B0E-7B77-4C61-AEE0-1BC9F422551D}" type="datetime1">
              <a:rPr lang="hr-HR" smtClean="0"/>
              <a:t>27.12.2023.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93F8554F-AF3B-426B-BF3A-AE3A8291D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907680A0-F166-41D0-B2EC-D2DA791A2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7533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E18641-CF2F-4C6F-BEC8-A8B763BFE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9A98DD8-4566-4676-97E7-7BCDCA44A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F853EC85-C967-4555-9609-69AF901D7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BF5A11E-318E-44BC-A103-A707819BB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EE32-CAE4-4D15-8879-E331A696ED51}" type="datetime1">
              <a:rPr lang="hr-HR" smtClean="0"/>
              <a:t>27.12.2023.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5279B9E-A449-4AB8-A930-69E324CA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BFE2638-60CE-4211-8AB1-A19B23208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0890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CE6928-05A7-4104-8362-19396967D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FBFFBA8D-3E82-45D2-B722-9E50033DCD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9D5E44F-A674-428D-8324-34067DD950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0A4609E-9EF7-4A87-81BC-21BA920A9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1477A-82A3-4E6C-B1D0-FC0B54661FD2}" type="datetime1">
              <a:rPr lang="hr-HR" smtClean="0"/>
              <a:t>27.12.2023.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10BE859-5D51-45B4-8C9B-BB6BD3206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6FEF607-B068-49D2-B9DE-8B02964E6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40083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>
            <a:extLst>
              <a:ext uri="{FF2B5EF4-FFF2-40B4-BE49-F238E27FC236}">
                <a16:creationId xmlns:a16="http://schemas.microsoft.com/office/drawing/2014/main" id="{C84351CC-BDD7-4853-9463-BB188CABEC68}"/>
              </a:ext>
            </a:extLst>
          </p:cNvPr>
          <p:cNvSpPr/>
          <p:nvPr userDrawn="1"/>
        </p:nvSpPr>
        <p:spPr>
          <a:xfrm>
            <a:off x="0" y="6039059"/>
            <a:ext cx="12192000" cy="81894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D5D6B056-83F3-49A2-A891-B327D5C52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8457F7F-3228-472A-9A28-56E5CECF7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8BFE4D8-88F6-4902-8903-A109623406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FCE48-7B1F-4BC2-A497-238784003914}" type="datetime1">
              <a:rPr lang="hr-HR" smtClean="0"/>
              <a:t>27.12.2023.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B732A29-7A07-4BE3-BECD-F1FF0908F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E749E1C-BCCC-45E9-A2BA-F35E3AF86A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C408E-42C7-449C-AC18-19B9B6F565E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720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5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uestenrot.hr/krediti/redovni-krediti/kako-izracunati-kreditnu-sposobnost/71" TargetMode="External"/><Relationship Id="rId2" Type="http://schemas.openxmlformats.org/officeDocument/2006/relationships/hyperlink" Target="https://www.hnb.hr/-/sto-je-kreditna-sposobnost-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oslovni.hr/trzista/dizete-kredit-evo-sto-sve-banke-provjeravaju-stvari-su-se-promijenile-4354429" TargetMode="External"/><Relationship Id="rId5" Type="http://schemas.openxmlformats.org/officeDocument/2006/relationships/hyperlink" Target="https://mojkreditnikalkulator.com/sto-je-kreditna-sposobnost-i-kako-se-izracunava/" TargetMode="External"/><Relationship Id="rId4" Type="http://schemas.openxmlformats.org/officeDocument/2006/relationships/hyperlink" Target="https://www.moj-bankar.hr/Kazalo/K/Kreditna-sposobnost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diko.hr/static/uploads/Dokumentacija_uz_stamb-hipot_kredit_10_2017-1.pdf" TargetMode="External"/><Relationship Id="rId2" Type="http://schemas.openxmlformats.org/officeDocument/2006/relationships/hyperlink" Target="https://www.pbz.hr/document/documents/PBZ/krediti_all/dokumentacija-za-kredite/Dokumentacija-za-podno%C5%A1enje-zahtjeva-za-kredi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tpbanka.hr/sites/default/files/doc/Kreditna%20dokumentacija%20za%20utvr%C4%91ivanje%20kreditne%20sposobnosti%20Klik%20kredit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ba.hr/alati/kalkulator-kredita" TargetMode="External"/><Relationship Id="rId2" Type="http://schemas.openxmlformats.org/officeDocument/2006/relationships/hyperlink" Target="https://www.hpb.hr/hr/kreditni-kalkulator-1332/133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oj-bankar.hr/Kredit-procjena-sposobnosti" TargetMode="External"/><Relationship Id="rId5" Type="http://schemas.openxmlformats.org/officeDocument/2006/relationships/hyperlink" Target="https://virtualnaposlovnica.addiko.hr/onlinekredit/hr/kreditni-kalkulator" TargetMode="External"/><Relationship Id="rId4" Type="http://schemas.openxmlformats.org/officeDocument/2006/relationships/hyperlink" Target="https://www.slatinska-banka.hr/kreditni-kalkulator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96C0840-7A84-42E0-BDD8-12E3814EC1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Kreditna sposobnost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FE0FC4C-C43A-47BF-B124-14E3AC883F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3309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D9B4783-D9A6-425D-9073-BF8BAE9E1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Izvori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EABA211-234B-41CD-8202-42DFD671D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https://www.hnb.hr/-/sto-je-kreditna-sposobnost-</a:t>
            </a:r>
            <a:r>
              <a:rPr lang="hr-HR" dirty="0"/>
              <a:t> </a:t>
            </a:r>
          </a:p>
          <a:p>
            <a:r>
              <a:rPr lang="hr-HR" dirty="0">
                <a:hlinkClick r:id="rId3"/>
              </a:rPr>
              <a:t>https://www.wuestenrot.hr/krediti/redovni-krediti/kako-izracunati-kreditnu-sposobnost/71</a:t>
            </a:r>
            <a:r>
              <a:rPr lang="hr-HR" dirty="0"/>
              <a:t> </a:t>
            </a:r>
          </a:p>
          <a:p>
            <a:r>
              <a:rPr lang="hr-HR" dirty="0">
                <a:hlinkClick r:id="rId4"/>
              </a:rPr>
              <a:t>https://www.moj-bankar.hr/Kazalo/K/Kreditna-sposobnost</a:t>
            </a:r>
            <a:r>
              <a:rPr lang="hr-HR" dirty="0"/>
              <a:t> </a:t>
            </a:r>
          </a:p>
          <a:p>
            <a:r>
              <a:rPr lang="hr-HR" dirty="0">
                <a:hlinkClick r:id="rId5"/>
              </a:rPr>
              <a:t>https://mojkreditnikalkulator.com/sto-je-kreditna-sposobnost-i-kako-se-izracunava/</a:t>
            </a:r>
            <a:r>
              <a:rPr lang="hr-HR" dirty="0"/>
              <a:t> </a:t>
            </a:r>
          </a:p>
          <a:p>
            <a:r>
              <a:rPr lang="hr-HR" dirty="0">
                <a:hlinkClick r:id="rId6"/>
              </a:rPr>
              <a:t>https://www.poslovni.hr/trzista/dizete-kredit-evo-sto-sve-banke-provjeravaju-stvari-su-se-promijenile-4354429</a:t>
            </a:r>
            <a:r>
              <a:rPr lang="hr-HR" dirty="0"/>
              <a:t> </a:t>
            </a:r>
          </a:p>
          <a:p>
            <a:endParaRPr lang="hr-HR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926BA2F3-55B3-4936-808A-72E4CDDF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3663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1CB5FA6-96CF-4035-B781-12589EC27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Dokumentacija potrebna za utvrđivanje</a:t>
            </a:r>
            <a:br>
              <a:rPr lang="pl-PL" dirty="0"/>
            </a:br>
            <a:r>
              <a:rPr lang="pl-PL" dirty="0"/>
              <a:t>kreditne sposobnosti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2EA7AE0-E4AA-4475-9371-29B214C0C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>
                <a:hlinkClick r:id="rId2"/>
              </a:rPr>
              <a:t>https://www.pbz.hr/document/documents/PBZ/krediti_all/dokumentacija-za-kredite/Dokumentacija-za-podno%C5%A1enje-zahtjeva-za-kredit.pdf</a:t>
            </a:r>
            <a:r>
              <a:rPr lang="hr-HR" dirty="0"/>
              <a:t> </a:t>
            </a:r>
          </a:p>
          <a:p>
            <a:r>
              <a:rPr lang="hr-HR" dirty="0">
                <a:hlinkClick r:id="rId3"/>
              </a:rPr>
              <a:t>https://www.addiko.hr/static/uploads/Dokumentacija_uz_stamb-hipot_kredit_10_2017-1.pdf</a:t>
            </a:r>
            <a:r>
              <a:rPr lang="hr-HR" dirty="0"/>
              <a:t> </a:t>
            </a:r>
          </a:p>
          <a:p>
            <a:r>
              <a:rPr lang="hr-HR" dirty="0">
                <a:hlinkClick r:id="rId2"/>
              </a:rPr>
              <a:t>https://www.pbz.hr/document/documents/PBZ/krediti_all/dokumentacija-za-kredite/Dokumentacija-za-podno%C5%A1enje-zahtjeva-za-kredit.pdf</a:t>
            </a:r>
            <a:r>
              <a:rPr lang="hr-HR" dirty="0"/>
              <a:t> </a:t>
            </a:r>
          </a:p>
          <a:p>
            <a:r>
              <a:rPr lang="hr-HR" dirty="0">
                <a:hlinkClick r:id="rId4"/>
              </a:rPr>
              <a:t>https://www.otpbanka.hr/sites/default/files/doc/Kreditna%20dokumentacija%20za%20utvr%C4%91ivanje%20kreditne%20sposobnosti%20Klik%20kredit.pdf</a:t>
            </a:r>
            <a:r>
              <a:rPr lang="hr-HR" dirty="0"/>
              <a:t> </a:t>
            </a:r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771F5680-3CF0-4CA0-B974-9119B0598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11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919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81937BE-8D42-4571-B8BB-5680540CA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Kreditna sposobnost – kreditni kalkulator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D17FD3A-360D-4E23-9278-F1745F5C9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https://www.zaba.hr/home/izracuni</a:t>
            </a:r>
          </a:p>
          <a:p>
            <a:r>
              <a:rPr lang="hr-HR" dirty="0">
                <a:hlinkClick r:id="rId2"/>
              </a:rPr>
              <a:t>https://www.hpb.hr/hr/kreditni-kalkulator-1332/1332</a:t>
            </a:r>
            <a:endParaRPr lang="hr-HR" dirty="0"/>
          </a:p>
          <a:p>
            <a:r>
              <a:rPr lang="hr-HR" dirty="0">
                <a:hlinkClick r:id="rId3"/>
              </a:rPr>
              <a:t>https://www.rba.hr/alati/kalkulator-kredita</a:t>
            </a:r>
            <a:r>
              <a:rPr lang="hr-HR" dirty="0"/>
              <a:t> </a:t>
            </a:r>
          </a:p>
          <a:p>
            <a:r>
              <a:rPr lang="hr-HR" dirty="0"/>
              <a:t> </a:t>
            </a:r>
            <a:r>
              <a:rPr lang="hr-HR" dirty="0">
                <a:hlinkClick r:id="rId4"/>
              </a:rPr>
              <a:t>https://www.slatinska-banka.hr/kreditni-kalkulator/</a:t>
            </a:r>
            <a:r>
              <a:rPr lang="hr-HR" dirty="0"/>
              <a:t> </a:t>
            </a:r>
          </a:p>
          <a:p>
            <a:r>
              <a:rPr lang="hr-HR" dirty="0">
                <a:hlinkClick r:id="rId5"/>
              </a:rPr>
              <a:t>https://virtualnaposlovnica.addiko.hr/onlinekredit/hr/kreditni-kalkulator</a:t>
            </a:r>
            <a:r>
              <a:rPr lang="hr-HR" dirty="0"/>
              <a:t> </a:t>
            </a:r>
          </a:p>
          <a:p>
            <a:r>
              <a:rPr lang="hr-HR" dirty="0">
                <a:hlinkClick r:id="rId6"/>
              </a:rPr>
              <a:t>https://www.moj-bankar.hr/Kredit-procjena-sposobnosti</a:t>
            </a:r>
            <a:r>
              <a:rPr lang="hr-HR" dirty="0"/>
              <a:t> </a:t>
            </a:r>
          </a:p>
          <a:p>
            <a:endParaRPr lang="hr-HR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57923C0A-9C9E-4E32-9C02-90C6F097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1285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71A431-7FBA-4CA7-AF71-168B1AE4C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je kreditna sposobnost?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DCDC9C6-93A1-41C0-A184-5EE7174F0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ocjena</a:t>
            </a:r>
            <a:r>
              <a:rPr lang="hr-HR" dirty="0"/>
              <a:t> koja pokazuje može li potencijalni dužnik preuzeti obvezu redovitog plaćanja anuiteta/rate za konkretan iznos kredita</a:t>
            </a:r>
          </a:p>
          <a:p>
            <a:r>
              <a:rPr lang="hr-HR" b="1" dirty="0"/>
              <a:t>utvrđivanje boniteta </a:t>
            </a:r>
            <a:r>
              <a:rPr lang="hr-HR" dirty="0"/>
              <a:t>klijenta, odnosno naše mogućnosti da dobijemo kredit te da ga zajedno s kamatama otplatimo u roku utvrđenom ugovorom o kreditu</a:t>
            </a:r>
          </a:p>
          <a:p>
            <a:r>
              <a:rPr lang="hr-HR" dirty="0"/>
              <a:t>ocjena sposobnosti vraćanja kredita</a:t>
            </a:r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1F19FEC3-D548-480B-BF7D-B3977432C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7256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37D7B24-22A1-4848-9E51-0FFA20F0C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Dokumentacija potrebna za utvrđivanje</a:t>
            </a:r>
            <a:br>
              <a:rPr lang="pl-PL" dirty="0"/>
            </a:br>
            <a:r>
              <a:rPr lang="pl-PL" dirty="0"/>
              <a:t>kreditne sposobnosti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878E670-3441-4185-A851-9D6283B64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r-HR" sz="2400" b="1" dirty="0"/>
              <a:t>Zaposlene osobe</a:t>
            </a:r>
          </a:p>
          <a:p>
            <a:pPr>
              <a:lnSpc>
                <a:spcPct val="100000"/>
              </a:lnSpc>
            </a:pPr>
            <a:r>
              <a:rPr lang="hr-HR" sz="2400" dirty="0"/>
              <a:t>posljednje tri platne liste ovjerene od poslodavca (potpisom i pečatom) ili izdane kao elektronska isprava </a:t>
            </a:r>
          </a:p>
          <a:p>
            <a:pPr>
              <a:lnSpc>
                <a:spcPct val="100000"/>
              </a:lnSpc>
            </a:pPr>
            <a:r>
              <a:rPr lang="hr-HR" sz="2400" dirty="0"/>
              <a:t>JOPPD obrazac za minimalno zadnjih 6 mjeseci</a:t>
            </a:r>
          </a:p>
          <a:p>
            <a:pPr>
              <a:lnSpc>
                <a:spcPct val="100000"/>
              </a:lnSpc>
            </a:pPr>
            <a:r>
              <a:rPr lang="hr-HR" sz="2400" dirty="0"/>
              <a:t>druga dokumentacija ovisno os vrsti zaposlenja (BON-2; Ispis prometa žiro/tekućeg računa za zadnjih 12 mjeseci; Ugovor o radu; …)</a:t>
            </a:r>
          </a:p>
          <a:p>
            <a:pPr>
              <a:lnSpc>
                <a:spcPct val="100000"/>
              </a:lnSpc>
            </a:pPr>
            <a:endParaRPr lang="hr-HR" sz="2400" dirty="0"/>
          </a:p>
          <a:p>
            <a:pPr marL="0" indent="0">
              <a:lnSpc>
                <a:spcPct val="100000"/>
              </a:lnSpc>
              <a:buNone/>
            </a:pPr>
            <a:r>
              <a:rPr lang="hr-HR" sz="2400" b="1" dirty="0"/>
              <a:t>Umirovljenici</a:t>
            </a:r>
          </a:p>
          <a:p>
            <a:pPr>
              <a:lnSpc>
                <a:spcPct val="100000"/>
              </a:lnSpc>
            </a:pPr>
            <a:r>
              <a:rPr lang="hr-HR" sz="2400" dirty="0"/>
              <a:t>original zadnjeg odreska mirovine </a:t>
            </a:r>
          </a:p>
          <a:p>
            <a:pPr>
              <a:lnSpc>
                <a:spcPct val="100000"/>
              </a:lnSpc>
            </a:pPr>
            <a:r>
              <a:rPr lang="hr-HR" sz="2400" dirty="0"/>
              <a:t>potvrda HZMO u kojoj su navedeni podaci o zadnjoj mirovini uz specifikaciju obustava ili Obavijest o mirovini koju je izdala banka i koja sadrži podatak o obustavama na mirovinu</a:t>
            </a:r>
          </a:p>
          <a:p>
            <a:pPr>
              <a:lnSpc>
                <a:spcPct val="100000"/>
              </a:lnSpc>
            </a:pPr>
            <a:r>
              <a:rPr lang="hr-HR" sz="2400" dirty="0"/>
              <a:t>inozemna mirovina - Rješenje o mirovini (prijevod); zadnje usklađenje o visini mirovine u kojemu obavezno mora biti sadržan podatak o visini mirovine</a:t>
            </a:r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B7E80A3D-4361-4B7E-B8AD-72AAC1B95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167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1692CE6-E4B7-455B-89C9-6F7CB2E53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Podaci za izračun kreditne sposobnosti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754CD44-27BA-4DDF-AEF6-F82DA705F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Prilikom izračuna kreditne sposobnosti (korisnika kredita, sudužnika, jamaca) banka provjerava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r-HR" dirty="0"/>
              <a:t>redovna primanja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r-HR" dirty="0"/>
              <a:t>status zaposlenja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r-HR" dirty="0"/>
              <a:t>poslodavca kod kojeg je zaposlen potencijalni korisnik kredita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r-HR" dirty="0"/>
              <a:t>broj članova uzdržavanih osoba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r-HR" dirty="0"/>
              <a:t>bračnom status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r-HR" dirty="0"/>
              <a:t>postojeće kreditne obveze (iznos i redovitost njihovog izvršavanja)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r-HR" dirty="0"/>
              <a:t>potencijalne obveze (</a:t>
            </a:r>
            <a:r>
              <a:rPr lang="hr-HR" dirty="0" err="1"/>
              <a:t>sudužništvo</a:t>
            </a:r>
            <a:r>
              <a:rPr lang="hr-HR" dirty="0"/>
              <a:t>, jamstvo i sl.)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F321F134-DF28-4068-89E4-CDCE30B51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7271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33900E-453B-40FB-B660-DED6630FA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Kako se izračunava kreditna sposobnost?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66E0401-0094-49C3-B1BD-163DB82D8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postupak i elementi koji se procjenjuju kod izračuna kreditne sposobnosti u pravilu su definirani internim aktima kreditnih institucija</a:t>
            </a:r>
          </a:p>
          <a:p>
            <a:r>
              <a:rPr lang="hr-HR" dirty="0"/>
              <a:t>na izračun </a:t>
            </a:r>
            <a:r>
              <a:rPr lang="pl-PL" dirty="0"/>
              <a:t>mogu utjecati i odredbe pojedinih zakona (npr. </a:t>
            </a:r>
            <a:r>
              <a:rPr lang="pl-PL" b="1" dirty="0"/>
              <a:t>Ovršni zakon</a:t>
            </a:r>
            <a:r>
              <a:rPr lang="hr-HR" dirty="0"/>
              <a:t>)</a:t>
            </a:r>
          </a:p>
          <a:p>
            <a:r>
              <a:rPr lang="hr-HR" dirty="0"/>
              <a:t>banke pri odlučivanju o kreditnoj sposobnosti klijenta u postojeće zaduženje </a:t>
            </a:r>
            <a:r>
              <a:rPr lang="hr-HR" b="1" dirty="0"/>
              <a:t>ubrajaju</a:t>
            </a:r>
            <a:r>
              <a:rPr lang="hr-HR" dirty="0"/>
              <a:t> i </a:t>
            </a:r>
            <a:r>
              <a:rPr lang="hr-HR" u="sng" dirty="0"/>
              <a:t>dopušteni minus </a:t>
            </a:r>
            <a:r>
              <a:rPr lang="hr-HR" dirty="0"/>
              <a:t>po tekućem računu kao i </a:t>
            </a:r>
            <a:r>
              <a:rPr lang="hr-HR" u="sng" dirty="0"/>
              <a:t>zaduženja (limite) po kreditnim karticama</a:t>
            </a:r>
          </a:p>
          <a:p>
            <a:r>
              <a:rPr lang="hr-HR" dirty="0"/>
              <a:t>banke se koriste podacima o novčanim obvezama potrošača koje obrađuju i razmjenjuju u Osnovnom sustavu registra posredovanjem Hrvatskog registra obveza po kreditima (HROK)</a:t>
            </a:r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811B8F52-4B05-4BF9-A817-2CC337DD2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8068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6F0B9F1-F9F8-4381-A864-187E9D5A7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Ovršni zakon</a:t>
            </a:r>
            <a:br>
              <a:rPr lang="hr-HR" dirty="0"/>
            </a:br>
            <a:r>
              <a:rPr lang="hr-HR" sz="1600" dirty="0"/>
              <a:t>(</a:t>
            </a:r>
            <a:r>
              <a:rPr lang="nn-NO" sz="1600" dirty="0"/>
              <a:t>NN 112/12, 25/13, 93/14, 55/16, 73/17, 131/20, 114/22</a:t>
            </a:r>
            <a:r>
              <a:rPr lang="hr-HR" sz="1600" dirty="0"/>
              <a:t>)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8CFD601-94B7-44FB-85E3-03A0EB469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 kreditnu sposobnost najviše utječu odredbe Ovršnog zakona</a:t>
            </a:r>
          </a:p>
          <a:p>
            <a:r>
              <a:rPr lang="hr-HR" dirty="0"/>
              <a:t>Ovršnim zakonom propisan je dio plaće koji se ne može ovršiti budući da </a:t>
            </a:r>
            <a:r>
              <a:rPr lang="hr-HR" b="1" dirty="0"/>
              <a:t>predstavlja iznos minimalnih životnih troškova</a:t>
            </a:r>
            <a:r>
              <a:rPr lang="hr-HR" dirty="0"/>
              <a:t>, tj. dio plaće koji bi trebao ostati na raspolaganju potrošaču</a:t>
            </a:r>
          </a:p>
          <a:p>
            <a:endParaRPr lang="hr-HR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2C0C763F-6709-4747-B6A5-0C53D47FA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1329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88E51E-E5C7-4169-8580-602FBB8CE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Prosječna neto plaća u Hrvatskoj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57624A8-2E78-4CD2-9451-2CE762725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prosječnu neto plaću određuje Državni zavod za statistiku za razdoblje siječanj-kolovoz tekuće godine i objavljuje je u Narodnim novinama najkasnije do 31. prosinca te godine</a:t>
            </a:r>
          </a:p>
          <a:p>
            <a:r>
              <a:rPr lang="hr-HR" dirty="0"/>
              <a:t>utvrđeni iznos prosječne neto plaće tekuće godine primjenjuje se u idućoj godini</a:t>
            </a:r>
          </a:p>
          <a:p>
            <a:r>
              <a:rPr lang="hr-HR" dirty="0"/>
              <a:t>prosječna neto plaća za razdoblje siječanj-kolovoz 2022. godine koja se primjenjuje u 2023. godini je 7.583 kune ili </a:t>
            </a:r>
            <a:r>
              <a:rPr lang="hr-HR" b="1" dirty="0"/>
              <a:t>1.006,44 eura</a:t>
            </a:r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DAD53923-26E9-455B-9290-498B6703C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7315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88E51E-E5C7-4169-8580-602FBB8CE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Izračun kreditne sposobnosti „prema Ovršnom zakonu”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57624A8-2E78-4CD2-9451-2CE762725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Ovršni zakon određuje minimalni iznos redovnih primanja koji mora ostati nakon svih zaduženja</a:t>
            </a:r>
          </a:p>
          <a:p>
            <a:r>
              <a:rPr lang="hr-HR" dirty="0"/>
              <a:t>„mjeri se“ uzimajući u obzir </a:t>
            </a:r>
            <a:r>
              <a:rPr lang="hr-HR" b="1" dirty="0"/>
              <a:t>prosječnu neto plaću </a:t>
            </a:r>
            <a:r>
              <a:rPr lang="hr-HR" dirty="0"/>
              <a:t>u Hrvatskoj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b="1" dirty="0"/>
              <a:t>Primanja manja od prosječne neto plaće (trenutno 1.006,44 EUR)</a:t>
            </a:r>
          </a:p>
          <a:p>
            <a:r>
              <a:rPr lang="hr-HR" dirty="0"/>
              <a:t> tzv. osnovica za život je </a:t>
            </a:r>
            <a:r>
              <a:rPr lang="hr-HR" b="1" dirty="0"/>
              <a:t>¾ plaće </a:t>
            </a:r>
            <a:r>
              <a:rPr lang="hr-HR" dirty="0"/>
              <a:t>uz uvjet da to ne prelazi dvije trećine prosječne neto plaće u Hrvatskoj (671 EUR) -  može se zadužiti do ¼ svojih primanja, ali od plaće ne smije ostajati više od 671 EUR 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b="1" dirty="0"/>
              <a:t>Primanja veća od prosječne neto plaće</a:t>
            </a:r>
          </a:p>
          <a:p>
            <a:r>
              <a:rPr lang="hr-HR" dirty="0"/>
              <a:t>minimalni iznos koji mora ostati za isplatu je 2/3 prosječne neto plaće (671 EUR)</a:t>
            </a:r>
            <a:r>
              <a:rPr lang="pl-PL" dirty="0"/>
              <a:t> - sve preko toga je kreditna sposobnost</a:t>
            </a:r>
            <a:endParaRPr lang="hr-HR" dirty="0"/>
          </a:p>
          <a:p>
            <a:endParaRPr lang="hr-HR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43E4E392-F07B-443A-B214-2D7C7A6C4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9257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FEB96F5-9EAF-4023-BC0B-B85E73068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Primjer - izračun kreditne sposobnosti „prema Ovršnom zakonu”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FA36BB4-7ECB-49D3-AF48-B99AD033D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sz="1400" dirty="0"/>
          </a:p>
          <a:p>
            <a:r>
              <a:rPr lang="hr-HR" dirty="0"/>
              <a:t>klijent koji ima redovita mjesečna primanja od 800,00 </a:t>
            </a:r>
            <a:r>
              <a:rPr lang="hr-HR" dirty="0" err="1"/>
              <a:t>eur</a:t>
            </a:r>
            <a:r>
              <a:rPr lang="hr-HR" dirty="0"/>
              <a:t> može opteretiti četvrtinu svojih primanja kreditom, s maksimalnim mogućim anuitetom od 200,00 </a:t>
            </a:r>
            <a:r>
              <a:rPr lang="hr-HR" dirty="0" err="1"/>
              <a:t>eur</a:t>
            </a:r>
            <a:endParaRPr lang="hr-HR" dirty="0"/>
          </a:p>
          <a:p>
            <a:endParaRPr lang="hr-HR" sz="1800" dirty="0"/>
          </a:p>
          <a:p>
            <a:r>
              <a:rPr lang="hr-HR" dirty="0"/>
              <a:t>klijent s mjesečnim primanjima od 1.200,00 </a:t>
            </a:r>
            <a:r>
              <a:rPr lang="hr-HR" dirty="0" err="1"/>
              <a:t>eur</a:t>
            </a:r>
            <a:r>
              <a:rPr lang="hr-HR" dirty="0"/>
              <a:t> može opteretiti sve osim dvije trećine prosječne hrvatske plaće (što iznosi 671,00 </a:t>
            </a:r>
            <a:r>
              <a:rPr lang="hr-HR" dirty="0" err="1"/>
              <a:t>eur</a:t>
            </a:r>
            <a:r>
              <a:rPr lang="hr-HR"/>
              <a:t>) -maksimalni </a:t>
            </a:r>
            <a:r>
              <a:rPr lang="hr-HR" dirty="0"/>
              <a:t>mogući anuitet za tog klijenta iznosi 529,00 </a:t>
            </a:r>
            <a:r>
              <a:rPr lang="hr-HR" dirty="0" err="1"/>
              <a:t>eur</a:t>
            </a:r>
            <a:endParaRPr lang="hr-HR" dirty="0"/>
          </a:p>
          <a:p>
            <a:endParaRPr lang="hr-HR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6FAC98D7-F663-4067-AFC9-23C4F83A2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08E-42C7-449C-AC18-19B9B6F565E7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00372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853</Words>
  <Application>Microsoft Office PowerPoint</Application>
  <PresentationFormat>Široki zaslon</PresentationFormat>
  <Paragraphs>79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Tema sustava Office</vt:lpstr>
      <vt:lpstr>Kreditna sposobnost</vt:lpstr>
      <vt:lpstr>Što je kreditna sposobnost?</vt:lpstr>
      <vt:lpstr>Dokumentacija potrebna za utvrđivanje kreditne sposobnosti</vt:lpstr>
      <vt:lpstr>Podaci za izračun kreditne sposobnosti</vt:lpstr>
      <vt:lpstr>Kako se izračunava kreditna sposobnost?</vt:lpstr>
      <vt:lpstr>Ovršni zakon (NN 112/12, 25/13, 93/14, 55/16, 73/17, 131/20, 114/22)</vt:lpstr>
      <vt:lpstr>Prosječna neto plaća u Hrvatskoj</vt:lpstr>
      <vt:lpstr>Izračun kreditne sposobnosti „prema Ovršnom zakonu”</vt:lpstr>
      <vt:lpstr>Primjer - izračun kreditne sposobnosti „prema Ovršnom zakonu”</vt:lpstr>
      <vt:lpstr>Izvori</vt:lpstr>
      <vt:lpstr>Dokumentacija potrebna za utvrđivanje kreditne sposobnosti</vt:lpstr>
      <vt:lpstr>Kreditna sposobnost – kreditni kalkulator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Kreditna sposobnost</dc:title>
  <dc:creator>Nikola Hrehorović</dc:creator>
  <cp:lastModifiedBy>Nikola Hrehorović</cp:lastModifiedBy>
  <cp:revision>27</cp:revision>
  <dcterms:created xsi:type="dcterms:W3CDTF">2023-12-27T10:18:32Z</dcterms:created>
  <dcterms:modified xsi:type="dcterms:W3CDTF">2023-12-27T15:39:05Z</dcterms:modified>
</cp:coreProperties>
</file>