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48" r:id="rId5"/>
  </p:sldMasterIdLst>
  <p:notesMasterIdLst>
    <p:notesMasterId r:id="rId63"/>
  </p:notesMasterIdLst>
  <p:sldIdLst>
    <p:sldId id="322" r:id="rId6"/>
    <p:sldId id="323" r:id="rId7"/>
    <p:sldId id="328" r:id="rId8"/>
    <p:sldId id="316" r:id="rId9"/>
    <p:sldId id="280" r:id="rId10"/>
    <p:sldId id="257" r:id="rId11"/>
    <p:sldId id="291" r:id="rId12"/>
    <p:sldId id="270" r:id="rId13"/>
    <p:sldId id="261" r:id="rId14"/>
    <p:sldId id="260" r:id="rId15"/>
    <p:sldId id="262" r:id="rId16"/>
    <p:sldId id="266" r:id="rId17"/>
    <p:sldId id="267" r:id="rId18"/>
    <p:sldId id="268" r:id="rId19"/>
    <p:sldId id="274" r:id="rId20"/>
    <p:sldId id="278" r:id="rId21"/>
    <p:sldId id="290" r:id="rId22"/>
    <p:sldId id="271" r:id="rId23"/>
    <p:sldId id="269" r:id="rId24"/>
    <p:sldId id="273" r:id="rId25"/>
    <p:sldId id="272" r:id="rId26"/>
    <p:sldId id="295" r:id="rId27"/>
    <p:sldId id="292" r:id="rId28"/>
    <p:sldId id="297" r:id="rId29"/>
    <p:sldId id="299" r:id="rId30"/>
    <p:sldId id="300" r:id="rId31"/>
    <p:sldId id="301" r:id="rId32"/>
    <p:sldId id="303" r:id="rId33"/>
    <p:sldId id="306" r:id="rId34"/>
    <p:sldId id="309" r:id="rId35"/>
    <p:sldId id="275" r:id="rId36"/>
    <p:sldId id="276" r:id="rId37"/>
    <p:sldId id="277" r:id="rId38"/>
    <p:sldId id="281" r:id="rId39"/>
    <p:sldId id="285" r:id="rId40"/>
    <p:sldId id="289" r:id="rId41"/>
    <p:sldId id="314" r:id="rId42"/>
    <p:sldId id="317" r:id="rId43"/>
    <p:sldId id="318" r:id="rId44"/>
    <p:sldId id="319" r:id="rId45"/>
    <p:sldId id="320" r:id="rId46"/>
    <p:sldId id="321" r:id="rId47"/>
    <p:sldId id="324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26" r:id="rId60"/>
    <p:sldId id="340" r:id="rId61"/>
    <p:sldId id="315" r:id="rId6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C4D06-0415-E128-1D71-E579B1A17DC7}" v="6" dt="2023-12-12T21:40:46.075"/>
    <p1510:client id="{787ABB90-5A38-4117-8740-200D7E0D5AF5}" v="512" dt="2023-12-12T13:10:42.417"/>
    <p1510:client id="{FEE3BFBD-ACD8-4D3D-8AE6-2DE4EC6F9BFF}" v="2" dt="2023-12-12T12:35:12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54" autoAdjust="0"/>
    <p:restoredTop sz="26323" autoAdjust="0"/>
  </p:normalViewPr>
  <p:slideViewPr>
    <p:cSldViewPr snapToGrid="0">
      <p:cViewPr>
        <p:scale>
          <a:sx n="88" d="100"/>
          <a:sy n="88" d="100"/>
        </p:scale>
        <p:origin x="-139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7B970-DDE6-410B-91D2-70CED9F900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A228-4C94-452F-9CF6-5FC7C9C4B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92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Ovdje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će</a:t>
            </a:r>
            <a:r>
              <a:rPr lang="en-US" dirty="0">
                <a:cs typeface="Calibri"/>
              </a:rPr>
              <a:t> Ivana </a:t>
            </a:r>
            <a:r>
              <a:rPr lang="en-US" dirty="0" err="1">
                <a:cs typeface="Calibri"/>
              </a:rPr>
              <a:t>uvodno</a:t>
            </a:r>
            <a:r>
              <a:rPr lang="en-US" dirty="0">
                <a:cs typeface="Calibri"/>
              </a:rPr>
              <a:t> - </a:t>
            </a:r>
            <a:r>
              <a:rPr lang="en-US" dirty="0" err="1">
                <a:cs typeface="Calibri"/>
              </a:rPr>
              <a:t>zašto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smo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negdje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radili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kalibraciju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zašto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negdje</a:t>
            </a:r>
            <a:r>
              <a:rPr lang="en-US" dirty="0">
                <a:cs typeface="Calibri"/>
              </a:rPr>
              <a:t> ne, </a:t>
            </a:r>
            <a:r>
              <a:rPr lang="en-US" dirty="0" err="1">
                <a:cs typeface="Calibri"/>
              </a:rPr>
              <a:t>zašto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kako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smo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pripremili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ovaj</a:t>
            </a:r>
            <a:r>
              <a:rPr lang="en-US" dirty="0">
                <a:cs typeface="Calibri"/>
              </a:rPr>
              <a:t> webinar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28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49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344724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50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1297215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51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2168980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52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2460045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53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1208251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54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271523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8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Pustiti</a:t>
            </a:r>
            <a:r>
              <a:rPr lang="en-US" dirty="0"/>
              <a:t> </a:t>
            </a:r>
            <a:r>
              <a:rPr lang="en-US" dirty="0" err="1"/>
              <a:t>sudionike</a:t>
            </a:r>
            <a:r>
              <a:rPr lang="en-US" dirty="0"/>
              <a:t>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razmisle</a:t>
            </a:r>
            <a:r>
              <a:rPr lang="en-US" dirty="0"/>
              <a:t>,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jednoznačnog</a:t>
            </a:r>
            <a:r>
              <a:rPr lang="en-US" dirty="0"/>
              <a:t> </a:t>
            </a:r>
            <a:r>
              <a:rPr lang="en-US" dirty="0" err="1"/>
              <a:t>odgovora</a:t>
            </a:r>
            <a:r>
              <a:rPr lang="en-US" dirty="0"/>
              <a:t>. </a:t>
            </a:r>
          </a:p>
          <a:p>
            <a:r>
              <a:rPr lang="en-US" dirty="0"/>
              <a:t>Oni koji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mogućnosti</a:t>
            </a:r>
            <a:r>
              <a:rPr lang="en-US" dirty="0"/>
              <a:t> </a:t>
            </a:r>
            <a:r>
              <a:rPr lang="en-US" dirty="0" err="1"/>
              <a:t>zadržati</a:t>
            </a:r>
            <a:r>
              <a:rPr lang="en-US" dirty="0"/>
              <a:t> </a:t>
            </a:r>
            <a:r>
              <a:rPr lang="en-US" dirty="0" err="1"/>
              <a:t>pogled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OK </a:t>
            </a:r>
            <a:r>
              <a:rPr lang="en-US" dirty="0" err="1"/>
              <a:t>kandidati</a:t>
            </a:r>
            <a:r>
              <a:rPr lang="en-US" dirty="0"/>
              <a:t>.</a:t>
            </a:r>
          </a:p>
          <a:p>
            <a:r>
              <a:rPr lang="en-US" dirty="0"/>
              <a:t>Oni koji </a:t>
            </a:r>
            <a:r>
              <a:rPr lang="en-US" dirty="0" err="1"/>
              <a:t>npr</a:t>
            </a:r>
            <a:r>
              <a:rPr lang="en-US" dirty="0"/>
              <a:t>. non-stop </a:t>
            </a:r>
            <a:r>
              <a:rPr lang="en-US" dirty="0" err="1"/>
              <a:t>trepću</a:t>
            </a:r>
            <a:r>
              <a:rPr lang="en-US" dirty="0"/>
              <a:t> </a:t>
            </a:r>
            <a:r>
              <a:rPr lang="en-US" dirty="0" err="1"/>
              <a:t>vjerojatno</a:t>
            </a:r>
            <a:r>
              <a:rPr lang="en-US" dirty="0"/>
              <a:t> </a:t>
            </a:r>
            <a:r>
              <a:rPr lang="en-US" dirty="0" err="1"/>
              <a:t>nisu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7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91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44</a:t>
            </a:fld>
            <a:endParaRPr lang="hr-HR" altLang="sr-Latn-R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45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416043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46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732864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47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379648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68BC5D8-32B8-FA2A-BD4A-B03B880B8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141AEC2A-4682-7654-9C9A-72A711855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81B5179F-7E1E-632D-F9AB-8E6EC3BF5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96144-9AD7-CF4E-89CF-AE1682B57C1E}" type="slidenum">
              <a:rPr lang="hr-HR" altLang="sr-Latn-RS" sz="1200"/>
              <a:pPr/>
              <a:t>48</a:t>
            </a:fld>
            <a:endParaRPr lang="hr-HR" altLang="sr-Latn-RS" sz="1200"/>
          </a:p>
        </p:txBody>
      </p:sp>
    </p:spTree>
    <p:extLst>
      <p:ext uri="{BB962C8B-B14F-4D97-AF65-F5344CB8AC3E}">
        <p14:creationId xmlns:p14="http://schemas.microsoft.com/office/powerpoint/2010/main" val="347417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995C-C6A6-1330-9A63-36F578D27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641C6-C8E6-1F2A-53A8-E361E9CEA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08690-8B26-882D-776C-3ACE992AA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8CEB5-776E-E6A7-3CF4-E7CEB4C1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8BFD6-6B51-DE4E-4A84-B164A474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839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B68B-1AB9-FDAE-E650-F3E917A8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5DD15A-7659-0892-2742-385479D3A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C9401-5B9B-6253-3A82-89B24EA3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240F2-B2EB-2245-4C78-6CE46D82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1FDAE-A9EA-8687-80C6-380CA1689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46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56034-B9BB-AD10-636C-A7FE4B637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E22FD-BF55-5C5C-0487-A03F7F8FF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A1DE6-4F2D-04C6-3A61-5DF8D94D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A728-245D-6289-DD0B-08D84C32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42189-56C3-0298-50E7-A9A540EE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1419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ard&#10;&#10;Description automatically generated with low confidence">
            <a:extLst>
              <a:ext uri="{FF2B5EF4-FFF2-40B4-BE49-F238E27FC236}">
                <a16:creationId xmlns:a16="http://schemas.microsoft.com/office/drawing/2014/main" id="{890F3430-1D4B-4171-8171-7F585E486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99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3C0205-C61D-4D91-8F92-585D35A22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F5C62A-354F-27BB-50AC-340FD40E3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ED6296F-528E-15EA-9464-7D64C2A66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48DF677-31FE-557F-7BE2-6350EFA241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71654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C9CEC01-1B8C-409A-8889-975217588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4F841BD-3036-CD2B-1668-300A7496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06DCD0E-9ACC-7990-FB31-9251B165E8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8" y="1364577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E60B5C52-5C1E-71DE-04A1-957690F8D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3657" y="1868988"/>
            <a:ext cx="4896000" cy="582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93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C871A-F753-25AE-24C1-DB72D968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486DC-E7A6-A021-97A3-AD5BE3C54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5961A-506A-5768-A362-32D3A93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1866D-CA6E-0F27-19FB-1C87F281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4964-9DA0-D0E7-763C-4F16DB0F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546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6644-955E-4D30-52F6-EAB52CAB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797A2-0441-918C-2EC8-FEFB34B16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6E66-F24D-64B7-CCF3-E955037A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205FB-9F03-171C-1084-A3DA5DD3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EFB00-27F2-473B-B73F-4D63757C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00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135D-3BB0-C231-ADA3-0361DE25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CB663-5DB4-CF72-17A9-07533D3C6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8B431-5D8A-E20E-C57F-B62229EA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F56B7-4CF7-B1B4-580C-923C102B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A4F50-145B-A5EE-D074-CA2275EA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3F77F-FBCA-66A5-1C7C-604460A6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254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F31E-66F3-CBB1-B5A8-D76CFC61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44C5-0501-A75E-A66D-AB82CDFC9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CEB54-552D-C51C-8531-C3E9C5113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4D855-E45B-2BAC-90AC-82583867C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147C6-C353-E575-DB18-2B57E3FDA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C17EA5-082B-AED6-E021-933EB3D2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728-7018-3F03-FE4B-2194A390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5DCC7-487F-6A46-7085-A2D8B792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001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ADB8-E1C4-EA6B-6AB8-DEDDF4C0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AB5EF-A6A2-A80A-DF86-773DF87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7CD66-B53A-0E25-A8BA-E5A1CAB5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2F741-D94C-8072-E9F4-F280F5A3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720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14DC7-1279-08DD-7D6B-97C9D9A0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71F01-B735-7A38-2165-2CC39E36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9C0F8-7288-FE88-62D1-59F9AED7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47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C64B-B05D-E973-7A93-745575DB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79474-F102-7FCB-8815-F2E1BFAC2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93647-6FF1-4434-A920-EA3A4C51C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894B-E4F2-0F1C-A47E-899EB6FB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59BD-49AD-B7F8-7A1E-2D8C58A6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7ABAD-A352-038F-03AC-FEE322E0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122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0B75-E096-E56C-CE9C-789217C1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C7E4A2-7D14-3DE6-4B40-2B81AC5F0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2EDAF-8178-DA17-8F13-3679DEFF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A29DA-6E89-77D4-68E9-A932CA2B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284B3-8CB8-55AE-E1AB-A61F531E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D9398-5003-651E-E4ED-28B3974C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128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9F97A6-D9A9-DF71-53D7-D96780756CF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EB413-3A32-7B0D-EDF8-4D582EDA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D68A-84FD-1541-8B20-997DCD19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FA162-FBDB-B6A0-F5BF-7562FF92B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508A-75E8-E732-CE91-01E9A0D75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9EB22-C379-96AD-B33D-DEC8F32A2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170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D321C-7DF8-49BE-A8A4-E4CFAB7466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hinksmartbox.com/product/grid-pad-15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p.cboard.io/" TargetMode="Externa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lingo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t-aac.hr/index.php/hr/ict-aac-razvijene-aplikacije/android-aplikacije/glaskalica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attend@carnet.hr" TargetMode="Externa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066D73-9F68-8CDA-9BE3-A55E467BBF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3656" y="1510356"/>
            <a:ext cx="5596689" cy="11963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hr-HR" sz="2800" b="1" dirty="0">
                <a:latin typeface="Founders Grotesk Semibold"/>
              </a:rPr>
              <a:t>ATTEND webinar</a:t>
            </a:r>
          </a:p>
          <a:p>
            <a:r>
              <a:rPr lang="hr-HR" sz="2800" b="1" dirty="0">
                <a:latin typeface="Founders Grotesk Semibold"/>
              </a:rPr>
              <a:t>Specifičnosti opreme i tehnička podrška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2ABBF-FD71-8D9C-3E37-2C6510ECB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3656" y="2775004"/>
            <a:ext cx="6116526" cy="10017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000" dirty="0">
                <a:latin typeface="Founders Grotesk Regular" panose="020B0503030202060203"/>
              </a:rPr>
              <a:t>izv. prof. dr. sc. Marin Vuković</a:t>
            </a:r>
          </a:p>
          <a:p>
            <a:r>
              <a:rPr lang="hr-HR" sz="2000" dirty="0">
                <a:latin typeface="Founders Grotesk Regular" panose="020B0503030202060203"/>
              </a:rPr>
              <a:t>izv. prof. dr. sc. Jurica Babić</a:t>
            </a:r>
          </a:p>
          <a:p>
            <a:r>
              <a:rPr lang="hr-HR" sz="2000" dirty="0">
                <a:latin typeface="Founders Grotesk Regular" panose="020B0503030202060203"/>
              </a:rPr>
              <a:t>dr. sc. Matea Žilak</a:t>
            </a:r>
          </a:p>
          <a:p>
            <a:r>
              <a:rPr lang="hr-HR" sz="2000" dirty="0">
                <a:latin typeface="Founders Grotesk Regular" panose="020B0503030202060203"/>
              </a:rPr>
              <a:t>Sveučilište u Zagrebu Fakultet elektrotehnike i računarstva </a:t>
            </a:r>
          </a:p>
          <a:p>
            <a:r>
              <a:rPr lang="hr-HR" sz="2000" dirty="0">
                <a:latin typeface="Founders Grotesk Regular" panose="020B0503030202060203"/>
              </a:rPr>
              <a:t>13.12.2023.</a:t>
            </a:r>
          </a:p>
        </p:txBody>
      </p:sp>
    </p:spTree>
    <p:extLst>
      <p:ext uri="{BB962C8B-B14F-4D97-AF65-F5344CB8AC3E}">
        <p14:creationId xmlns:p14="http://schemas.microsoft.com/office/powerpoint/2010/main" val="477231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hr-HR" sz="4000"/>
              <a:t>Radi se o </a:t>
            </a:r>
            <a:r>
              <a:rPr lang="hr-HR" sz="4000" b="1"/>
              <a:t>Windows računalu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Drugim riječima, može se koristiti za bilo koje druge stvari koje radite na svom uobičajenom računalu.</a:t>
            </a:r>
            <a:endParaRPr lang="en-US" dirty="0"/>
          </a:p>
          <a:p>
            <a:pPr marL="0" indent="0">
              <a:buNone/>
            </a:pPr>
            <a:r>
              <a:rPr lang="hr-HR" dirty="0"/>
              <a:t>Posljedično, </a:t>
            </a:r>
            <a:r>
              <a:rPr lang="hr-HR" i="1" dirty="0"/>
              <a:t>upravljanje</a:t>
            </a:r>
            <a:r>
              <a:rPr lang="hr-HR" dirty="0"/>
              <a:t> uređajem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hr-HR" dirty="0"/>
              <a:t> intuitivno</a:t>
            </a:r>
            <a:r>
              <a:rPr lang="en-US" dirty="0"/>
              <a:t> za </a:t>
            </a:r>
            <a:r>
              <a:rPr lang="en-US" dirty="0" err="1"/>
              <a:t>većinu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hr-HR" dirty="0"/>
              <a:t>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CD786CF-94E4-874D-E9B6-C16EE1E1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99" b="-2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7020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hr-HR" sz="4000" dirty="0"/>
              <a:t>Ima jedan slobodn</a:t>
            </a:r>
            <a:r>
              <a:rPr lang="en-US" sz="4000" dirty="0"/>
              <a:t>i</a:t>
            </a:r>
            <a:r>
              <a:rPr lang="hr-HR" sz="4000" dirty="0"/>
              <a:t> </a:t>
            </a:r>
            <a:r>
              <a:rPr lang="hr-HR" sz="4000" b="1" dirty="0"/>
              <a:t>USB 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dirty="0"/>
              <a:t>Ako zatreba, po potrebi možete priključiti tipkovnicu, miš ili bilo koju drugu periferiju. Npr. možete prebacivati datoteke putem USB memorije.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4" descr="A close up of a computer&#10;&#10;Description automatically generated">
            <a:extLst>
              <a:ext uri="{FF2B5EF4-FFF2-40B4-BE49-F238E27FC236}">
                <a16:creationId xmlns:a16="http://schemas.microsoft.com/office/drawing/2014/main" id="{20DBE549-264C-574F-483B-A5AB32703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13856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BAEB0200-19FF-FD9E-DEE4-324437FD1599}"/>
              </a:ext>
            </a:extLst>
          </p:cNvPr>
          <p:cNvSpPr/>
          <p:nvPr/>
        </p:nvSpPr>
        <p:spPr>
          <a:xfrm>
            <a:off x="6560474" y="3985159"/>
            <a:ext cx="2092383" cy="810893"/>
          </a:xfrm>
          <a:prstGeom prst="borderCallout1">
            <a:avLst>
              <a:gd name="adj1" fmla="val -5001"/>
              <a:gd name="adj2" fmla="val 122956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Slobodni</a:t>
            </a:r>
            <a:r>
              <a:rPr lang="en-US" b="1" dirty="0"/>
              <a:t> USB port</a:t>
            </a:r>
          </a:p>
        </p:txBody>
      </p:sp>
    </p:spTree>
    <p:extLst>
      <p:ext uri="{BB962C8B-B14F-4D97-AF65-F5344CB8AC3E}">
        <p14:creationId xmlns:p14="http://schemas.microsoft.com/office/powerpoint/2010/main" val="75179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anchor="b">
            <a:normAutofit/>
          </a:bodyPr>
          <a:lstStyle/>
          <a:p>
            <a:r>
              <a:rPr lang="hr-HR" sz="3200" dirty="0"/>
              <a:t>Dodatni </a:t>
            </a:r>
            <a:r>
              <a:rPr lang="en-US" sz="3200" b="1" dirty="0" err="1"/>
              <a:t>zaslon</a:t>
            </a:r>
            <a:r>
              <a:rPr lang="hr-HR" sz="3200" b="1" dirty="0"/>
              <a:t> straga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4" y="2533476"/>
            <a:ext cx="2833324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000" dirty="0"/>
              <a:t>Na stražnjoj strani uređaja nalazi se manji ekran u boji.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Lijeva</a:t>
            </a:r>
            <a:r>
              <a:rPr lang="en-US" sz="2000" dirty="0"/>
              <a:t> </a:t>
            </a:r>
            <a:r>
              <a:rPr lang="en-US" sz="2000" dirty="0" err="1"/>
              <a:t>slika</a:t>
            </a:r>
            <a:r>
              <a:rPr lang="en-US" sz="2000" dirty="0"/>
              <a:t> </a:t>
            </a:r>
            <a:r>
              <a:rPr lang="en-US" sz="2000" dirty="0" err="1"/>
              <a:t>prikazuje</a:t>
            </a:r>
            <a:r>
              <a:rPr lang="en-US" sz="2000" dirty="0"/>
              <a:t> </a:t>
            </a:r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odabrana</a:t>
            </a:r>
            <a:r>
              <a:rPr lang="en-US" sz="2000" dirty="0"/>
              <a:t> </a:t>
            </a:r>
            <a:r>
              <a:rPr lang="en-US" sz="2000" dirty="0" err="1"/>
              <a:t>simbola</a:t>
            </a:r>
            <a:r>
              <a:rPr lang="en-US" sz="2000" dirty="0"/>
              <a:t> u </a:t>
            </a:r>
            <a:r>
              <a:rPr lang="en-US" sz="2000" dirty="0" err="1"/>
              <a:t>programu</a:t>
            </a:r>
            <a:r>
              <a:rPr lang="en-US" sz="2000" dirty="0"/>
              <a:t> Grid 3, </a:t>
            </a:r>
            <a:r>
              <a:rPr lang="en-US" sz="2000" dirty="0" err="1"/>
              <a:t>dok</a:t>
            </a:r>
            <a:r>
              <a:rPr lang="en-US" sz="2000" dirty="0"/>
              <a:t> </a:t>
            </a:r>
            <a:r>
              <a:rPr lang="en-US" sz="2000" dirty="0" err="1"/>
              <a:t>desna</a:t>
            </a:r>
            <a:r>
              <a:rPr lang="en-US" sz="2000" dirty="0"/>
              <a:t> </a:t>
            </a:r>
            <a:r>
              <a:rPr lang="en-US" sz="2000" dirty="0" err="1"/>
              <a:t>slika</a:t>
            </a:r>
            <a:r>
              <a:rPr lang="en-US" sz="2000" dirty="0"/>
              <a:t> </a:t>
            </a:r>
            <a:r>
              <a:rPr lang="en-US" sz="2000" dirty="0" err="1"/>
              <a:t>prikazuje</a:t>
            </a:r>
            <a:r>
              <a:rPr lang="en-US" sz="2000" dirty="0"/>
              <a:t> </a:t>
            </a:r>
            <a:r>
              <a:rPr lang="en-US" sz="2000" dirty="0" err="1"/>
              <a:t>reprezentaciju</a:t>
            </a:r>
            <a:r>
              <a:rPr lang="en-US" sz="2000" dirty="0"/>
              <a:t> </a:t>
            </a:r>
            <a:r>
              <a:rPr lang="en-US" sz="2000" dirty="0" err="1"/>
              <a:t>istih</a:t>
            </a:r>
            <a:r>
              <a:rPr lang="en-US" sz="2000" dirty="0"/>
              <a:t> </a:t>
            </a:r>
            <a:r>
              <a:rPr lang="en-US" sz="2000" dirty="0" err="1"/>
              <a:t>simbola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stražnjem</a:t>
            </a:r>
            <a:r>
              <a:rPr lang="en-US" sz="2000" dirty="0"/>
              <a:t> </a:t>
            </a:r>
            <a:r>
              <a:rPr lang="en-US" sz="2000" dirty="0" err="1"/>
              <a:t>zaslonu</a:t>
            </a:r>
            <a:r>
              <a:rPr lang="en-US" sz="2000" dirty="0"/>
              <a:t>.</a:t>
            </a:r>
            <a:endParaRPr lang="hr-HR" sz="2000" dirty="0"/>
          </a:p>
          <a:p>
            <a:endParaRPr lang="hr-HR" sz="2000" dirty="0"/>
          </a:p>
        </p:txBody>
      </p:sp>
      <p:pic>
        <p:nvPicPr>
          <p:cNvPr id="7" name="Picture 6" descr="A close-up of a tablet&#10;&#10;Description automatically generated">
            <a:extLst>
              <a:ext uri="{FF2B5EF4-FFF2-40B4-BE49-F238E27FC236}">
                <a16:creationId xmlns:a16="http://schemas.microsoft.com/office/drawing/2014/main" id="{96300535-5AF6-699C-E951-12161154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 r="-3" b="-3"/>
          <a:stretch/>
        </p:blipFill>
        <p:spPr>
          <a:xfrm rot="5400000">
            <a:off x="3646295" y="1709690"/>
            <a:ext cx="4672927" cy="3393840"/>
          </a:xfrm>
          <a:prstGeom prst="rect">
            <a:avLst/>
          </a:prstGeom>
        </p:spPr>
      </p:pic>
      <p:pic>
        <p:nvPicPr>
          <p:cNvPr id="5" name="Picture 4" descr="A screen with a white screen&#10;&#10;Description automatically generated with medium confidence">
            <a:extLst>
              <a:ext uri="{FF2B5EF4-FFF2-40B4-BE49-F238E27FC236}">
                <a16:creationId xmlns:a16="http://schemas.microsoft.com/office/drawing/2014/main" id="{955C1AAB-F343-2D98-C40E-743EC820B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" r="-3" b="-3"/>
          <a:stretch/>
        </p:blipFill>
        <p:spPr>
          <a:xfrm rot="5400000">
            <a:off x="7062865" y="1686933"/>
            <a:ext cx="4672927" cy="34393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7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r>
              <a:rPr lang="hr-HR" sz="3200"/>
              <a:t>Mogućnost spajanja na </a:t>
            </a:r>
            <a:r>
              <a:rPr lang="hr-HR" sz="3200" b="1"/>
              <a:t>projektor</a:t>
            </a:r>
            <a:r>
              <a:rPr lang="hr-HR" sz="3200"/>
              <a:t>/</a:t>
            </a:r>
            <a:r>
              <a:rPr lang="hr-HR" sz="3200" b="1"/>
              <a:t>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5"/>
            <a:ext cx="4355265" cy="4083455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hr-HR" sz="2000" dirty="0"/>
              <a:t>Uređaj ima </a:t>
            </a:r>
            <a:r>
              <a:rPr lang="hr-HR" sz="2000" b="1" dirty="0"/>
              <a:t>HDMI izlaz </a:t>
            </a:r>
            <a:r>
              <a:rPr lang="hr-HR" sz="2000" dirty="0"/>
              <a:t>što omogućuje spajanje na projektor ili monitor. 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Posebno korisno ako se radi u većim grupama te je potrebno </a:t>
            </a:r>
            <a:r>
              <a:rPr lang="hr-HR" sz="2000" b="1" dirty="0"/>
              <a:t>osigurati</a:t>
            </a:r>
            <a:r>
              <a:rPr lang="hr-HR" sz="2000" dirty="0"/>
              <a:t> da se ispred uređaja nalazi </a:t>
            </a:r>
            <a:r>
              <a:rPr lang="hr-HR" sz="2000" b="1" dirty="0"/>
              <a:t>jedna osoba koja upravlja pogledom</a:t>
            </a:r>
            <a:r>
              <a:rPr lang="hr-HR" sz="2000" dirty="0"/>
              <a:t>. </a:t>
            </a:r>
          </a:p>
          <a:p>
            <a:pPr marL="0" indent="0">
              <a:buNone/>
            </a:pPr>
            <a:r>
              <a:rPr lang="hr-HR" sz="2000" dirty="0"/>
              <a:t>Potrebno</a:t>
            </a:r>
            <a:r>
              <a:rPr lang="en-US" sz="2000" dirty="0"/>
              <a:t> je </a:t>
            </a:r>
            <a:r>
              <a:rPr lang="en-US" sz="2000" dirty="0" err="1"/>
              <a:t>imati</a:t>
            </a:r>
            <a:r>
              <a:rPr lang="en-US" sz="2000" dirty="0"/>
              <a:t> </a:t>
            </a:r>
            <a:r>
              <a:rPr lang="hr-HR" sz="2000" dirty="0"/>
              <a:t>HDMI kabel i</a:t>
            </a:r>
            <a:r>
              <a:rPr lang="en-US" sz="2000" dirty="0"/>
              <a:t> </a:t>
            </a:r>
            <a:r>
              <a:rPr lang="hr-HR" sz="2000" dirty="0"/>
              <a:t>kompatibilni projektor/monitor.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Preporuka</a:t>
            </a:r>
            <a:r>
              <a:rPr lang="en-US" sz="2000" dirty="0"/>
              <a:t> za </a:t>
            </a:r>
            <a:r>
              <a:rPr lang="en-US" sz="2000" dirty="0" err="1"/>
              <a:t>postavljanje</a:t>
            </a:r>
            <a:r>
              <a:rPr lang="en-US" sz="2000" dirty="0"/>
              <a:t>, </a:t>
            </a:r>
            <a:r>
              <a:rPr lang="en-US" sz="2000" dirty="0" err="1"/>
              <a:t>opcije</a:t>
            </a:r>
            <a:r>
              <a:rPr lang="en-US" sz="2000" dirty="0"/>
              <a:t>:</a:t>
            </a:r>
          </a:p>
          <a:p>
            <a:r>
              <a:rPr lang="en-US" sz="2000" dirty="0" err="1"/>
              <a:t>Tipkovnica</a:t>
            </a:r>
            <a:r>
              <a:rPr lang="en-US" sz="2000" dirty="0"/>
              <a:t>: WIN+P</a:t>
            </a:r>
          </a:p>
          <a:p>
            <a:r>
              <a:rPr lang="en-US" sz="2000" dirty="0" err="1"/>
              <a:t>Alatna</a:t>
            </a:r>
            <a:r>
              <a:rPr lang="en-US" sz="2000" dirty="0"/>
              <a:t> </a:t>
            </a:r>
            <a:r>
              <a:rPr lang="en-US" sz="2000" dirty="0" err="1"/>
              <a:t>traka</a:t>
            </a:r>
            <a:r>
              <a:rPr lang="en-US" sz="2000" dirty="0"/>
              <a:t> “</a:t>
            </a:r>
            <a:r>
              <a:rPr lang="en-US" sz="2000" i="1" dirty="0" err="1"/>
              <a:t>Pretraživanje</a:t>
            </a:r>
            <a:r>
              <a:rPr lang="en-US" sz="2000" dirty="0"/>
              <a:t>” u </a:t>
            </a:r>
            <a:r>
              <a:rPr lang="en-US" sz="2000" dirty="0" err="1"/>
              <a:t>dnu</a:t>
            </a:r>
            <a:r>
              <a:rPr lang="en-US" sz="2000" dirty="0"/>
              <a:t>: </a:t>
            </a:r>
            <a:r>
              <a:rPr lang="en-US" sz="2000" dirty="0" err="1"/>
              <a:t>upisati</a:t>
            </a:r>
            <a:r>
              <a:rPr lang="en-US" sz="2000" dirty="0"/>
              <a:t> “</a:t>
            </a:r>
            <a:r>
              <a:rPr lang="en-US" sz="2000" dirty="0" err="1"/>
              <a:t>Dupliciranje</a:t>
            </a:r>
            <a:r>
              <a:rPr lang="en-US" sz="2000" dirty="0"/>
              <a:t>” i </a:t>
            </a:r>
            <a:r>
              <a:rPr lang="en-US" sz="2000" dirty="0" err="1"/>
              <a:t>potom</a:t>
            </a:r>
            <a:r>
              <a:rPr lang="en-US" sz="2000" dirty="0"/>
              <a:t> </a:t>
            </a:r>
            <a:r>
              <a:rPr lang="en-US" sz="2000" dirty="0" err="1"/>
              <a:t>odabrati</a:t>
            </a:r>
            <a:r>
              <a:rPr lang="en-US" sz="2000" dirty="0"/>
              <a:t> “</a:t>
            </a:r>
            <a:r>
              <a:rPr lang="en-US" sz="2000" i="1" dirty="0" err="1"/>
              <a:t>Dupliciranje</a:t>
            </a:r>
            <a:r>
              <a:rPr lang="en-US" sz="2000" i="1" dirty="0"/>
              <a:t> i </a:t>
            </a:r>
            <a:r>
              <a:rPr lang="en-US" sz="2000" i="1" dirty="0" err="1"/>
              <a:t>proširenje</a:t>
            </a:r>
            <a:r>
              <a:rPr lang="en-US" sz="2000" i="1" dirty="0"/>
              <a:t> </a:t>
            </a:r>
            <a:r>
              <a:rPr lang="en-US" sz="2000" i="1" dirty="0" err="1"/>
              <a:t>na</a:t>
            </a:r>
            <a:r>
              <a:rPr lang="en-US" sz="2000" i="1" dirty="0"/>
              <a:t> </a:t>
            </a:r>
            <a:r>
              <a:rPr lang="en-US" sz="2000" i="1" dirty="0" err="1"/>
              <a:t>povezani</a:t>
            </a:r>
            <a:r>
              <a:rPr lang="en-US" sz="2000" i="1" dirty="0"/>
              <a:t> </a:t>
            </a:r>
            <a:r>
              <a:rPr lang="en-US" sz="2000" i="1" dirty="0" err="1"/>
              <a:t>zaslon</a:t>
            </a:r>
            <a:r>
              <a:rPr lang="en-US" sz="2000" dirty="0"/>
              <a:t>”</a:t>
            </a:r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pic>
        <p:nvPicPr>
          <p:cNvPr id="5" name="Picture 4" descr="A close-up of a black television&#10;&#10;Description automatically generated">
            <a:extLst>
              <a:ext uri="{FF2B5EF4-FFF2-40B4-BE49-F238E27FC236}">
                <a16:creationId xmlns:a16="http://schemas.microsoft.com/office/drawing/2014/main" id="{E024B3DA-2360-3F74-1153-BFE86E21A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4999" y="381000"/>
            <a:ext cx="6858000" cy="6095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3B0B368F-33DF-736B-09C3-4482F34D31F1}"/>
              </a:ext>
            </a:extLst>
          </p:cNvPr>
          <p:cNvSpPr/>
          <p:nvPr/>
        </p:nvSpPr>
        <p:spPr>
          <a:xfrm>
            <a:off x="5963337" y="4689529"/>
            <a:ext cx="2092383" cy="810893"/>
          </a:xfrm>
          <a:prstGeom prst="borderCallout1">
            <a:avLst>
              <a:gd name="adj1" fmla="val 97512"/>
              <a:gd name="adj2" fmla="val 143615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HDMI </a:t>
            </a:r>
            <a:r>
              <a:rPr lang="en-US" b="1" dirty="0" err="1"/>
              <a:t>kabel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327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WiFi mreža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91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/>
              <a:t>Uređaj ima mogućnost spajanja na </a:t>
            </a:r>
            <a:r>
              <a:rPr lang="hr-HR" sz="3600" b="1" dirty="0"/>
              <a:t>bežičnu WiFi mrežu</a:t>
            </a:r>
            <a:r>
              <a:rPr lang="hr-HR" sz="3600" dirty="0"/>
              <a:t>, što omogućuje </a:t>
            </a:r>
            <a:r>
              <a:rPr lang="hr-HR" sz="3600" dirty="0" err="1"/>
              <a:t>povezivost</a:t>
            </a:r>
            <a:r>
              <a:rPr lang="hr-HR" sz="3600" dirty="0"/>
              <a:t> na Internet.</a:t>
            </a:r>
          </a:p>
          <a:p>
            <a:endParaRPr lang="hr-HR" sz="3600" dirty="0"/>
          </a:p>
          <a:p>
            <a:endParaRPr lang="hr-HR" sz="36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29B3161-4E58-926C-C1E1-3DCE60C6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3" t="26621" b="-4000"/>
          <a:stretch/>
        </p:blipFill>
        <p:spPr>
          <a:xfrm>
            <a:off x="6202682" y="365125"/>
            <a:ext cx="3689464" cy="64943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330D5E-7191-FAA1-0802-41D7A0D28271}"/>
              </a:ext>
            </a:extLst>
          </p:cNvPr>
          <p:cNvSpPr/>
          <p:nvPr/>
        </p:nvSpPr>
        <p:spPr>
          <a:xfrm>
            <a:off x="7015942" y="665018"/>
            <a:ext cx="1330036" cy="38404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82A17-DFF8-C87A-AC0A-4F1E415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hr-HR" sz="4000" b="1"/>
              <a:t>Ugrađeni zvučnik, mikrofon i kamera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3A01-7C89-E6AF-DA8B-69A20B5E7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2400" dirty="0"/>
              <a:t>Uređaj posjeduje </a:t>
            </a:r>
            <a:r>
              <a:rPr lang="hr-HR" sz="2400" b="1" dirty="0"/>
              <a:t>ugrađeni zvučnik</a:t>
            </a:r>
            <a:r>
              <a:rPr lang="hr-HR" sz="2400" dirty="0"/>
              <a:t> što omogućuje reprodukciju zvučnih zapisa u aplikaciji Grid 3 ali i općenito na razini Windowsa.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/>
              <a:t>Dodatno, sadrži </a:t>
            </a:r>
            <a:r>
              <a:rPr lang="hr-HR" sz="2400" b="1" dirty="0"/>
              <a:t>ugrađenu prednju</a:t>
            </a:r>
            <a:r>
              <a:rPr lang="en-US" sz="2400" b="1" dirty="0"/>
              <a:t> i </a:t>
            </a:r>
            <a:r>
              <a:rPr lang="en-US" sz="2400" b="1" dirty="0" err="1"/>
              <a:t>stražnju</a:t>
            </a:r>
            <a:r>
              <a:rPr lang="hr-HR" sz="2400" b="1" dirty="0"/>
              <a:t> kameru</a:t>
            </a:r>
            <a:r>
              <a:rPr lang="hr-HR" sz="2400" dirty="0"/>
              <a:t> i </a:t>
            </a:r>
            <a:r>
              <a:rPr lang="hr-HR" sz="2400" b="1" dirty="0"/>
              <a:t>mikrofon</a:t>
            </a:r>
            <a:r>
              <a:rPr lang="hr-HR" sz="2400" dirty="0"/>
              <a:t> (konfiguriranje i korištenje kao i na drugim Windows računalima)</a:t>
            </a:r>
          </a:p>
          <a:p>
            <a:endParaRPr lang="hr-HR" sz="2400" dirty="0"/>
          </a:p>
          <a:p>
            <a:endParaRPr lang="hr-HR" sz="2400" dirty="0"/>
          </a:p>
        </p:txBody>
      </p:sp>
      <p:pic>
        <p:nvPicPr>
          <p:cNvPr id="5" name="Picture 4" descr="The back of a black computer&#10;&#10;Description automatically generated">
            <a:extLst>
              <a:ext uri="{FF2B5EF4-FFF2-40B4-BE49-F238E27FC236}">
                <a16:creationId xmlns:a16="http://schemas.microsoft.com/office/drawing/2014/main" id="{518CE5A1-FA04-7D27-1292-750B1F13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0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AF8DFA5F-D910-F5BF-616F-C237896E46DE}"/>
              </a:ext>
            </a:extLst>
          </p:cNvPr>
          <p:cNvSpPr/>
          <p:nvPr/>
        </p:nvSpPr>
        <p:spPr>
          <a:xfrm>
            <a:off x="8101220" y="4572002"/>
            <a:ext cx="2092383" cy="810893"/>
          </a:xfrm>
          <a:prstGeom prst="borderCallout1">
            <a:avLst>
              <a:gd name="adj1" fmla="val -35755"/>
              <a:gd name="adj2" fmla="val 137258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zvučnik</a:t>
            </a:r>
            <a:endParaRPr lang="en-US" b="1" dirty="0"/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E84362DB-1331-4A5D-1E9F-3BA1A5A24800}"/>
              </a:ext>
            </a:extLst>
          </p:cNvPr>
          <p:cNvSpPr/>
          <p:nvPr/>
        </p:nvSpPr>
        <p:spPr>
          <a:xfrm>
            <a:off x="8101220" y="4572002"/>
            <a:ext cx="2092383" cy="810893"/>
          </a:xfrm>
          <a:prstGeom prst="borderCallout1">
            <a:avLst>
              <a:gd name="adj1" fmla="val -60358"/>
              <a:gd name="adj2" fmla="val -26423"/>
              <a:gd name="adj3" fmla="val 31854"/>
              <a:gd name="adj4" fmla="val 493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zvučnik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843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73E66-D889-5BB6-D29F-D40CE118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hr-HR" sz="4000" b="1"/>
              <a:t>Dva ulaza za sklopke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ED933-DEFF-2BE6-6F08-FF2022564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Ako imate potrebu koristiti </a:t>
            </a:r>
            <a:r>
              <a:rPr lang="hr-HR" b="1" dirty="0"/>
              <a:t>sklopku</a:t>
            </a:r>
            <a:r>
              <a:rPr lang="hr-HR" dirty="0"/>
              <a:t>*, uređaj s lijeve strane ima dva ulaza za sklopke (</a:t>
            </a:r>
            <a:r>
              <a:rPr lang="hr-HR" i="1" dirty="0"/>
              <a:t>3.5mm jack</a:t>
            </a:r>
            <a:r>
              <a:rPr lang="hr-HR" dirty="0"/>
              <a:t>). </a:t>
            </a:r>
            <a:endParaRPr lang="en-US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U tom je slučaju potrebno kalibrirati uređaj za korištenje sklopke.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*sklopka nije uključena u isporuku uređaja</a:t>
            </a:r>
          </a:p>
        </p:txBody>
      </p:sp>
      <p:pic>
        <p:nvPicPr>
          <p:cNvPr id="5" name="Picture 4" descr="A close up of a black computer monitor&#10;&#10;Description automatically generated">
            <a:extLst>
              <a:ext uri="{FF2B5EF4-FFF2-40B4-BE49-F238E27FC236}">
                <a16:creationId xmlns:a16="http://schemas.microsoft.com/office/drawing/2014/main" id="{ED7CBDC5-EC6A-2A0D-A82A-203001672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531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4DCD6-442C-0192-718C-A376817A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365310" cy="5811838"/>
          </a:xfrm>
        </p:spPr>
        <p:txBody>
          <a:bodyPr/>
          <a:lstStyle/>
          <a:p>
            <a:r>
              <a:rPr lang="en-US" dirty="0" err="1"/>
              <a:t>Ulazi</a:t>
            </a:r>
            <a:r>
              <a:rPr lang="en-US" dirty="0"/>
              <a:t> i </a:t>
            </a:r>
            <a:r>
              <a:rPr lang="en-US" dirty="0" err="1"/>
              <a:t>izlazi</a:t>
            </a:r>
            <a:r>
              <a:rPr lang="en-US" dirty="0"/>
              <a:t>: video </a:t>
            </a:r>
            <a:r>
              <a:rPr lang="en-US" dirty="0" err="1"/>
              <a:t>komentar</a:t>
            </a:r>
            <a:endParaRPr lang="en-US" dirty="0"/>
          </a:p>
        </p:txBody>
      </p:sp>
      <p:pic>
        <p:nvPicPr>
          <p:cNvPr id="8" name="20231005_163254_down">
            <a:hlinkClick r:id="" action="ppaction://media"/>
            <a:extLst>
              <a:ext uri="{FF2B5EF4-FFF2-40B4-BE49-F238E27FC236}">
                <a16:creationId xmlns:a16="http://schemas.microsoft.com/office/drawing/2014/main" id="{3EEF545B-E818-1065-AE56-6EEB0819F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753508" y="1466850"/>
            <a:ext cx="696753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AD5DA-3B55-7A5E-FB5B-0A64C7C6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Osnovni preduvjeti za rad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617A96-E722-323A-4A81-E53123B93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469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428643-196E-7E57-55C9-BEBFC377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8688" cy="1325563"/>
          </a:xfrm>
        </p:spPr>
        <p:txBody>
          <a:bodyPr/>
          <a:lstStyle/>
          <a:p>
            <a:r>
              <a:rPr lang="hr-HR" dirty="0"/>
              <a:t>1. </a:t>
            </a:r>
            <a:r>
              <a:rPr lang="hr-HR" dirty="0" err="1"/>
              <a:t>Tobii</a:t>
            </a:r>
            <a:r>
              <a:rPr lang="hr-HR" dirty="0"/>
              <a:t> </a:t>
            </a:r>
            <a:r>
              <a:rPr lang="hr-HR" i="1" dirty="0" err="1"/>
              <a:t>eye</a:t>
            </a:r>
            <a:r>
              <a:rPr lang="hr-HR" i="1" dirty="0"/>
              <a:t> </a:t>
            </a:r>
            <a:r>
              <a:rPr lang="hr-HR" i="1" dirty="0" err="1"/>
              <a:t>tracker</a:t>
            </a:r>
            <a:r>
              <a:rPr lang="hr-HR" dirty="0"/>
              <a:t> je uspješno priključen na uređaj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AA81E-A5FA-D9F5-2AD3-2D60E68B0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491" cy="4351338"/>
          </a:xfrm>
        </p:spPr>
        <p:txBody>
          <a:bodyPr/>
          <a:lstStyle/>
          <a:p>
            <a:pPr marL="571500" indent="-571500">
              <a:buFont typeface="+mj-lt"/>
              <a:buAutoNum type="romanLcPeriod"/>
            </a:pPr>
            <a:r>
              <a:rPr lang="hr-HR" dirty="0" err="1"/>
              <a:t>Tobii</a:t>
            </a:r>
            <a:r>
              <a:rPr lang="hr-HR" dirty="0"/>
              <a:t> je priključen na tablet uređaj putem USB kabela</a:t>
            </a:r>
          </a:p>
          <a:p>
            <a:pPr marL="571500" indent="-571500">
              <a:buFont typeface="+mj-lt"/>
              <a:buAutoNum type="romanLcPeriod"/>
            </a:pPr>
            <a:r>
              <a:rPr lang="hr-HR" dirty="0" err="1"/>
              <a:t>Tobii</a:t>
            </a:r>
            <a:r>
              <a:rPr lang="hr-HR" dirty="0"/>
              <a:t> je smješten u predviđeni prostor tj. nosač (</a:t>
            </a:r>
            <a:r>
              <a:rPr lang="hr-HR" i="1" dirty="0" err="1"/>
              <a:t>bracket</a:t>
            </a:r>
            <a:r>
              <a:rPr lang="hr-HR" dirty="0"/>
              <a:t>) ispod ekrana uređaja</a:t>
            </a:r>
          </a:p>
          <a:p>
            <a:pPr marL="571500" indent="-571500">
              <a:buFont typeface="+mj-lt"/>
              <a:buAutoNum type="romanLcPeriod"/>
            </a:pPr>
            <a:endParaRPr lang="hr-HR" dirty="0"/>
          </a:p>
          <a:p>
            <a:pPr marL="571500" indent="-571500">
              <a:buFont typeface="+mj-lt"/>
              <a:buAutoNum type="romanLcPeriod"/>
            </a:pPr>
            <a:endParaRPr lang="hr-HR" dirty="0"/>
          </a:p>
          <a:p>
            <a:pPr marL="571500" indent="-571500">
              <a:buFont typeface="+mj-lt"/>
              <a:buAutoNum type="romanLcPeriod"/>
            </a:pPr>
            <a:endParaRPr lang="hr-HR" dirty="0"/>
          </a:p>
        </p:txBody>
      </p:sp>
      <p:pic>
        <p:nvPicPr>
          <p:cNvPr id="3" name="Picture 2" descr="A close up of a video game console&#10;&#10;Description automatically generated">
            <a:extLst>
              <a:ext uri="{FF2B5EF4-FFF2-40B4-BE49-F238E27FC236}">
                <a16:creationId xmlns:a16="http://schemas.microsoft.com/office/drawing/2014/main" id="{81EE01D9-8EA4-B58C-9AAE-3DF442606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0167" y="3922165"/>
            <a:ext cx="3427614" cy="2570710"/>
          </a:xfrm>
          <a:prstGeom prst="rect">
            <a:avLst/>
          </a:prstGeom>
        </p:spPr>
      </p:pic>
      <p:pic>
        <p:nvPicPr>
          <p:cNvPr id="7" name="Picture 6" descr="A close-up of a computer&#10;&#10;Description automatically generated">
            <a:extLst>
              <a:ext uri="{FF2B5EF4-FFF2-40B4-BE49-F238E27FC236}">
                <a16:creationId xmlns:a16="http://schemas.microsoft.com/office/drawing/2014/main" id="{36EFBEFC-BE28-9F0D-5BE0-C030BD5A2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5400000">
            <a:off x="7521142" y="746920"/>
            <a:ext cx="2145664" cy="32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5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1DB9-1C3B-7461-A721-292F51A1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ounders Grotesk Semibold"/>
                <a:cs typeface="Calibri Light"/>
              </a:rPr>
              <a:t>Opremanje</a:t>
            </a:r>
            <a:r>
              <a:rPr lang="en-US" dirty="0">
                <a:latin typeface="Founders Grotesk Semibold"/>
                <a:cs typeface="Calibri Light"/>
              </a:rPr>
              <a:t> </a:t>
            </a:r>
            <a:r>
              <a:rPr lang="en-US" dirty="0" err="1">
                <a:latin typeface="Founders Grotesk Semibold"/>
                <a:cs typeface="Calibri Light"/>
              </a:rPr>
              <a:t>ustanova</a:t>
            </a:r>
            <a:r>
              <a:rPr lang="en-US" dirty="0">
                <a:latin typeface="Founders Grotesk Semibold"/>
                <a:cs typeface="Calibri Light"/>
              </a:rPr>
              <a:t> u </a:t>
            </a:r>
            <a:r>
              <a:rPr lang="en-US" dirty="0" err="1">
                <a:latin typeface="Founders Grotesk Semibold"/>
                <a:cs typeface="Calibri Light"/>
              </a:rPr>
              <a:t>projektu</a:t>
            </a:r>
            <a:r>
              <a:rPr lang="en-US" dirty="0">
                <a:latin typeface="Founders Grotesk Semibold"/>
                <a:cs typeface="Calibri Light"/>
              </a:rPr>
              <a:t> ATTEND</a:t>
            </a:r>
            <a:endParaRPr lang="en-US" dirty="0">
              <a:latin typeface="Founders Grotesk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F962C-487E-F2C4-837F-7970850E7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09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B5F34-259D-43E8-2E8C-4C495625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hr-HR" sz="3400"/>
              <a:t>3. Tablet uređaj je uspješno uključen (prikazuje se radna površina Windowsa)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AAC1D-A43E-8654-0BB5-43A0C5DE7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dirty="0"/>
            </a:b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Preporuka:</a:t>
            </a:r>
          </a:p>
          <a:p>
            <a:r>
              <a:rPr lang="hr-HR" dirty="0"/>
              <a:t>provjeriti status baterije i po potrebi priključiti napajanje</a:t>
            </a:r>
          </a:p>
          <a:p>
            <a:r>
              <a:rPr lang="hr-HR" dirty="0"/>
              <a:t>provjeriti glasnoću zvučnika (tipke na uređaju ili unutar Windowsa)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CA2AE4A-2882-36BC-2777-76A761403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10668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B5F34-259D-43E8-2E8C-4C495625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hr-HR" sz="4000"/>
              <a:t>2. Tablet uređaj je ispravno pozicioniran i osiguran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AAC1D-A43E-8654-0BB5-43A0C5DE7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sz="3200" dirty="0"/>
            </a:br>
            <a:r>
              <a:rPr lang="hr-HR" sz="3200" dirty="0"/>
              <a:t>„Osiguran” – uređaj je </a:t>
            </a:r>
            <a:r>
              <a:rPr lang="hr-HR" sz="3200" b="1" dirty="0"/>
              <a:t>stabilan</a:t>
            </a:r>
            <a:r>
              <a:rPr lang="hr-HR" sz="3200" dirty="0"/>
              <a:t> kako bi se minimizirao rizik od </a:t>
            </a:r>
            <a:r>
              <a:rPr lang="hr-HR" sz="3200" u="sng" dirty="0"/>
              <a:t>ozljede osobe</a:t>
            </a:r>
            <a:r>
              <a:rPr lang="hr-HR" sz="3200" dirty="0"/>
              <a:t> ili </a:t>
            </a:r>
            <a:r>
              <a:rPr lang="hr-HR" sz="3200" u="sng" dirty="0"/>
              <a:t>oštećenja uređaja</a:t>
            </a:r>
            <a:endParaRPr lang="en-US" sz="3200" u="sng" dirty="0"/>
          </a:p>
          <a:p>
            <a:pPr marL="0" indent="0">
              <a:buNone/>
            </a:pPr>
            <a:endParaRPr lang="hr-HR" sz="32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657B6-6920-78F9-A6B3-21658C3B1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5528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A6C58-CF89-D900-5E63-AFD40C7A8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Kalibracija</a:t>
            </a:r>
            <a:r>
              <a:rPr lang="en-US" dirty="0"/>
              <a:t> </a:t>
            </a:r>
            <a:r>
              <a:rPr lang="en-US" dirty="0" err="1"/>
              <a:t>praćenja</a:t>
            </a:r>
            <a:r>
              <a:rPr lang="en-US" dirty="0"/>
              <a:t> </a:t>
            </a:r>
            <a:r>
              <a:rPr lang="en-US" dirty="0" err="1"/>
              <a:t>pogleda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BE278-9233-CE45-8C8B-1CE333B74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Cilj</a:t>
            </a:r>
            <a:r>
              <a:rPr lang="en-US" dirty="0"/>
              <a:t>: </a:t>
            </a:r>
            <a:r>
              <a:rPr lang="en-US" dirty="0" err="1"/>
              <a:t>osigurati</a:t>
            </a:r>
            <a:r>
              <a:rPr lang="en-US" dirty="0"/>
              <a:t> </a:t>
            </a:r>
            <a:r>
              <a:rPr lang="en-US" dirty="0" err="1"/>
              <a:t>kvalitetno</a:t>
            </a:r>
            <a:r>
              <a:rPr lang="en-US" dirty="0"/>
              <a:t> </a:t>
            </a:r>
            <a:r>
              <a:rPr lang="en-US" dirty="0" err="1"/>
              <a:t>praćenje</a:t>
            </a:r>
            <a:r>
              <a:rPr lang="en-US" dirty="0"/>
              <a:t> </a:t>
            </a:r>
            <a:r>
              <a:rPr lang="en-US" dirty="0" err="1"/>
              <a:t>očiju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postupak</a:t>
            </a:r>
            <a:r>
              <a:rPr lang="en-US" dirty="0"/>
              <a:t> </a:t>
            </a:r>
            <a:r>
              <a:rPr lang="en-US" dirty="0" err="1"/>
              <a:t>kalibracije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548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1E5A95-DA26-BA86-CF89-2E2FFD2D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Profil</a:t>
            </a:r>
            <a:r>
              <a:rPr lang="en-US" dirty="0"/>
              <a:t> </a:t>
            </a:r>
            <a:r>
              <a:rPr lang="en-US" dirty="0" err="1"/>
              <a:t>korisnika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820C23-5390-C829-DB2D-FDA55DAE7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7946"/>
            <a:ext cx="4398818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Osnovni</a:t>
            </a:r>
            <a:r>
              <a:rPr lang="en-US" dirty="0"/>
              <a:t> </a:t>
            </a:r>
            <a:r>
              <a:rPr lang="en-US" dirty="0" err="1"/>
              <a:t>podaci</a:t>
            </a:r>
            <a:r>
              <a:rPr lang="en-US" dirty="0"/>
              <a:t> – </a:t>
            </a:r>
            <a:r>
              <a:rPr lang="en-US" dirty="0" err="1"/>
              <a:t>ime</a:t>
            </a:r>
            <a:endParaRPr lang="en-US" dirty="0"/>
          </a:p>
          <a:p>
            <a:r>
              <a:rPr lang="en-US" dirty="0" err="1"/>
              <a:t>Glas</a:t>
            </a:r>
            <a:r>
              <a:rPr lang="en-US" dirty="0"/>
              <a:t> – Lana (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mijenjati</a:t>
            </a:r>
            <a:r>
              <a:rPr lang="en-US" dirty="0"/>
              <a:t>)</a:t>
            </a:r>
          </a:p>
          <a:p>
            <a:r>
              <a:rPr lang="en-US" dirty="0" err="1"/>
              <a:t>Pretpostavljene</a:t>
            </a:r>
            <a:r>
              <a:rPr lang="en-US" dirty="0"/>
              <a:t> </a:t>
            </a:r>
            <a:r>
              <a:rPr lang="en-US" dirty="0" err="1"/>
              <a:t>postavke</a:t>
            </a:r>
            <a:r>
              <a:rPr lang="en-US" dirty="0"/>
              <a:t> za </a:t>
            </a:r>
            <a:r>
              <a:rPr lang="en-US" dirty="0" err="1"/>
              <a:t>ovaj</a:t>
            </a:r>
            <a:r>
              <a:rPr lang="en-US" dirty="0"/>
              <a:t> </a:t>
            </a:r>
            <a:r>
              <a:rPr lang="en-US" dirty="0" err="1"/>
              <a:t>čarobnjak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u </a:t>
            </a:r>
            <a:r>
              <a:rPr lang="en-US" dirty="0" err="1"/>
              <a:t>redu</a:t>
            </a:r>
            <a:r>
              <a:rPr lang="en-US" dirty="0"/>
              <a:t> (</a:t>
            </a:r>
            <a:r>
              <a:rPr lang="en-US" dirty="0" err="1"/>
              <a:t>moguće</a:t>
            </a:r>
            <a:r>
              <a:rPr lang="en-US" dirty="0"/>
              <a:t> </a:t>
            </a:r>
            <a:r>
              <a:rPr lang="en-US" dirty="0" err="1"/>
              <a:t>detaljno</a:t>
            </a:r>
            <a:r>
              <a:rPr lang="en-US" dirty="0"/>
              <a:t> </a:t>
            </a:r>
            <a:r>
              <a:rPr lang="en-US" dirty="0" err="1"/>
              <a:t>personalizirati</a:t>
            </a:r>
            <a:r>
              <a:rPr lang="en-US" dirty="0"/>
              <a:t> za </a:t>
            </a:r>
            <a:r>
              <a:rPr lang="en-US" dirty="0" err="1"/>
              <a:t>pojedinog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en-US" dirty="0"/>
              <a:t>)</a:t>
            </a:r>
          </a:p>
          <a:p>
            <a:r>
              <a:rPr lang="en-US" dirty="0" err="1"/>
              <a:t>Moguće</a:t>
            </a:r>
            <a:r>
              <a:rPr lang="en-US" dirty="0"/>
              <a:t> je </a:t>
            </a:r>
            <a:r>
              <a:rPr lang="en-US" dirty="0" err="1"/>
              <a:t>aktivirati</a:t>
            </a:r>
            <a:r>
              <a:rPr lang="en-US" dirty="0"/>
              <a:t> </a:t>
            </a:r>
            <a:r>
              <a:rPr lang="en-US" dirty="0" err="1"/>
              <a:t>profil</a:t>
            </a:r>
            <a:r>
              <a:rPr lang="en-US" dirty="0"/>
              <a:t> za </a:t>
            </a:r>
            <a:r>
              <a:rPr lang="en-US" dirty="0" err="1"/>
              <a:t>pojedinog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en-US" dirty="0"/>
              <a:t> (Gore </a:t>
            </a:r>
            <a:r>
              <a:rPr lang="en-US" dirty="0" err="1"/>
              <a:t>lijevo</a:t>
            </a:r>
            <a:r>
              <a:rPr lang="en-US" dirty="0"/>
              <a:t> -&gt; </a:t>
            </a:r>
            <a:r>
              <a:rPr lang="en-US" dirty="0" err="1"/>
              <a:t>Korisnici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1" name="Content Placeholder 6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F2312A18-7159-00D6-87C6-8ADFAB83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7" r="19840" b="13196"/>
          <a:stretch/>
        </p:blipFill>
        <p:spPr>
          <a:xfrm>
            <a:off x="5685905" y="875120"/>
            <a:ext cx="6229004" cy="51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37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20D495-3C2C-F0BB-3B4E-47168179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2639" cy="1325563"/>
          </a:xfrm>
        </p:spPr>
        <p:txBody>
          <a:bodyPr/>
          <a:lstStyle/>
          <a:p>
            <a:r>
              <a:rPr lang="en-US" dirty="0" err="1"/>
              <a:t>Kalibracija</a:t>
            </a:r>
            <a:r>
              <a:rPr lang="en-US" dirty="0"/>
              <a:t> </a:t>
            </a:r>
            <a:r>
              <a:rPr lang="en-US" dirty="0" err="1"/>
              <a:t>udaljenosti</a:t>
            </a:r>
            <a:r>
              <a:rPr lang="en-US" dirty="0"/>
              <a:t> </a:t>
            </a:r>
            <a:r>
              <a:rPr lang="en-US" dirty="0" err="1"/>
              <a:t>korisnika</a:t>
            </a:r>
            <a:r>
              <a:rPr lang="en-US" dirty="0"/>
              <a:t> od </a:t>
            </a:r>
            <a:r>
              <a:rPr lang="en-US" dirty="0" err="1"/>
              <a:t>uređaja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906899E-9652-CC99-B18D-0B5D17A03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16970" b="15483"/>
          <a:stretch/>
        </p:blipFill>
        <p:spPr>
          <a:xfrm>
            <a:off x="8260825" y="1825868"/>
            <a:ext cx="3531125" cy="3118760"/>
          </a:xfr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E0D4017-7419-4BF1-8E61-987B08229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r="16667" b="18170"/>
          <a:stretch/>
        </p:blipFill>
        <p:spPr>
          <a:xfrm>
            <a:off x="4330437" y="1847744"/>
            <a:ext cx="3531126" cy="3075008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9E01DC4A-13DA-E9B9-92AF-BB29DB8B5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" r="17275" b="11937"/>
          <a:stretch/>
        </p:blipFill>
        <p:spPr>
          <a:xfrm>
            <a:off x="400050" y="1869620"/>
            <a:ext cx="3234690" cy="3075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E03B4-CC1D-F787-0D50-6075192C5413}"/>
              </a:ext>
            </a:extLst>
          </p:cNvPr>
          <p:cNvSpPr txBox="1"/>
          <p:nvPr/>
        </p:nvSpPr>
        <p:spPr>
          <a:xfrm>
            <a:off x="502920" y="5372100"/>
            <a:ext cx="3028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Korisnik</a:t>
            </a:r>
            <a:r>
              <a:rPr lang="en-US" dirty="0"/>
              <a:t> je </a:t>
            </a:r>
            <a:r>
              <a:rPr lang="en-US" dirty="0" err="1"/>
              <a:t>preblizu</a:t>
            </a:r>
            <a:r>
              <a:rPr lang="en-US" dirty="0"/>
              <a:t> </a:t>
            </a:r>
            <a:r>
              <a:rPr lang="en-US" dirty="0" err="1"/>
              <a:t>uređaja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crvena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, </a:t>
            </a:r>
            <a:r>
              <a:rPr lang="en-US" dirty="0" err="1"/>
              <a:t>ikona</a:t>
            </a:r>
            <a:r>
              <a:rPr lang="en-US" dirty="0"/>
              <a:t> </a:t>
            </a:r>
            <a:r>
              <a:rPr lang="en-US" dirty="0" err="1"/>
              <a:t>ljudskog</a:t>
            </a:r>
            <a:r>
              <a:rPr lang="en-US" dirty="0"/>
              <a:t> </a:t>
            </a:r>
            <a:r>
              <a:rPr lang="en-US" dirty="0" err="1"/>
              <a:t>lica</a:t>
            </a:r>
            <a:r>
              <a:rPr lang="en-US" dirty="0"/>
              <a:t> je </a:t>
            </a:r>
            <a:r>
              <a:rPr lang="en-US" dirty="0" err="1"/>
              <a:t>velika</a:t>
            </a:r>
            <a:r>
              <a:rPr lang="en-US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3F5C3-B448-51F1-51E5-60492043F191}"/>
              </a:ext>
            </a:extLst>
          </p:cNvPr>
          <p:cNvSpPr txBox="1"/>
          <p:nvPr/>
        </p:nvSpPr>
        <p:spPr>
          <a:xfrm>
            <a:off x="4330437" y="5372100"/>
            <a:ext cx="34076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Korisnik</a:t>
            </a:r>
            <a:r>
              <a:rPr lang="en-US" dirty="0"/>
              <a:t> je </a:t>
            </a:r>
            <a:r>
              <a:rPr lang="en-US" dirty="0" err="1"/>
              <a:t>predaleko</a:t>
            </a:r>
            <a:r>
              <a:rPr lang="en-US" dirty="0"/>
              <a:t> od </a:t>
            </a:r>
            <a:r>
              <a:rPr lang="en-US" dirty="0" err="1"/>
              <a:t>uređaja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crvena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, </a:t>
            </a:r>
            <a:r>
              <a:rPr lang="en-US" dirty="0" err="1"/>
              <a:t>ikona</a:t>
            </a:r>
            <a:r>
              <a:rPr lang="en-US" dirty="0"/>
              <a:t> </a:t>
            </a:r>
            <a:r>
              <a:rPr lang="en-US" dirty="0" err="1"/>
              <a:t>ljudskog</a:t>
            </a:r>
            <a:r>
              <a:rPr lang="en-US" dirty="0"/>
              <a:t> </a:t>
            </a:r>
            <a:r>
              <a:rPr lang="en-US" dirty="0" err="1"/>
              <a:t>lica</a:t>
            </a:r>
            <a:r>
              <a:rPr lang="en-US" dirty="0"/>
              <a:t> je mala)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92AA92-F201-A391-76F6-A937EDEB5126}"/>
              </a:ext>
            </a:extLst>
          </p:cNvPr>
          <p:cNvSpPr txBox="1"/>
          <p:nvPr/>
        </p:nvSpPr>
        <p:spPr>
          <a:xfrm>
            <a:off x="8281407" y="5372100"/>
            <a:ext cx="34076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Korisnik</a:t>
            </a:r>
            <a:r>
              <a:rPr lang="en-US" dirty="0"/>
              <a:t> se </a:t>
            </a:r>
            <a:r>
              <a:rPr lang="en-US" dirty="0" err="1"/>
              <a:t>nalazi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optimalnoj</a:t>
            </a:r>
            <a:r>
              <a:rPr lang="en-US" dirty="0"/>
              <a:t> </a:t>
            </a:r>
            <a:r>
              <a:rPr lang="en-US" dirty="0" err="1"/>
              <a:t>udaljenosti</a:t>
            </a:r>
            <a:r>
              <a:rPr lang="en-US" dirty="0"/>
              <a:t> od </a:t>
            </a:r>
            <a:r>
              <a:rPr lang="en-US" dirty="0" err="1"/>
              <a:t>uređaja</a:t>
            </a:r>
            <a:r>
              <a:rPr lang="en-US" dirty="0"/>
              <a:t>.</a:t>
            </a:r>
          </a:p>
          <a:p>
            <a:r>
              <a:rPr lang="en-US" dirty="0"/>
              <a:t>(</a:t>
            </a:r>
            <a:r>
              <a:rPr lang="en-US" dirty="0" err="1"/>
              <a:t>zelena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9468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B2ABE5-D268-3565-88D8-817CB098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Korak</a:t>
            </a:r>
            <a:r>
              <a:rPr lang="en-US" dirty="0"/>
              <a:t> 1: </a:t>
            </a:r>
            <a:r>
              <a:rPr lang="en-US" dirty="0" err="1"/>
              <a:t>Pokrenuti</a:t>
            </a:r>
            <a:r>
              <a:rPr lang="en-US" dirty="0"/>
              <a:t> </a:t>
            </a:r>
            <a:r>
              <a:rPr lang="en-US" dirty="0" err="1"/>
              <a:t>kalibraciju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B663C8DF-D96D-CC40-9C6C-181F4F9CA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3" t="6115" r="15622" b="12455"/>
          <a:stretch/>
        </p:blipFill>
        <p:spPr>
          <a:xfrm>
            <a:off x="2491740" y="2023110"/>
            <a:ext cx="4978908" cy="4149090"/>
          </a:xfr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A4FEE7C3-6C98-EEF1-3989-7E34C05EB272}"/>
              </a:ext>
            </a:extLst>
          </p:cNvPr>
          <p:cNvSpPr/>
          <p:nvPr/>
        </p:nvSpPr>
        <p:spPr>
          <a:xfrm>
            <a:off x="3213360" y="3554254"/>
            <a:ext cx="486229" cy="355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8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1CD5-524A-C0FA-5E24-B164EF7D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41059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Korak</a:t>
            </a:r>
            <a:r>
              <a:rPr lang="en-US" dirty="0"/>
              <a:t> 2: </a:t>
            </a:r>
            <a:r>
              <a:rPr lang="en-US" dirty="0" err="1"/>
              <a:t>pogledom</a:t>
            </a:r>
            <a:r>
              <a:rPr lang="en-US" dirty="0"/>
              <a:t> </a:t>
            </a:r>
            <a:r>
              <a:rPr lang="en-US" dirty="0" err="1"/>
              <a:t>pratiti</a:t>
            </a:r>
            <a:r>
              <a:rPr lang="en-US" dirty="0"/>
              <a:t> “</a:t>
            </a:r>
            <a:r>
              <a:rPr lang="en-US" dirty="0" err="1"/>
              <a:t>metu</a:t>
            </a:r>
            <a:r>
              <a:rPr lang="en-US" dirty="0"/>
              <a:t>”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pomiče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mjesta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ekranu</a:t>
            </a:r>
            <a:endParaRPr lang="en-US" dirty="0"/>
          </a:p>
        </p:txBody>
      </p:sp>
      <p:pic>
        <p:nvPicPr>
          <p:cNvPr id="5" name="Content Placeholder 4" descr="A white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7FE07DEE-6366-5356-D617-7E0A0AF08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6492946" cy="36522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9656E-705D-09C4-94EC-D9A7E74AA1E6}"/>
              </a:ext>
            </a:extLst>
          </p:cNvPr>
          <p:cNvSpPr txBox="1"/>
          <p:nvPr/>
        </p:nvSpPr>
        <p:spPr>
          <a:xfrm>
            <a:off x="838200" y="5920740"/>
            <a:ext cx="987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Isječak</a:t>
            </a:r>
            <a:r>
              <a:rPr lang="en-US" dirty="0"/>
              <a:t> </a:t>
            </a:r>
            <a:r>
              <a:rPr lang="en-US" dirty="0" err="1"/>
              <a:t>prikazuje</a:t>
            </a:r>
            <a:r>
              <a:rPr lang="en-US" dirty="0"/>
              <a:t> </a:t>
            </a:r>
            <a:r>
              <a:rPr lang="en-US" dirty="0" err="1"/>
              <a:t>kalibraciju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u </a:t>
            </a:r>
            <a:r>
              <a:rPr lang="en-US" dirty="0" err="1"/>
              <a:t>tijeku</a:t>
            </a:r>
            <a:r>
              <a:rPr lang="en-US" dirty="0"/>
              <a:t>. </a:t>
            </a:r>
            <a:r>
              <a:rPr lang="en-US" dirty="0" err="1"/>
              <a:t>Konkretno</a:t>
            </a:r>
            <a:r>
              <a:rPr lang="en-US" dirty="0"/>
              <a:t>, </a:t>
            </a:r>
            <a:r>
              <a:rPr lang="en-US" dirty="0" err="1"/>
              <a:t>ovdje</a:t>
            </a:r>
            <a:r>
              <a:rPr lang="en-US" dirty="0"/>
              <a:t> se od </a:t>
            </a:r>
            <a:r>
              <a:rPr lang="en-US" dirty="0" err="1"/>
              <a:t>korisnika</a:t>
            </a:r>
            <a:r>
              <a:rPr lang="en-US" dirty="0"/>
              <a:t> </a:t>
            </a:r>
            <a:r>
              <a:rPr lang="en-US" dirty="0" err="1"/>
              <a:t>očekuje</a:t>
            </a:r>
            <a:r>
              <a:rPr lang="en-US" dirty="0"/>
              <a:t> da </a:t>
            </a:r>
            <a:r>
              <a:rPr lang="en-US" dirty="0" err="1"/>
              <a:t>pogled</a:t>
            </a:r>
            <a:r>
              <a:rPr lang="en-US" dirty="0"/>
              <a:t> </a:t>
            </a:r>
            <a:r>
              <a:rPr lang="en-US" dirty="0" err="1"/>
              <a:t>usmjeri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meti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nalazi</a:t>
            </a:r>
            <a:r>
              <a:rPr lang="en-US" dirty="0"/>
              <a:t> u </a:t>
            </a:r>
            <a:r>
              <a:rPr lang="en-US" dirty="0" err="1"/>
              <a:t>gornjem</a:t>
            </a:r>
            <a:r>
              <a:rPr lang="en-US" dirty="0"/>
              <a:t> </a:t>
            </a:r>
            <a:r>
              <a:rPr lang="en-US" dirty="0" err="1"/>
              <a:t>lijevom</a:t>
            </a:r>
            <a:r>
              <a:rPr lang="en-US" dirty="0"/>
              <a:t> kutu. </a:t>
            </a:r>
            <a:r>
              <a:rPr lang="en-US" dirty="0" err="1"/>
              <a:t>Čitav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kalibracije</a:t>
            </a:r>
            <a:r>
              <a:rPr lang="en-US" dirty="0"/>
              <a:t> </a:t>
            </a:r>
            <a:r>
              <a:rPr lang="en-US" dirty="0" err="1"/>
              <a:t>traje</a:t>
            </a:r>
            <a:r>
              <a:rPr lang="en-US" dirty="0"/>
              <a:t> 20-ak </a:t>
            </a:r>
            <a:r>
              <a:rPr lang="en-US" dirty="0" err="1"/>
              <a:t>sekundi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14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8EC5-FF37-9F64-93E0-5EC90F79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Korak</a:t>
            </a:r>
            <a:r>
              <a:rPr lang="en-US" dirty="0"/>
              <a:t> 3: </a:t>
            </a:r>
            <a:r>
              <a:rPr lang="en-US" dirty="0" err="1"/>
              <a:t>evaluirati</a:t>
            </a:r>
            <a:r>
              <a:rPr lang="en-US" dirty="0"/>
              <a:t> </a:t>
            </a:r>
            <a:r>
              <a:rPr lang="en-US" dirty="0" err="1"/>
              <a:t>rezultate</a:t>
            </a:r>
            <a:r>
              <a:rPr lang="en-US" dirty="0"/>
              <a:t> </a:t>
            </a:r>
            <a:r>
              <a:rPr lang="en-US" dirty="0" err="1"/>
              <a:t>kalibracije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E10A535-1B25-74AD-4C29-6F3F183AC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t="11105" r="16952" b="14557"/>
          <a:stretch/>
        </p:blipFill>
        <p:spPr>
          <a:xfrm>
            <a:off x="6275069" y="1696879"/>
            <a:ext cx="5508510" cy="34642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D4078C-1CEC-D5D6-B579-0FAEB74EE90B}"/>
              </a:ext>
            </a:extLst>
          </p:cNvPr>
          <p:cNvSpPr txBox="1"/>
          <p:nvPr/>
        </p:nvSpPr>
        <p:spPr>
          <a:xfrm>
            <a:off x="614160" y="1595021"/>
            <a:ext cx="52311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/>
              <a:t>Zelena</a:t>
            </a:r>
            <a:r>
              <a:rPr lang="en-US" sz="2400" b="1" dirty="0"/>
              <a:t> </a:t>
            </a:r>
            <a:r>
              <a:rPr lang="en-US" sz="2400" b="1" dirty="0" err="1"/>
              <a:t>boja</a:t>
            </a:r>
            <a:r>
              <a:rPr lang="en-US" sz="2400" dirty="0"/>
              <a:t> i </a:t>
            </a:r>
            <a:r>
              <a:rPr lang="en-US" sz="2400" b="1" dirty="0" err="1"/>
              <a:t>rezultat</a:t>
            </a:r>
            <a:r>
              <a:rPr lang="en-US" sz="2400" b="1" dirty="0"/>
              <a:t> </a:t>
            </a:r>
            <a:r>
              <a:rPr lang="en-US" sz="2400" b="1" dirty="0" err="1"/>
              <a:t>blizu</a:t>
            </a:r>
            <a:r>
              <a:rPr lang="en-US" sz="2400" b="1" dirty="0"/>
              <a:t> 100 </a:t>
            </a:r>
            <a:r>
              <a:rPr lang="en-US" sz="2400" dirty="0" err="1"/>
              <a:t>označava</a:t>
            </a:r>
            <a:r>
              <a:rPr lang="en-US" sz="2400" dirty="0"/>
              <a:t> da je </a:t>
            </a:r>
            <a:r>
              <a:rPr lang="en-US" sz="2400" dirty="0" err="1"/>
              <a:t>kalibracija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b="1" dirty="0" err="1"/>
              <a:t>uspješna</a:t>
            </a:r>
            <a:r>
              <a:rPr lang="en-US" sz="24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imate</a:t>
            </a:r>
            <a:r>
              <a:rPr lang="en-US" sz="2400" dirty="0"/>
              <a:t> </a:t>
            </a:r>
            <a:r>
              <a:rPr lang="en-US" sz="2400" dirty="0" err="1"/>
              <a:t>neku</a:t>
            </a:r>
            <a:r>
              <a:rPr lang="en-US" sz="2400" dirty="0"/>
              <a:t> </a:t>
            </a:r>
            <a:r>
              <a:rPr lang="en-US" sz="2400" b="1" dirty="0" err="1"/>
              <a:t>drugu</a:t>
            </a:r>
            <a:r>
              <a:rPr lang="en-US" sz="2400" b="1" dirty="0"/>
              <a:t> </a:t>
            </a:r>
            <a:r>
              <a:rPr lang="en-US" sz="2400" b="1" dirty="0" err="1"/>
              <a:t>boju</a:t>
            </a:r>
            <a:r>
              <a:rPr lang="en-US" sz="2400" b="1" dirty="0"/>
              <a:t> </a:t>
            </a:r>
            <a:r>
              <a:rPr lang="en-US" sz="2400" dirty="0"/>
              <a:t>i </a:t>
            </a:r>
            <a:r>
              <a:rPr lang="en-US" sz="2400" dirty="0" err="1"/>
              <a:t>bitno</a:t>
            </a:r>
            <a:r>
              <a:rPr lang="en-US" sz="2400" dirty="0"/>
              <a:t> </a:t>
            </a:r>
            <a:r>
              <a:rPr lang="en-US" sz="2400" b="1" dirty="0" err="1"/>
              <a:t>manje</a:t>
            </a:r>
            <a:r>
              <a:rPr lang="en-US" sz="2400" b="1" dirty="0"/>
              <a:t> </a:t>
            </a:r>
            <a:r>
              <a:rPr lang="en-US" sz="2400" b="1" dirty="0" err="1"/>
              <a:t>brojeve</a:t>
            </a:r>
            <a:r>
              <a:rPr lang="en-US" sz="2400" dirty="0"/>
              <a:t>, </a:t>
            </a:r>
            <a:r>
              <a:rPr lang="en-US" sz="2400" dirty="0" err="1"/>
              <a:t>kalibracija</a:t>
            </a:r>
            <a:r>
              <a:rPr lang="en-US" sz="2400" dirty="0"/>
              <a:t> </a:t>
            </a:r>
            <a:r>
              <a:rPr lang="en-US" sz="2400" dirty="0" err="1"/>
              <a:t>nije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kvalitetna</a:t>
            </a:r>
            <a:r>
              <a:rPr lang="en-US" sz="2400" dirty="0"/>
              <a:t>. U tom </a:t>
            </a:r>
            <a:r>
              <a:rPr lang="en-US" sz="2400" dirty="0" err="1"/>
              <a:t>slučaju</a:t>
            </a:r>
            <a:r>
              <a:rPr lang="en-US" sz="2400" dirty="0"/>
              <a:t> </a:t>
            </a:r>
            <a:r>
              <a:rPr lang="en-US" sz="2400" dirty="0" err="1"/>
              <a:t>slobodno</a:t>
            </a:r>
            <a:r>
              <a:rPr lang="en-US" sz="2400" dirty="0"/>
              <a:t> </a:t>
            </a:r>
            <a:r>
              <a:rPr lang="en-US" sz="2400" dirty="0" err="1"/>
              <a:t>ponovite</a:t>
            </a:r>
            <a:r>
              <a:rPr lang="en-US" sz="2400" dirty="0"/>
              <a:t> </a:t>
            </a:r>
            <a:r>
              <a:rPr lang="en-US" sz="2400" dirty="0" err="1"/>
              <a:t>postupak</a:t>
            </a:r>
            <a:r>
              <a:rPr lang="en-US" sz="2400" dirty="0"/>
              <a:t>,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treba</a:t>
            </a:r>
            <a:r>
              <a:rPr lang="en-US" sz="2400" dirty="0"/>
              <a:t> </a:t>
            </a:r>
            <a:r>
              <a:rPr lang="en-US" sz="2400" dirty="0" err="1"/>
              <a:t>više</a:t>
            </a:r>
            <a:r>
              <a:rPr lang="en-US" sz="2400" dirty="0"/>
              <a:t> puta.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Isto</a:t>
            </a:r>
            <a:r>
              <a:rPr lang="en-US" sz="2400" dirty="0"/>
              <a:t> </a:t>
            </a:r>
            <a:r>
              <a:rPr lang="en-US" sz="2400" dirty="0" err="1"/>
              <a:t>tako</a:t>
            </a:r>
            <a:r>
              <a:rPr lang="en-US" sz="2400" dirty="0"/>
              <a:t>, </a:t>
            </a:r>
            <a:r>
              <a:rPr lang="en-US" sz="2400" b="1" dirty="0" err="1"/>
              <a:t>osigurajte</a:t>
            </a:r>
            <a:r>
              <a:rPr lang="en-US" sz="2400" b="1" dirty="0"/>
              <a:t> </a:t>
            </a:r>
            <a:r>
              <a:rPr lang="en-US" sz="2400" b="1" dirty="0" err="1"/>
              <a:t>uvjete</a:t>
            </a:r>
            <a:r>
              <a:rPr lang="en-US" sz="2400" b="1" dirty="0"/>
              <a:t> za rad </a:t>
            </a:r>
            <a:r>
              <a:rPr lang="en-US" sz="2400" dirty="0" err="1"/>
              <a:t>Tobii</a:t>
            </a:r>
            <a:r>
              <a:rPr lang="en-US" sz="2400" dirty="0"/>
              <a:t> </a:t>
            </a:r>
            <a:r>
              <a:rPr lang="en-US" sz="2400" dirty="0" err="1"/>
              <a:t>uređaja</a:t>
            </a:r>
            <a:r>
              <a:rPr lang="en-US" sz="2400" dirty="0"/>
              <a:t> (</a:t>
            </a:r>
            <a:r>
              <a:rPr lang="en-US" sz="2400" dirty="0" err="1"/>
              <a:t>udaljenost</a:t>
            </a:r>
            <a:r>
              <a:rPr lang="en-US" sz="2400" dirty="0"/>
              <a:t> </a:t>
            </a:r>
            <a:r>
              <a:rPr lang="en-US" sz="2400" dirty="0" err="1"/>
              <a:t>korisnika</a:t>
            </a:r>
            <a:r>
              <a:rPr lang="en-US" sz="2400" dirty="0"/>
              <a:t>, </a:t>
            </a:r>
            <a:r>
              <a:rPr lang="en-US" sz="2400" dirty="0" err="1"/>
              <a:t>čista</a:t>
            </a:r>
            <a:r>
              <a:rPr lang="en-US" sz="2400" dirty="0"/>
              <a:t> </a:t>
            </a:r>
            <a:r>
              <a:rPr lang="en-US" sz="2400" dirty="0" err="1"/>
              <a:t>pozadina</a:t>
            </a:r>
            <a:r>
              <a:rPr lang="en-US" sz="2400" dirty="0"/>
              <a:t>, </a:t>
            </a:r>
            <a:r>
              <a:rPr lang="en-US" sz="2400" dirty="0" err="1"/>
              <a:t>osvjetljenje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2516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DF40-1296-1490-B4C2-92882062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Korak</a:t>
            </a:r>
            <a:r>
              <a:rPr lang="en-US" dirty="0"/>
              <a:t> 4: </a:t>
            </a:r>
            <a:r>
              <a:rPr lang="en-US" dirty="0" err="1"/>
              <a:t>isprobati</a:t>
            </a:r>
            <a:r>
              <a:rPr lang="en-US" dirty="0"/>
              <a:t> </a:t>
            </a:r>
            <a:r>
              <a:rPr lang="en-US" dirty="0" err="1"/>
              <a:t>upravljanje</a:t>
            </a:r>
            <a:r>
              <a:rPr lang="en-US" dirty="0"/>
              <a:t> </a:t>
            </a:r>
            <a:r>
              <a:rPr lang="en-US" dirty="0" err="1"/>
              <a:t>pogledom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Grid 3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C0F0F2F-A8D6-AAD6-B960-6A6FA5999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r="8677"/>
          <a:stretch/>
        </p:blipFill>
        <p:spPr>
          <a:xfrm>
            <a:off x="2781926" y="1690688"/>
            <a:ext cx="5504823" cy="3715702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7EB6E118-8EE0-61CE-2DF0-28858036B6AA}"/>
              </a:ext>
            </a:extLst>
          </p:cNvPr>
          <p:cNvSpPr/>
          <p:nvPr/>
        </p:nvSpPr>
        <p:spPr>
          <a:xfrm>
            <a:off x="6663690" y="2485390"/>
            <a:ext cx="731520" cy="6565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2A6A05-7BC8-BA59-FE73-A17CB00DF80A}"/>
              </a:ext>
            </a:extLst>
          </p:cNvPr>
          <p:cNvSpPr txBox="1">
            <a:spLocks/>
          </p:cNvSpPr>
          <p:nvPr/>
        </p:nvSpPr>
        <p:spPr>
          <a:xfrm>
            <a:off x="567690" y="55383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Slika</a:t>
            </a:r>
            <a:r>
              <a:rPr lang="en-US" sz="3600" dirty="0"/>
              <a:t> </a:t>
            </a:r>
            <a:r>
              <a:rPr lang="en-US" sz="3600" dirty="0" err="1"/>
              <a:t>prikazuje</a:t>
            </a:r>
            <a:r>
              <a:rPr lang="en-US" sz="3600" dirty="0"/>
              <a:t> </a:t>
            </a:r>
            <a:r>
              <a:rPr lang="en-US" sz="3600" dirty="0" err="1"/>
              <a:t>kako</a:t>
            </a:r>
            <a:r>
              <a:rPr lang="en-US" sz="3600" dirty="0"/>
              <a:t> </a:t>
            </a:r>
            <a:r>
              <a:rPr lang="en-US" sz="3600" dirty="0" err="1"/>
              <a:t>korisnik</a:t>
            </a:r>
            <a:r>
              <a:rPr lang="en-US" sz="3600" dirty="0"/>
              <a:t> </a:t>
            </a:r>
            <a:r>
              <a:rPr lang="en-US" sz="3600" dirty="0" err="1"/>
              <a:t>usmjeravanjem</a:t>
            </a:r>
            <a:r>
              <a:rPr lang="en-US" sz="3600" dirty="0"/>
              <a:t> </a:t>
            </a:r>
            <a:r>
              <a:rPr lang="en-US" sz="3600" dirty="0" err="1"/>
              <a:t>pogleda</a:t>
            </a:r>
            <a:r>
              <a:rPr lang="en-US" sz="3600" dirty="0"/>
              <a:t> </a:t>
            </a:r>
            <a:r>
              <a:rPr lang="en-US" sz="3600" dirty="0" err="1"/>
              <a:t>odabire</a:t>
            </a:r>
            <a:r>
              <a:rPr lang="en-US" sz="3600" dirty="0"/>
              <a:t> </a:t>
            </a:r>
            <a:r>
              <a:rPr lang="en-US" sz="3600" dirty="0" err="1"/>
              <a:t>opciju</a:t>
            </a:r>
            <a:r>
              <a:rPr lang="en-US" sz="3600" dirty="0"/>
              <a:t> “</a:t>
            </a:r>
            <a:r>
              <a:rPr lang="en-US" sz="3600" dirty="0" err="1"/>
              <a:t>Pričanje</a:t>
            </a:r>
            <a:r>
              <a:rPr lang="en-US" sz="3600" dirty="0"/>
              <a:t> </a:t>
            </a:r>
            <a:r>
              <a:rPr lang="en-US" sz="3600" dirty="0" err="1"/>
              <a:t>simbolima</a:t>
            </a:r>
            <a:r>
              <a:rPr lang="en-US" sz="3600" dirty="0"/>
              <a:t> B”</a:t>
            </a:r>
          </a:p>
        </p:txBody>
      </p:sp>
    </p:spTree>
    <p:extLst>
      <p:ext uri="{BB962C8B-B14F-4D97-AF65-F5344CB8AC3E}">
        <p14:creationId xmlns:p14="http://schemas.microsoft.com/office/powerpoint/2010/main" val="1723146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A1CB-B1A6-2E03-0DAF-67D79B64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96815" cy="1325563"/>
          </a:xfrm>
        </p:spPr>
        <p:txBody>
          <a:bodyPr>
            <a:noAutofit/>
          </a:bodyPr>
          <a:lstStyle/>
          <a:p>
            <a:r>
              <a:rPr lang="en-US" sz="3600" dirty="0" err="1"/>
              <a:t>Pregled</a:t>
            </a:r>
            <a:r>
              <a:rPr lang="en-US" sz="3600" dirty="0"/>
              <a:t> </a:t>
            </a:r>
            <a:r>
              <a:rPr lang="en-US" sz="3600" dirty="0" err="1"/>
              <a:t>opcija</a:t>
            </a:r>
            <a:r>
              <a:rPr lang="en-US" sz="3600" dirty="0"/>
              <a:t> </a:t>
            </a:r>
            <a:r>
              <a:rPr lang="en-US" sz="3600" dirty="0" err="1"/>
              <a:t>aktivacije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B070-7A6F-7BB3-C561-B1022A90C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4585"/>
            <a:ext cx="5562600" cy="46334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E020F-3EED-C0A4-C456-A2B4A4B4A3FA}"/>
              </a:ext>
            </a:extLst>
          </p:cNvPr>
          <p:cNvSpPr txBox="1"/>
          <p:nvPr/>
        </p:nvSpPr>
        <p:spPr>
          <a:xfrm>
            <a:off x="3943951" y="4541292"/>
            <a:ext cx="3390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Opcija</a:t>
            </a:r>
            <a:r>
              <a:rPr lang="en-US" sz="1800" b="1" dirty="0"/>
              <a:t> 2. Blink to click </a:t>
            </a:r>
            <a:r>
              <a:rPr lang="en-US" sz="1800" dirty="0"/>
              <a:t>– </a:t>
            </a:r>
            <a:r>
              <a:rPr lang="en-US" sz="1800" dirty="0" err="1"/>
              <a:t>korisnik</a:t>
            </a:r>
            <a:r>
              <a:rPr lang="en-US" sz="1800" dirty="0"/>
              <a:t> mora </a:t>
            </a:r>
            <a:r>
              <a:rPr lang="en-US" sz="1800" dirty="0" err="1"/>
              <a:t>fokusirati</a:t>
            </a:r>
            <a:r>
              <a:rPr lang="en-US" sz="1800" dirty="0"/>
              <a:t> </a:t>
            </a:r>
            <a:r>
              <a:rPr lang="en-US" sz="1800" dirty="0" err="1"/>
              <a:t>pogled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odabir</a:t>
            </a:r>
            <a:r>
              <a:rPr lang="en-US" sz="1800" dirty="0"/>
              <a:t>, </a:t>
            </a:r>
            <a:r>
              <a:rPr lang="en-US" sz="1800" dirty="0" err="1"/>
              <a:t>nakon</a:t>
            </a:r>
            <a:r>
              <a:rPr lang="en-US" sz="1800" dirty="0"/>
              <a:t> </a:t>
            </a:r>
            <a:r>
              <a:rPr lang="en-US" sz="1800" dirty="0" err="1"/>
              <a:t>čega</a:t>
            </a:r>
            <a:r>
              <a:rPr lang="en-US" sz="1800" dirty="0"/>
              <a:t> mora </a:t>
            </a:r>
            <a:r>
              <a:rPr lang="en-US" sz="1800" dirty="0" err="1"/>
              <a:t>trepnuti</a:t>
            </a:r>
            <a:r>
              <a:rPr lang="en-US" sz="1800" dirty="0"/>
              <a:t> </a:t>
            </a:r>
            <a:r>
              <a:rPr lang="en-US" sz="1800" dirty="0" err="1"/>
              <a:t>kako</a:t>
            </a:r>
            <a:r>
              <a:rPr lang="en-US" sz="1800" dirty="0"/>
              <a:t> bi se </a:t>
            </a:r>
            <a:r>
              <a:rPr lang="en-US" sz="1800" dirty="0" err="1"/>
              <a:t>simulirao</a:t>
            </a:r>
            <a:r>
              <a:rPr lang="en-US" sz="1800" dirty="0"/>
              <a:t> “</a:t>
            </a:r>
            <a:r>
              <a:rPr lang="en-US" sz="1800" dirty="0" err="1"/>
              <a:t>klik</a:t>
            </a:r>
            <a:r>
              <a:rPr lang="en-US" sz="1800" dirty="0"/>
              <a:t>”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E8948-39BF-8428-FB27-94858AB62B63}"/>
              </a:ext>
            </a:extLst>
          </p:cNvPr>
          <p:cNvSpPr txBox="1"/>
          <p:nvPr/>
        </p:nvSpPr>
        <p:spPr>
          <a:xfrm>
            <a:off x="7755555" y="4501075"/>
            <a:ext cx="3679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Opcija</a:t>
            </a:r>
            <a:r>
              <a:rPr lang="en-US" sz="1800" b="1" dirty="0"/>
              <a:t> 3. </a:t>
            </a:r>
            <a:r>
              <a:rPr lang="en-US" sz="1800" b="1" dirty="0" err="1"/>
              <a:t>Pritisni</a:t>
            </a:r>
            <a:r>
              <a:rPr lang="en-US" sz="1800" b="1" dirty="0"/>
              <a:t> </a:t>
            </a:r>
            <a:r>
              <a:rPr lang="en-US" sz="1800" b="1" dirty="0" err="1"/>
              <a:t>sklopku</a:t>
            </a:r>
            <a:r>
              <a:rPr lang="en-US" sz="1800" b="1" dirty="0"/>
              <a:t> da </a:t>
            </a:r>
            <a:r>
              <a:rPr lang="en-US" sz="1800" b="1" dirty="0" err="1"/>
              <a:t>klikneš</a:t>
            </a:r>
            <a:r>
              <a:rPr lang="en-US" sz="1800" b="1" dirty="0"/>
              <a:t> </a:t>
            </a:r>
            <a:r>
              <a:rPr lang="en-US" sz="1800" dirty="0"/>
              <a:t>– </a:t>
            </a:r>
            <a:r>
              <a:rPr lang="en-US" sz="1800" dirty="0" err="1"/>
              <a:t>korisnik</a:t>
            </a:r>
            <a:r>
              <a:rPr lang="en-US" sz="1800" dirty="0"/>
              <a:t> mora </a:t>
            </a:r>
            <a:r>
              <a:rPr lang="en-US" sz="1800" dirty="0" err="1"/>
              <a:t>fokusirati</a:t>
            </a:r>
            <a:r>
              <a:rPr lang="en-US" sz="1800" dirty="0"/>
              <a:t> </a:t>
            </a:r>
            <a:r>
              <a:rPr lang="en-US" sz="1800" dirty="0" err="1"/>
              <a:t>pogled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željeni</a:t>
            </a:r>
            <a:r>
              <a:rPr lang="en-US" sz="1800" dirty="0"/>
              <a:t> </a:t>
            </a:r>
            <a:r>
              <a:rPr lang="en-US" sz="1800" dirty="0" err="1"/>
              <a:t>odabir</a:t>
            </a:r>
            <a:r>
              <a:rPr lang="en-US" sz="1800" dirty="0"/>
              <a:t>, </a:t>
            </a:r>
            <a:r>
              <a:rPr lang="en-US" sz="1800" dirty="0" err="1"/>
              <a:t>nakon</a:t>
            </a:r>
            <a:r>
              <a:rPr lang="en-US" sz="1800" dirty="0"/>
              <a:t> </a:t>
            </a:r>
            <a:r>
              <a:rPr lang="en-US" sz="1800" dirty="0" err="1"/>
              <a:t>čega</a:t>
            </a:r>
            <a:r>
              <a:rPr lang="en-US" sz="1800" dirty="0"/>
              <a:t> mora </a:t>
            </a:r>
            <a:r>
              <a:rPr lang="en-US" sz="1800" dirty="0" err="1"/>
              <a:t>pritisnuti</a:t>
            </a:r>
            <a:r>
              <a:rPr lang="en-US" sz="1800" dirty="0"/>
              <a:t> </a:t>
            </a:r>
            <a:r>
              <a:rPr lang="en-US" sz="1800" dirty="0" err="1"/>
              <a:t>sklopku</a:t>
            </a:r>
            <a:r>
              <a:rPr lang="en-US" sz="1800" dirty="0"/>
              <a:t> za “</a:t>
            </a:r>
            <a:r>
              <a:rPr lang="en-US" sz="1800" dirty="0" err="1"/>
              <a:t>klik</a:t>
            </a:r>
            <a:r>
              <a:rPr lang="en-US" sz="1800" dirty="0"/>
              <a:t>”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E919B-81FE-BB93-0C8D-24D924F51902}"/>
              </a:ext>
            </a:extLst>
          </p:cNvPr>
          <p:cNvSpPr txBox="1"/>
          <p:nvPr/>
        </p:nvSpPr>
        <p:spPr>
          <a:xfrm>
            <a:off x="334478" y="4565702"/>
            <a:ext cx="33904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Opcija</a:t>
            </a:r>
            <a:r>
              <a:rPr lang="en-US" sz="1800" b="1" dirty="0"/>
              <a:t> 1. </a:t>
            </a:r>
            <a:r>
              <a:rPr lang="en-US" sz="1800" b="1" dirty="0" err="1"/>
              <a:t>Zadrži</a:t>
            </a:r>
            <a:r>
              <a:rPr lang="en-US" sz="1800" b="1" dirty="0"/>
              <a:t> da </a:t>
            </a:r>
            <a:r>
              <a:rPr lang="en-US" sz="1800" b="1" dirty="0" err="1"/>
              <a:t>klikneš</a:t>
            </a:r>
            <a:r>
              <a:rPr lang="en-US" sz="1800" b="1" dirty="0"/>
              <a:t> </a:t>
            </a:r>
            <a:r>
              <a:rPr lang="en-US" sz="1800" dirty="0"/>
              <a:t>– </a:t>
            </a:r>
            <a:r>
              <a:rPr lang="en-US" sz="1800" dirty="0" err="1"/>
              <a:t>korisnik</a:t>
            </a:r>
            <a:r>
              <a:rPr lang="en-US" sz="1800" dirty="0"/>
              <a:t> mora </a:t>
            </a:r>
            <a:r>
              <a:rPr lang="en-US" sz="1800" dirty="0" err="1"/>
              <a:t>fokusirati</a:t>
            </a:r>
            <a:r>
              <a:rPr lang="en-US" sz="1800" dirty="0"/>
              <a:t> </a:t>
            </a:r>
            <a:r>
              <a:rPr lang="en-US" sz="1800" dirty="0" err="1"/>
              <a:t>pogled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odabrano</a:t>
            </a:r>
            <a:r>
              <a:rPr lang="en-US" sz="1800" dirty="0"/>
              <a:t> </a:t>
            </a:r>
            <a:r>
              <a:rPr lang="en-US" sz="1800" dirty="0" err="1"/>
              <a:t>vrijeme</a:t>
            </a:r>
            <a:r>
              <a:rPr lang="en-US" sz="1800" dirty="0"/>
              <a:t> </a:t>
            </a:r>
            <a:r>
              <a:rPr lang="en-US" sz="1800" dirty="0" err="1"/>
              <a:t>nakon</a:t>
            </a:r>
            <a:r>
              <a:rPr lang="en-US" sz="1800" dirty="0"/>
              <a:t> </a:t>
            </a:r>
            <a:r>
              <a:rPr lang="en-US" sz="1800" dirty="0" err="1"/>
              <a:t>čega</a:t>
            </a:r>
            <a:r>
              <a:rPr lang="en-US" sz="1800" dirty="0"/>
              <a:t> se </a:t>
            </a:r>
            <a:r>
              <a:rPr lang="en-US" sz="1800" dirty="0" err="1"/>
              <a:t>aktivira</a:t>
            </a:r>
            <a:r>
              <a:rPr lang="en-US" sz="1800" dirty="0"/>
              <a:t> “</a:t>
            </a:r>
            <a:r>
              <a:rPr lang="en-US" sz="1800" dirty="0" err="1"/>
              <a:t>klik</a:t>
            </a:r>
            <a:r>
              <a:rPr lang="en-US" sz="1800" dirty="0"/>
              <a:t>” u </a:t>
            </a:r>
            <a:r>
              <a:rPr lang="en-US" sz="1800" dirty="0" err="1"/>
              <a:t>točki</a:t>
            </a:r>
            <a:r>
              <a:rPr lang="en-US" sz="1800" dirty="0"/>
              <a:t> </a:t>
            </a:r>
            <a:r>
              <a:rPr lang="en-US" sz="1800" dirty="0" err="1"/>
              <a:t>gdje</a:t>
            </a:r>
            <a:r>
              <a:rPr lang="en-US" sz="1800" dirty="0"/>
              <a:t> </a:t>
            </a:r>
            <a:r>
              <a:rPr lang="en-US" sz="1800" dirty="0" err="1"/>
              <a:t>gleda</a:t>
            </a:r>
            <a:r>
              <a:rPr lang="en-US" sz="1800" dirty="0"/>
              <a:t> </a:t>
            </a:r>
            <a:r>
              <a:rPr lang="en-US" sz="1800" dirty="0" err="1"/>
              <a:t>korisnik</a:t>
            </a:r>
            <a:endParaRPr lang="en-US" dirty="0"/>
          </a:p>
        </p:txBody>
      </p:sp>
      <p:pic>
        <p:nvPicPr>
          <p:cNvPr id="13" name="Picture 1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DA4EEB2-16F3-43E7-E0D4-B3AB06DD2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0" y="2615634"/>
            <a:ext cx="2193808" cy="1683119"/>
          </a:xfrm>
          <a:prstGeom prst="rect">
            <a:avLst/>
          </a:prstGeom>
        </p:spPr>
      </p:pic>
      <p:pic>
        <p:nvPicPr>
          <p:cNvPr id="15" name="Picture 14" descr="A person with her mouth open&#10;&#10;Description automatically generated">
            <a:extLst>
              <a:ext uri="{FF2B5EF4-FFF2-40B4-BE49-F238E27FC236}">
                <a16:creationId xmlns:a16="http://schemas.microsoft.com/office/drawing/2014/main" id="{0175FCF0-C976-0EB9-CE98-99186A63B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1"/>
          <a:stretch/>
        </p:blipFill>
        <p:spPr>
          <a:xfrm>
            <a:off x="4039002" y="2004043"/>
            <a:ext cx="2737184" cy="2429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F85648-7017-9105-3222-1E63CEE7B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825" y="2099511"/>
            <a:ext cx="2484669" cy="2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E3D0-16DA-E490-5C1D-1C5BABAC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Founders Grotesk Semibold"/>
              </a:rPr>
              <a:t>Predstavljanje predavača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1CB54-7069-40BE-797F-374F9F15C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0636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4C62-5F81-5265-7593-8FAEE6F0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 err="1"/>
              <a:t>Primjer</a:t>
            </a:r>
            <a:r>
              <a:rPr lang="en-US" sz="4000" dirty="0"/>
              <a:t> </a:t>
            </a:r>
            <a:r>
              <a:rPr lang="en-US" sz="4000" dirty="0" err="1"/>
              <a:t>sklopke</a:t>
            </a:r>
            <a:r>
              <a:rPr lang="en-US" sz="4000" dirty="0"/>
              <a:t> </a:t>
            </a:r>
            <a:r>
              <a:rPr lang="en-US" sz="4000" dirty="0" err="1"/>
              <a:t>spojene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Grid Pad 15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D0A09B-6581-27A7-15AD-F9A7D5CB9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Na </a:t>
            </a:r>
            <a:r>
              <a:rPr lang="en-US" sz="2400" dirty="0" err="1"/>
              <a:t>slici</a:t>
            </a:r>
            <a:r>
              <a:rPr lang="en-US" sz="2400" dirty="0"/>
              <a:t> je </a:t>
            </a:r>
            <a:r>
              <a:rPr lang="en-US" sz="2400" dirty="0" err="1"/>
              <a:t>prikazana</a:t>
            </a:r>
            <a:r>
              <a:rPr lang="en-US" sz="2400" dirty="0"/>
              <a:t> </a:t>
            </a:r>
            <a:r>
              <a:rPr lang="en-US" sz="2400" dirty="0" err="1"/>
              <a:t>sklopka</a:t>
            </a:r>
            <a:r>
              <a:rPr lang="en-US" sz="2400" dirty="0"/>
              <a:t> </a:t>
            </a:r>
            <a:r>
              <a:rPr lang="en-US" sz="2400" dirty="0" err="1"/>
              <a:t>koja</a:t>
            </a:r>
            <a:r>
              <a:rPr lang="en-US" sz="2400" dirty="0"/>
              <a:t> je </a:t>
            </a:r>
            <a:r>
              <a:rPr lang="en-US" sz="2400" dirty="0" err="1"/>
              <a:t>spojena</a:t>
            </a:r>
            <a:r>
              <a:rPr lang="en-US" sz="2400" dirty="0"/>
              <a:t> u </a:t>
            </a:r>
            <a:r>
              <a:rPr lang="en-US" sz="2400" dirty="0" err="1"/>
              <a:t>ulaz</a:t>
            </a:r>
            <a:r>
              <a:rPr lang="en-US" sz="2400" dirty="0"/>
              <a:t> S1.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Sklopka</a:t>
            </a:r>
            <a:r>
              <a:rPr lang="en-US" sz="2400" dirty="0"/>
              <a:t> je </a:t>
            </a:r>
            <a:r>
              <a:rPr lang="en-US" sz="2400" dirty="0" err="1"/>
              <a:t>uspješno</a:t>
            </a:r>
            <a:r>
              <a:rPr lang="en-US" sz="2400" dirty="0"/>
              <a:t> </a:t>
            </a:r>
            <a:r>
              <a:rPr lang="en-US" sz="2400" dirty="0" err="1"/>
              <a:t>prepoznata</a:t>
            </a:r>
            <a:r>
              <a:rPr lang="en-US" sz="2400" dirty="0"/>
              <a:t> u </a:t>
            </a:r>
            <a:r>
              <a:rPr lang="en-US" sz="2400" dirty="0" err="1"/>
              <a:t>programu</a:t>
            </a:r>
            <a:r>
              <a:rPr lang="en-US" sz="2400" dirty="0"/>
              <a:t> Grid 3 pod </a:t>
            </a:r>
            <a:r>
              <a:rPr lang="en-US" sz="2400" dirty="0" err="1"/>
              <a:t>nazivom</a:t>
            </a:r>
            <a:r>
              <a:rPr lang="en-US" sz="2400" dirty="0"/>
              <a:t> “</a:t>
            </a:r>
            <a:r>
              <a:rPr lang="en-US" sz="2400" dirty="0" err="1"/>
              <a:t>Sklopka</a:t>
            </a:r>
            <a:r>
              <a:rPr lang="en-US" sz="2400" dirty="0"/>
              <a:t> 1”.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Sklopka</a:t>
            </a:r>
            <a:r>
              <a:rPr lang="en-US" sz="2400" dirty="0"/>
              <a:t> se </a:t>
            </a:r>
            <a:r>
              <a:rPr lang="en-US" sz="2400" dirty="0" err="1"/>
              <a:t>može</a:t>
            </a:r>
            <a:r>
              <a:rPr lang="en-US" sz="2400" dirty="0"/>
              <a:t> </a:t>
            </a:r>
            <a:r>
              <a:rPr lang="en-US" sz="2400" dirty="0" err="1"/>
              <a:t>koristiti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opciju</a:t>
            </a:r>
            <a:r>
              <a:rPr lang="en-US" sz="2400" dirty="0"/>
              <a:t> </a:t>
            </a:r>
            <a:r>
              <a:rPr lang="en-US" sz="2400" dirty="0" err="1"/>
              <a:t>aktivacije</a:t>
            </a:r>
            <a:r>
              <a:rPr lang="en-US" sz="2400" dirty="0"/>
              <a:t> “</a:t>
            </a:r>
            <a:r>
              <a:rPr lang="en-US" sz="2400" dirty="0" err="1"/>
              <a:t>Pritisni</a:t>
            </a:r>
            <a:r>
              <a:rPr lang="en-US" sz="2400" dirty="0"/>
              <a:t> </a:t>
            </a:r>
            <a:r>
              <a:rPr lang="en-US" sz="2400" dirty="0" err="1"/>
              <a:t>sklopku</a:t>
            </a:r>
            <a:r>
              <a:rPr lang="en-US" sz="2400" dirty="0"/>
              <a:t> da </a:t>
            </a:r>
            <a:r>
              <a:rPr lang="en-US" sz="2400" dirty="0" err="1"/>
              <a:t>klikneš</a:t>
            </a:r>
            <a:r>
              <a:rPr lang="en-US" sz="2400" dirty="0"/>
              <a:t>”.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VAŽNO</a:t>
            </a:r>
            <a:r>
              <a:rPr lang="en-US" sz="2400" dirty="0"/>
              <a:t>: </a:t>
            </a:r>
            <a:r>
              <a:rPr lang="en-US" sz="2400" dirty="0" err="1"/>
              <a:t>sklopka</a:t>
            </a:r>
            <a:r>
              <a:rPr lang="en-US" sz="2400" dirty="0"/>
              <a:t> se </a:t>
            </a:r>
            <a:r>
              <a:rPr lang="en-US" sz="2400" u="sng" dirty="0"/>
              <a:t>ne </a:t>
            </a:r>
            <a:r>
              <a:rPr lang="en-US" sz="2400" u="sng" dirty="0" err="1"/>
              <a:t>isporučuje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uređaj</a:t>
            </a:r>
            <a:r>
              <a:rPr lang="en-US" sz="2400" dirty="0"/>
              <a:t>!</a:t>
            </a:r>
          </a:p>
          <a:p>
            <a:endParaRPr lang="en-US" sz="2400" dirty="0"/>
          </a:p>
        </p:txBody>
      </p:sp>
      <p:pic>
        <p:nvPicPr>
          <p:cNvPr id="5" name="Content Placeholder 4" descr="A computer monitor with wires plugged into it&#10;&#10;Description automatically generated">
            <a:extLst>
              <a:ext uri="{FF2B5EF4-FFF2-40B4-BE49-F238E27FC236}">
                <a16:creationId xmlns:a16="http://schemas.microsoft.com/office/drawing/2014/main" id="{E7E721BE-A54B-D1C4-3CB3-A4120C129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532FCF16-AE93-B79F-D469-0E31D2A3B400}"/>
              </a:ext>
            </a:extLst>
          </p:cNvPr>
          <p:cNvSpPr/>
          <p:nvPr/>
        </p:nvSpPr>
        <p:spPr>
          <a:xfrm>
            <a:off x="7603337" y="4185532"/>
            <a:ext cx="2092383" cy="810893"/>
          </a:xfrm>
          <a:prstGeom prst="borderCallout1">
            <a:avLst>
              <a:gd name="adj1" fmla="val 203882"/>
              <a:gd name="adj2" fmla="val 85113"/>
              <a:gd name="adj3" fmla="val 94127"/>
              <a:gd name="adj4" fmla="val 93644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sklopka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2825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05467F-3573-3826-4EE1-9C2C7601A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FAQ (često postavljana pitanja)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CA57F-052E-33F2-A450-D60992D72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7179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48110-5232-7174-EB0E-193D23EE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73790" cy="1325563"/>
          </a:xfrm>
        </p:spPr>
        <p:txBody>
          <a:bodyPr/>
          <a:lstStyle/>
          <a:p>
            <a:r>
              <a:rPr lang="hr-HR" dirty="0"/>
              <a:t>Ako je to Windows uređaj, gdje je Word, PDF?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5CE35B-23EA-76B1-4444-F6C23B9F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hr-HR" i="1" dirty="0"/>
              <a:t>Word je program iz paketa Office 365. Ako posjedujete licencu možete ga instalirati na ovaj uređaj. Uređaj je došao s „golim” Windowsom i ponekim programima poput programa za upravljanje </a:t>
            </a:r>
            <a:r>
              <a:rPr lang="hr-HR" i="1" dirty="0" err="1"/>
              <a:t>pogledom,Grid</a:t>
            </a:r>
            <a:r>
              <a:rPr lang="hr-HR" i="1" dirty="0"/>
              <a:t> 3 i Glas Lana.</a:t>
            </a:r>
          </a:p>
          <a:p>
            <a:pPr marL="0" indent="0" algn="ctr">
              <a:buNone/>
            </a:pPr>
            <a:endParaRPr lang="hr-HR" i="1" dirty="0"/>
          </a:p>
          <a:p>
            <a:pPr marL="0" indent="0" algn="ctr">
              <a:buNone/>
            </a:pPr>
            <a:r>
              <a:rPr lang="hr-HR" i="1" dirty="0"/>
              <a:t>Slično, možete instalirati bilo koji program kompatibilan s Windows 10, uključujući i program za čitanje PDF datoteka.</a:t>
            </a:r>
          </a:p>
        </p:txBody>
      </p:sp>
    </p:spTree>
    <p:extLst>
      <p:ext uri="{BB962C8B-B14F-4D97-AF65-F5344CB8AC3E}">
        <p14:creationId xmlns:p14="http://schemas.microsoft.com/office/powerpoint/2010/main" val="3269049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4051-E2D7-1FDF-555E-68CE43E7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41059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Ovaj uređaj je došao s </a:t>
            </a:r>
            <a:r>
              <a:rPr lang="hr-HR" dirty="0" err="1"/>
              <a:t>Tobiijem</a:t>
            </a:r>
            <a:r>
              <a:rPr lang="hr-HR" dirty="0"/>
              <a:t>, može li raditi s nekim drugim uređajem za praćenje pogleda?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8E11-67D6-92A4-82DD-E451B179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hr-HR" i="1" dirty="0"/>
              <a:t>Vrlo vjerojatno da. Prema službenom izvoru sa stranice proizvođača (</a:t>
            </a:r>
            <a:r>
              <a:rPr lang="hr-HR" i="1" dirty="0">
                <a:hlinkClick r:id="rId2"/>
              </a:rPr>
              <a:t>https://thinksmartbox.com/product/grid-pad-15/</a:t>
            </a:r>
            <a:r>
              <a:rPr lang="hr-HR" i="1" dirty="0"/>
              <a:t>, </a:t>
            </a:r>
            <a:r>
              <a:rPr lang="hr-HR" i="1" dirty="0" err="1"/>
              <a:t>pristupljeno</a:t>
            </a:r>
            <a:r>
              <a:rPr lang="hr-HR" i="1" dirty="0"/>
              <a:t>: 4.10.2023.):</a:t>
            </a:r>
            <a:br>
              <a:rPr lang="hr-HR" i="1" dirty="0"/>
            </a:br>
            <a:endParaRPr lang="hr-HR" i="1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695F7-D402-425B-94E8-7D4EF3C8A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53" y="2776538"/>
            <a:ext cx="51720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57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4051-E2D7-1FDF-555E-68CE43E7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OK, koji je najbolji uređaj za praćenje pogleda?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8E11-67D6-92A4-82DD-E451B179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hr-HR" i="1" dirty="0"/>
              <a:t>Ne možemo dati sud budući da nismo imali priliku testirati druge uređaje. Kako god, </a:t>
            </a:r>
            <a:r>
              <a:rPr lang="hr-HR" b="1" i="1" dirty="0" err="1"/>
              <a:t>Tobii</a:t>
            </a:r>
            <a:r>
              <a:rPr lang="hr-HR" b="1" i="1" dirty="0"/>
              <a:t> </a:t>
            </a:r>
            <a:r>
              <a:rPr lang="hr-HR" b="1" i="1" dirty="0" err="1"/>
              <a:t>Dynavox</a:t>
            </a:r>
            <a:r>
              <a:rPr lang="hr-HR" b="1" i="1" dirty="0"/>
              <a:t> </a:t>
            </a:r>
            <a:r>
              <a:rPr lang="hr-HR" b="1" i="1" dirty="0" err="1"/>
              <a:t>PCEye</a:t>
            </a:r>
            <a:r>
              <a:rPr lang="hr-HR" b="1" i="1" dirty="0"/>
              <a:t> 5 </a:t>
            </a:r>
            <a:r>
              <a:rPr lang="hr-HR" i="1" dirty="0"/>
              <a:t>je svakako jedan od najboljih i najpreciznijih uređaja koji je trenutno dostupan na tržištu.</a:t>
            </a:r>
            <a:endParaRPr lang="hr-HR" b="1" i="1" dirty="0"/>
          </a:p>
        </p:txBody>
      </p:sp>
    </p:spTree>
    <p:extLst>
      <p:ext uri="{BB962C8B-B14F-4D97-AF65-F5344CB8AC3E}">
        <p14:creationId xmlns:p14="http://schemas.microsoft.com/office/powerpoint/2010/main" val="455131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A7C4-E347-4470-FE69-35202C1B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31351" cy="1325563"/>
          </a:xfrm>
        </p:spPr>
        <p:txBody>
          <a:bodyPr>
            <a:noAutofit/>
          </a:bodyPr>
          <a:lstStyle/>
          <a:p>
            <a:r>
              <a:rPr lang="hr-HR" sz="3200" dirty="0"/>
              <a:t>Na starom tablet uređaju imam mnoštvo korisnih aplikacija, npr. ICT-AAC Učimo boje. Kako da ju prebacim na ovaj uređaj? Mogu li instalirati aplikacije iz Trgovine Play?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DC33-0A86-F912-24A4-F2E7D161D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 anchor="ctr"/>
          <a:lstStyle/>
          <a:p>
            <a:pPr marL="0" indent="0">
              <a:buNone/>
            </a:pPr>
            <a:r>
              <a:rPr lang="hr-HR" i="1" dirty="0"/>
              <a:t>Grid Pad 15 je </a:t>
            </a:r>
            <a:r>
              <a:rPr lang="hr-HR" b="1" i="1" dirty="0"/>
              <a:t>Windows uređaj </a:t>
            </a:r>
            <a:r>
              <a:rPr lang="hr-HR" i="1" dirty="0"/>
              <a:t>zbog čega </a:t>
            </a:r>
            <a:r>
              <a:rPr lang="hr-HR" i="1" u="sng" dirty="0"/>
              <a:t>nije moguće instalirati* </a:t>
            </a:r>
            <a:r>
              <a:rPr lang="hr-HR" i="1" dirty="0"/>
              <a:t>Android aplikacije (isti odgovor vrijedi i za iPad). </a:t>
            </a:r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r>
              <a:rPr lang="hr-HR" i="1" dirty="0"/>
              <a:t>*Teoretski je moguće u Windowsima instalirati Android emulator poput </a:t>
            </a:r>
            <a:r>
              <a:rPr lang="hr-HR" i="1" dirty="0" err="1"/>
              <a:t>BlueStacks</a:t>
            </a:r>
            <a:r>
              <a:rPr lang="hr-HR" i="1" dirty="0"/>
              <a:t> pa unutar njega instalirati Android aplikacije ali se ne preporuča.</a:t>
            </a:r>
          </a:p>
        </p:txBody>
      </p:sp>
    </p:spTree>
    <p:extLst>
      <p:ext uri="{BB962C8B-B14F-4D97-AF65-F5344CB8AC3E}">
        <p14:creationId xmlns:p14="http://schemas.microsoft.com/office/powerpoint/2010/main" val="1949875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A7C4-E347-4470-FE69-35202C1B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7966" cy="1325563"/>
          </a:xfrm>
        </p:spPr>
        <p:txBody>
          <a:bodyPr>
            <a:noAutofit/>
          </a:bodyPr>
          <a:lstStyle/>
          <a:p>
            <a:r>
              <a:rPr lang="hr-HR" sz="3200" dirty="0"/>
              <a:t>Imam korisnika koji nije u mogućnosti koristiti upravljanje pogledom ali bi mu koristio Grid 3. Može li se uređaj koristiti na neki drugačiji način?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DC33-0A86-F912-24A4-F2E7D161D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 anchor="ctr"/>
          <a:lstStyle/>
          <a:p>
            <a:pPr marL="0" indent="0">
              <a:buNone/>
            </a:pPr>
            <a:r>
              <a:rPr lang="hr-HR" i="1" dirty="0"/>
              <a:t>Da. Možete koristiti geste s dodirom, a isto tako možete putem dostupnih portova pripremiti rad sa sklopkama, </a:t>
            </a:r>
            <a:r>
              <a:rPr lang="hr-HR" i="1" dirty="0" err="1"/>
              <a:t>joysticima</a:t>
            </a:r>
            <a:r>
              <a:rPr lang="hr-HR" i="1" dirty="0"/>
              <a:t>, </a:t>
            </a:r>
            <a:r>
              <a:rPr lang="hr-HR" i="1" dirty="0" err="1"/>
              <a:t>mišom</a:t>
            </a:r>
            <a:r>
              <a:rPr lang="hr-HR" i="1" dirty="0"/>
              <a:t> i tipkovnicom.</a:t>
            </a:r>
          </a:p>
        </p:txBody>
      </p:sp>
    </p:spTree>
    <p:extLst>
      <p:ext uri="{BB962C8B-B14F-4D97-AF65-F5344CB8AC3E}">
        <p14:creationId xmlns:p14="http://schemas.microsoft.com/office/powerpoint/2010/main" val="2725386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16370-1AA6-5D45-02C6-956822D0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Može</a:t>
            </a:r>
            <a:r>
              <a:rPr lang="en-US" dirty="0"/>
              <a:t> li se </a:t>
            </a:r>
            <a:r>
              <a:rPr lang="en-US" dirty="0" err="1"/>
              <a:t>upravljati</a:t>
            </a:r>
            <a:r>
              <a:rPr lang="en-US" dirty="0"/>
              <a:t> </a:t>
            </a:r>
            <a:r>
              <a:rPr lang="en-US" dirty="0" err="1"/>
              <a:t>računalom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praćenja</a:t>
            </a:r>
            <a:r>
              <a:rPr lang="en-US" dirty="0"/>
              <a:t> </a:t>
            </a:r>
            <a:r>
              <a:rPr lang="en-US" dirty="0" err="1"/>
              <a:t>pogleda</a:t>
            </a:r>
            <a:r>
              <a:rPr lang="en-US" dirty="0"/>
              <a:t>?</a:t>
            </a:r>
          </a:p>
        </p:txBody>
      </p:sp>
      <p:pic>
        <p:nvPicPr>
          <p:cNvPr id="9" name="Content Placeholder 8" descr="A computer screen with a green circle&#10;&#10;Description automatically generated">
            <a:extLst>
              <a:ext uri="{FF2B5EF4-FFF2-40B4-BE49-F238E27FC236}">
                <a16:creationId xmlns:a16="http://schemas.microsoft.com/office/drawing/2014/main" id="{F8170D28-14C2-2AE9-52B6-977F25C5C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6" y="1844160"/>
            <a:ext cx="6686195" cy="316968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961F97-0A21-2519-2B5E-9C67553E5990}"/>
              </a:ext>
            </a:extLst>
          </p:cNvPr>
          <p:cNvSpPr txBox="1">
            <a:spLocks/>
          </p:cNvSpPr>
          <p:nvPr/>
        </p:nvSpPr>
        <p:spPr>
          <a:xfrm>
            <a:off x="519461" y="5260200"/>
            <a:ext cx="11353800" cy="100965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Grid 3 </a:t>
            </a:r>
            <a:r>
              <a:rPr lang="en-US" i="1" dirty="0" err="1"/>
              <a:t>ima</a:t>
            </a:r>
            <a:r>
              <a:rPr lang="en-US" i="1" dirty="0"/>
              <a:t> 2 </a:t>
            </a:r>
            <a:r>
              <a:rPr lang="en-US" i="1" dirty="0" err="1"/>
              <a:t>aplikacije</a:t>
            </a:r>
            <a:r>
              <a:rPr lang="en-US" i="1" dirty="0"/>
              <a:t> za </a:t>
            </a:r>
            <a:r>
              <a:rPr lang="en-US" i="1" dirty="0" err="1"/>
              <a:t>upravljanje</a:t>
            </a:r>
            <a:r>
              <a:rPr lang="en-US" i="1" dirty="0"/>
              <a:t> </a:t>
            </a:r>
            <a:r>
              <a:rPr lang="en-US" i="1" dirty="0" err="1"/>
              <a:t>računalom</a:t>
            </a:r>
            <a:r>
              <a:rPr lang="en-US" i="1" dirty="0"/>
              <a:t>. </a:t>
            </a:r>
            <a:r>
              <a:rPr lang="en-US" i="1" dirty="0" err="1"/>
              <a:t>Skrećemo</a:t>
            </a:r>
            <a:r>
              <a:rPr lang="en-US" i="1" dirty="0"/>
              <a:t> </a:t>
            </a:r>
            <a:r>
              <a:rPr lang="en-US" i="1" dirty="0" err="1"/>
              <a:t>pozornost</a:t>
            </a:r>
            <a:r>
              <a:rPr lang="en-US" i="1" dirty="0"/>
              <a:t> da je </a:t>
            </a:r>
            <a:r>
              <a:rPr lang="en-US" i="1" dirty="0" err="1"/>
              <a:t>upravljanje</a:t>
            </a:r>
            <a:r>
              <a:rPr lang="en-US" i="1" dirty="0"/>
              <a:t> </a:t>
            </a:r>
            <a:r>
              <a:rPr lang="en-US" i="1" dirty="0" err="1"/>
              <a:t>računalom</a:t>
            </a:r>
            <a:r>
              <a:rPr lang="en-US" i="1" dirty="0"/>
              <a:t> </a:t>
            </a:r>
            <a:r>
              <a:rPr lang="en-US" i="1" dirty="0" err="1"/>
              <a:t>složena</a:t>
            </a:r>
            <a:r>
              <a:rPr lang="en-US" i="1" dirty="0"/>
              <a:t> </a:t>
            </a:r>
            <a:r>
              <a:rPr lang="en-US" i="1" dirty="0" err="1"/>
              <a:t>interakcija</a:t>
            </a:r>
            <a:r>
              <a:rPr lang="en-US" i="1" dirty="0"/>
              <a:t> </a:t>
            </a:r>
            <a:r>
              <a:rPr lang="en-US" i="1" dirty="0" err="1"/>
              <a:t>koja</a:t>
            </a:r>
            <a:r>
              <a:rPr lang="en-US" i="1" dirty="0"/>
              <a:t> </a:t>
            </a:r>
            <a:r>
              <a:rPr lang="en-US" i="1" dirty="0" err="1"/>
              <a:t>iziskuje</a:t>
            </a:r>
            <a:r>
              <a:rPr lang="en-US" i="1" dirty="0"/>
              <a:t> </a:t>
            </a:r>
            <a:r>
              <a:rPr lang="en-US" i="1" dirty="0" err="1"/>
              <a:t>dosta</a:t>
            </a:r>
            <a:r>
              <a:rPr lang="en-US" i="1" dirty="0"/>
              <a:t> </a:t>
            </a:r>
            <a:r>
              <a:rPr lang="en-US" i="1" dirty="0" err="1"/>
              <a:t>vježbanja</a:t>
            </a:r>
            <a:r>
              <a:rPr lang="en-US" i="1" dirty="0"/>
              <a:t>.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1150699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F41CE4F2-0CF2-A604-FA6F-5DD41513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05" y="573569"/>
            <a:ext cx="10515600" cy="2852737"/>
          </a:xfrm>
        </p:spPr>
        <p:txBody>
          <a:bodyPr>
            <a:normAutofit/>
          </a:bodyPr>
          <a:lstStyle/>
          <a:p>
            <a:r>
              <a:rPr lang="hr-HR" sz="3200" b="1" dirty="0">
                <a:latin typeface="Founders Grotesk Semibold"/>
              </a:rPr>
              <a:t>Primjer komunikatora s mogućnošću korištenja više korisnika: </a:t>
            </a:r>
            <a:r>
              <a:rPr lang="hr-HR" sz="3200" b="1" dirty="0" err="1">
                <a:latin typeface="Founders Grotesk Semibold"/>
              </a:rPr>
              <a:t>Cboard</a:t>
            </a:r>
            <a:br>
              <a:rPr lang="hr-HR" sz="3200" b="1" dirty="0">
                <a:latin typeface="Founders Grotesk Semibold"/>
              </a:rPr>
            </a:br>
            <a:br>
              <a:rPr lang="hr-HR" sz="3200" dirty="0"/>
            </a:br>
            <a:r>
              <a:rPr lang="hr-HR" sz="3200" dirty="0">
                <a:latin typeface="Founders Grotesk Regular"/>
                <a:cs typeface="Calibri Light"/>
              </a:rPr>
              <a:t>dr. sc. Matea </a:t>
            </a:r>
            <a:r>
              <a:rPr lang="hr-HR" sz="3200" dirty="0" err="1">
                <a:latin typeface="Founders Grotesk Regular"/>
                <a:cs typeface="Calibri Light" panose="020F0302020204030204"/>
              </a:rPr>
              <a:t>Žilak</a:t>
            </a:r>
            <a:br>
              <a:rPr lang="hr-HR" sz="3200" dirty="0">
                <a:latin typeface="Founders Grotesk Regular"/>
                <a:cs typeface="Calibri Light" panose="020F0302020204030204"/>
              </a:rPr>
            </a:br>
            <a:r>
              <a:rPr lang="hr-HR" sz="3200" dirty="0">
                <a:latin typeface="Founders Grotesk Regular"/>
                <a:cs typeface="Calibri Light" panose="020F0302020204030204"/>
              </a:rPr>
              <a:t>Sveučilište u Zagrebu Fakultet elektrotehnike i računarstva</a:t>
            </a:r>
          </a:p>
        </p:txBody>
      </p:sp>
      <p:pic>
        <p:nvPicPr>
          <p:cNvPr id="6" name="Picture 2" descr="app icon">
            <a:extLst>
              <a:ext uri="{FF2B5EF4-FFF2-40B4-BE49-F238E27FC236}">
                <a16:creationId xmlns:a16="http://schemas.microsoft.com/office/drawing/2014/main" id="{266CB67B-F6DB-24B4-BA66-D3E98E99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46" y="3430971"/>
            <a:ext cx="2456308" cy="2456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4E877-EDE6-CCC9-CCAC-0F31245DE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83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74DC43B8-A4F6-9E1E-BD6B-82B3081E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93" y="3530251"/>
            <a:ext cx="1106773" cy="1174534"/>
          </a:xfrm>
          <a:prstGeom prst="rect">
            <a:avLst/>
          </a:prstGeom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8C20B01F-3B31-1322-7240-7752356F1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32518" cy="435133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buClr>
                <a:srgbClr val="C00000"/>
              </a:buClr>
            </a:pPr>
            <a:r>
              <a:rPr lang="hr-H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Primjer visokotehnološkog rješenja za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potpomognutu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komunikaciju</a:t>
            </a:r>
          </a:p>
          <a:p>
            <a:pPr marL="344488" indent="-319088">
              <a:spcAft>
                <a:spcPts val="600"/>
              </a:spcAft>
            </a:pPr>
            <a:r>
              <a:rPr lang="hr-HR" sz="2400" b="0" dirty="0"/>
              <a:t>Dizajnirana za djecu i odrasle s govornim i jezičnim teškoćama kako bi im olakšala komunikaciju pomoću simbola/fotografija i funkcije izgovora teksta (engl. </a:t>
            </a:r>
            <a:r>
              <a:rPr lang="hr-HR" sz="2400" b="0" i="1" dirty="0" err="1"/>
              <a:t>text</a:t>
            </a:r>
            <a:r>
              <a:rPr lang="hr-HR" sz="2400" b="0" i="1" dirty="0"/>
              <a:t>-to-</a:t>
            </a:r>
            <a:r>
              <a:rPr lang="hr-HR" sz="2400" b="0" i="1" dirty="0" err="1"/>
              <a:t>speech</a:t>
            </a:r>
            <a:r>
              <a:rPr lang="en-US" sz="2400" b="0" dirty="0"/>
              <a:t>, TTS</a:t>
            </a:r>
            <a:r>
              <a:rPr lang="hr-HR" sz="2400" b="0" dirty="0"/>
              <a:t>)</a:t>
            </a:r>
          </a:p>
          <a:p>
            <a:pPr marL="344488" indent="-344488"/>
            <a:r>
              <a:rPr lang="hr-HR" sz="2400" b="0" dirty="0"/>
              <a:t>Dostupna:</a:t>
            </a:r>
          </a:p>
          <a:p>
            <a:pPr lvl="1"/>
            <a:r>
              <a:rPr lang="hr-HR" sz="2400" dirty="0"/>
              <a:t>Online (web) aplikacija</a:t>
            </a:r>
          </a:p>
          <a:p>
            <a:pPr lvl="1"/>
            <a:r>
              <a:rPr lang="hr-HR" sz="2400" dirty="0"/>
              <a:t>Mobilna aplikacija</a:t>
            </a:r>
          </a:p>
          <a:p>
            <a:pPr lvl="2"/>
            <a:r>
              <a:rPr lang="hr-HR" dirty="0"/>
              <a:t>Android </a:t>
            </a:r>
          </a:p>
          <a:p>
            <a:pPr lvl="2"/>
            <a:r>
              <a:rPr lang="hr-HR" dirty="0" err="1"/>
              <a:t>iOS</a:t>
            </a:r>
            <a:endParaRPr lang="hr-HR" dirty="0"/>
          </a:p>
          <a:p>
            <a:pPr lvl="1"/>
            <a:r>
              <a:rPr lang="hr-HR" dirty="0"/>
              <a:t>Desktop aplikacija</a:t>
            </a:r>
          </a:p>
          <a:p>
            <a:pPr marL="457200" lvl="1" indent="0">
              <a:buNone/>
            </a:pPr>
            <a:r>
              <a:rPr lang="hr-HR" sz="2000" dirty="0"/>
              <a:t>(za računalo)</a:t>
            </a:r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CC063ABF-1442-DDE3-5368-DD2E36B9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Aplikacija </a:t>
            </a:r>
            <a:r>
              <a:rPr lang="hr-HR" sz="4400" dirty="0" err="1"/>
              <a:t>Cboard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1463753-D18C-8682-B34A-C0EC84002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05" b="25539"/>
          <a:stretch/>
        </p:blipFill>
        <p:spPr>
          <a:xfrm>
            <a:off x="8780823" y="5066360"/>
            <a:ext cx="2052465" cy="790930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B307102E-38A3-6E0F-8A44-1FD4AB12C49B}"/>
              </a:ext>
            </a:extLst>
          </p:cNvPr>
          <p:cNvSpPr/>
          <p:nvPr/>
        </p:nvSpPr>
        <p:spPr>
          <a:xfrm>
            <a:off x="5782666" y="3886685"/>
            <a:ext cx="3559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68CDF9"/>
                </a:solidFill>
                <a:latin typeface="Avenir Next LT Pro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https://app.cboard.io/</a:t>
            </a:r>
            <a:endParaRPr lang="en-GB" sz="2400" b="1" dirty="0">
              <a:solidFill>
                <a:srgbClr val="68CDF9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BA379F1-C05A-9CCA-B095-925F634B6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91" b="49052"/>
          <a:stretch/>
        </p:blipFill>
        <p:spPr>
          <a:xfrm>
            <a:off x="6728358" y="5066770"/>
            <a:ext cx="2052465" cy="79093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4333D7D-ED39-9345-91F2-01DD11480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75144"/>
          <a:stretch/>
        </p:blipFill>
        <p:spPr>
          <a:xfrm>
            <a:off x="4675893" y="5066770"/>
            <a:ext cx="2052465" cy="7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7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8E20C4-5D4D-4D70-8E57-56AAD04C959A}"/>
              </a:ext>
            </a:extLst>
          </p:cNvPr>
          <p:cNvSpPr txBox="1"/>
          <p:nvPr/>
        </p:nvSpPr>
        <p:spPr>
          <a:xfrm>
            <a:off x="1213657" y="1321723"/>
            <a:ext cx="885243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 err="1">
                <a:latin typeface="Founders Grotesk Semibold"/>
              </a:rPr>
              <a:t>Primjer</a:t>
            </a:r>
            <a:r>
              <a:rPr lang="en-US" sz="3200" b="1" dirty="0">
                <a:latin typeface="Founders Grotesk Semibold"/>
              </a:rPr>
              <a:t> </a:t>
            </a:r>
            <a:r>
              <a:rPr lang="en-US" sz="3200" b="1" dirty="0" err="1">
                <a:latin typeface="Founders Grotesk Semibold"/>
              </a:rPr>
              <a:t>visokotehnološke</a:t>
            </a:r>
            <a:r>
              <a:rPr lang="en-US" sz="3200" b="1" dirty="0">
                <a:latin typeface="Founders Grotesk Semibold"/>
              </a:rPr>
              <a:t> asistivne </a:t>
            </a:r>
            <a:r>
              <a:rPr lang="en-US" sz="3200" b="1" dirty="0" err="1">
                <a:latin typeface="Founders Grotesk Semibold"/>
              </a:rPr>
              <a:t>opreme</a:t>
            </a:r>
            <a:r>
              <a:rPr lang="en-US" sz="3200" b="1" dirty="0">
                <a:latin typeface="Founders Grotesk Semibold"/>
              </a:rPr>
              <a:t>:</a:t>
            </a:r>
            <a:br>
              <a:rPr lang="en-US" sz="3200" b="1" dirty="0">
                <a:latin typeface="Founders Grotesk Semibold" panose="020B0703030202060203" pitchFamily="34" charset="0"/>
              </a:rPr>
            </a:br>
            <a:r>
              <a:rPr lang="pl-PL" sz="3200" b="1" dirty="0">
                <a:latin typeface="Founders Grotesk Semibold" panose="020B0703030202060203" pitchFamily="34" charset="0"/>
              </a:rPr>
              <a:t>Grid Pad 15</a:t>
            </a:r>
            <a:endParaRPr lang="en-GB" sz="3200" b="1" dirty="0">
              <a:latin typeface="Founders Grotesk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BB674-B940-44FD-9BFD-929103CF75E5}"/>
              </a:ext>
            </a:extLst>
          </p:cNvPr>
          <p:cNvSpPr txBox="1"/>
          <p:nvPr/>
        </p:nvSpPr>
        <p:spPr>
          <a:xfrm>
            <a:off x="1213657" y="2569452"/>
            <a:ext cx="785745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2400" dirty="0">
                <a:latin typeface="Founders Grotesk Regular" panose="020B0503030202060203" pitchFamily="34" charset="0"/>
              </a:rPr>
              <a:t>Izv. prof. dr. sc. Jurica Babić</a:t>
            </a:r>
          </a:p>
          <a:p>
            <a:r>
              <a:rPr lang="hr-HR" sz="2400" dirty="0">
                <a:latin typeface="Founders Grotesk Regular" panose="020B0503030202060203" pitchFamily="34" charset="0"/>
              </a:rPr>
              <a:t>Sveučilište u Zagrebu Fakultet elektrotehnike i računarstva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  <a:p>
            <a:endParaRPr lang="hr-HR" sz="2400" dirty="0">
              <a:latin typeface="Founders Grotesk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A5562-4A73-4BAE-0397-2DF07A60ADFC}"/>
              </a:ext>
            </a:extLst>
          </p:cNvPr>
          <p:cNvSpPr txBox="1"/>
          <p:nvPr/>
        </p:nvSpPr>
        <p:spPr>
          <a:xfrm>
            <a:off x="4357522" y="109835"/>
            <a:ext cx="709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This work is licensed under CC BY-NC-SA 4.0. To view a copy of this license, visit http://creativecommons.org/licenses/by-nc-sa/4.0/</a:t>
            </a:r>
            <a:endParaRPr lang="hr-HR" sz="1200" b="1" dirty="0"/>
          </a:p>
        </p:txBody>
      </p:sp>
    </p:spTree>
    <p:extLst>
      <p:ext uri="{BB962C8B-B14F-4D97-AF65-F5344CB8AC3E}">
        <p14:creationId xmlns:p14="http://schemas.microsoft.com/office/powerpoint/2010/main" val="2755352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5088BCE-8183-EC06-55A8-B3626D9DA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51" y="3921824"/>
            <a:ext cx="6016498" cy="293617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244F59B-E51E-0C7B-12CF-D89620E8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Osnovne funkcionalnosti </a:t>
            </a:r>
            <a:r>
              <a:rPr lang="hr-HR" dirty="0" err="1"/>
              <a:t>Cboarda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DA7A60-1B6E-FFCB-D070-7DD6415D4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67" y="1487422"/>
            <a:ext cx="10515600" cy="4351338"/>
          </a:xfrm>
        </p:spPr>
        <p:txBody>
          <a:bodyPr/>
          <a:lstStyle/>
          <a:p>
            <a:r>
              <a:rPr lang="hr-HR" dirty="0"/>
              <a:t>Izrada komunikacijskih ploča/mapa</a:t>
            </a:r>
          </a:p>
          <a:p>
            <a:r>
              <a:rPr lang="hr-HR" dirty="0"/>
              <a:t>Učitavanje postojećih simbola, vlastitih fotografija</a:t>
            </a:r>
          </a:p>
          <a:p>
            <a:r>
              <a:rPr lang="hr-HR" dirty="0"/>
              <a:t>Glasovna podrška (TTS) i snimanje vlastitog zvuka</a:t>
            </a:r>
          </a:p>
          <a:p>
            <a:r>
              <a:rPr lang="hr-HR" dirty="0"/>
              <a:t>Objavljivanje i dijeljenje ploča</a:t>
            </a:r>
          </a:p>
          <a:p>
            <a:r>
              <a:rPr lang="hr-HR" dirty="0"/>
              <a:t>Prilagodba prikaza korisničkog sučelja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6827D15-4CFB-92D3-D4BF-ABE31A9B2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b="11599"/>
          <a:stretch/>
        </p:blipFill>
        <p:spPr>
          <a:xfrm>
            <a:off x="9698253" y="1125710"/>
            <a:ext cx="2301322" cy="40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4FEF95-35BF-65D2-B0E1-B8E277D7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Personalizirano korištenje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1F8A3C-0BE9-A2F6-9F92-7C3C1A4D5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06216" cy="4351338"/>
          </a:xfrm>
        </p:spPr>
        <p:txBody>
          <a:bodyPr/>
          <a:lstStyle/>
          <a:p>
            <a:r>
              <a:rPr lang="hr-HR" b="0" u="sng" dirty="0"/>
              <a:t>Korisnički profil </a:t>
            </a:r>
          </a:p>
          <a:p>
            <a:pPr lvl="1"/>
            <a:r>
              <a:rPr lang="hr-HR" dirty="0"/>
              <a:t>Mogućnost korištenja komunikacijskih ploča na </a:t>
            </a:r>
            <a:r>
              <a:rPr lang="hr-HR" b="1" dirty="0"/>
              <a:t>različitim</a:t>
            </a:r>
            <a:r>
              <a:rPr lang="hr-HR" dirty="0"/>
              <a:t> uređajima (sinkronizacija podataka)</a:t>
            </a:r>
          </a:p>
          <a:p>
            <a:pPr marL="457200" lvl="1" indent="0">
              <a:buNone/>
            </a:pPr>
            <a:endParaRPr lang="en-GB" b="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6D64C34-88B8-9B48-9450-A5B7389D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109" y="1262398"/>
            <a:ext cx="2716102" cy="4208102"/>
          </a:xfrm>
          <a:prstGeom prst="rect">
            <a:avLst/>
          </a:prstGeom>
        </p:spPr>
      </p:pic>
      <p:pic>
        <p:nvPicPr>
          <p:cNvPr id="5" name="Slika 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91024080-7D5E-8040-5328-9E5ECAF4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3551003"/>
            <a:ext cx="896133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71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E5B47A-9E12-8354-6041-5D815798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Demonstracija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F42408-0562-3348-F30D-30C0EDEFD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Grafika 3" descr="Whiteboard and laptop on table">
            <a:extLst>
              <a:ext uri="{FF2B5EF4-FFF2-40B4-BE49-F238E27FC236}">
                <a16:creationId xmlns:a16="http://schemas.microsoft.com/office/drawing/2014/main" id="{CF9DEB40-0E27-995D-853F-066DC5E8F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250" t="33599" r="10372" b="12432"/>
          <a:stretch/>
        </p:blipFill>
        <p:spPr>
          <a:xfrm>
            <a:off x="7122126" y="1932449"/>
            <a:ext cx="4464632" cy="319820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D379EB1-2B84-DF2C-8C1D-39E689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588140"/>
            <a:ext cx="613419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27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C6A86-BB57-9C7B-CF60-691B407C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7186"/>
            <a:ext cx="10515600" cy="2852737"/>
          </a:xfrm>
        </p:spPr>
        <p:txBody>
          <a:bodyPr/>
          <a:lstStyle/>
          <a:p>
            <a:r>
              <a:rPr lang="hr-HR" sz="3200" b="1" dirty="0">
                <a:latin typeface="Founders Grotesk Semibold"/>
                <a:cs typeface="Calibri Light"/>
              </a:rPr>
              <a:t>Primjer edukacijskog softvera: ABC Maestro</a:t>
            </a:r>
            <a:br>
              <a:rPr lang="hr-HR" sz="3200" dirty="0">
                <a:cs typeface="Calibri Light"/>
              </a:rPr>
            </a:br>
            <a:br>
              <a:rPr lang="hr-HR" sz="3200" dirty="0">
                <a:cs typeface="Calibri Light"/>
              </a:rPr>
            </a:br>
            <a:r>
              <a:rPr lang="hr-HR" sz="3200" dirty="0">
                <a:latin typeface="Founders Grotesk Regular"/>
                <a:cs typeface="Calibri Light"/>
              </a:rPr>
              <a:t>izv. prof. dr. sc. Marin Vuković</a:t>
            </a:r>
            <a:br>
              <a:rPr lang="hr-HR" sz="3200" dirty="0">
                <a:latin typeface="Founders Grotesk Regular"/>
                <a:cs typeface="Calibri Light"/>
              </a:rPr>
            </a:br>
            <a:r>
              <a:rPr lang="hr-HR" sz="3200" dirty="0">
                <a:latin typeface="Founders Grotesk Regular"/>
                <a:cs typeface="Calibri Light"/>
              </a:rPr>
              <a:t>Sveučilište u Zagrebu Fakultet elektrotehnike i računarstva</a:t>
            </a:r>
            <a:endParaRPr lang="hr-HR" sz="3200" dirty="0">
              <a:latin typeface="Founders Grotesk Regula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41AA6-D644-3F1A-CF98-EC318A309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latin typeface="Founders Grotesk Semibold"/>
                <a:ea typeface="ＭＳ Ｐゴシック" panose="020B0600070205080204" pitchFamily="34" charset="-128"/>
              </a:rPr>
              <a:t>ABC Maestro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149C7891-DA31-D242-B57C-6C27944A25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altLang="sr-Latn-RS" sz="2400" dirty="0">
                <a:ea typeface="ＭＳ Ｐゴシック" panose="020B0600070205080204" pitchFamily="34" charset="-128"/>
              </a:rPr>
              <a:t>Aplikacija za učenje glasova i korištenja tipkovnicom</a:t>
            </a:r>
          </a:p>
          <a:p>
            <a:r>
              <a:rPr lang="hr-HR" altLang="sr-Latn-RS" sz="2400" dirty="0">
                <a:ea typeface="ＭＳ Ｐゴシック" panose="020B0600070205080204" pitchFamily="34" charset="-128"/>
              </a:rPr>
              <a:t>Dio „</a:t>
            </a:r>
            <a:r>
              <a:rPr lang="hr-HR" altLang="sr-Latn-RS" sz="2400" dirty="0" err="1">
                <a:ea typeface="ＭＳ Ｐゴシック" panose="020B0600070205080204" pitchFamily="34" charset="-128"/>
              </a:rPr>
              <a:t>Kokolingo</a:t>
            </a:r>
            <a:r>
              <a:rPr lang="hr-HR" altLang="sr-Latn-RS" sz="2400" dirty="0">
                <a:ea typeface="ＭＳ Ｐゴシック" panose="020B0600070205080204" pitchFamily="34" charset="-128"/>
              </a:rPr>
              <a:t>” platforme (</a:t>
            </a:r>
            <a:r>
              <a:rPr lang="hr-HR" altLang="sr-Latn-RS" sz="2400" dirty="0">
                <a:ea typeface="ＭＳ Ｐゴシック" panose="020B0600070205080204" pitchFamily="34" charset="-128"/>
                <a:hlinkClick r:id="rId3"/>
              </a:rPr>
              <a:t>https://kokolingo.com/</a:t>
            </a:r>
            <a:r>
              <a:rPr lang="hr-HR" altLang="sr-Latn-RS" sz="2400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hr-HR" altLang="sr-Latn-RS" sz="2400" dirty="0">
                <a:ea typeface="ＭＳ Ｐゴシック" panose="020B0600070205080204" pitchFamily="34" charset="-128"/>
              </a:rPr>
              <a:t>Elementi ICT-AAC </a:t>
            </a:r>
            <a:r>
              <a:rPr lang="hr-HR" altLang="sr-Latn-RS" sz="2400" dirty="0" err="1">
                <a:ea typeface="ＭＳ Ｐゴシック" panose="020B0600070205080204" pitchFamily="34" charset="-128"/>
              </a:rPr>
              <a:t>Glaskalice</a:t>
            </a:r>
            <a:r>
              <a:rPr lang="hr-HR" altLang="sr-Latn-RS" sz="2400" dirty="0">
                <a:ea typeface="ＭＳ Ｐゴシック" panose="020B0600070205080204" pitchFamily="34" charset="-128"/>
              </a:rPr>
              <a:t> (</a:t>
            </a:r>
            <a:r>
              <a:rPr lang="hr-HR" altLang="sr-Latn-RS" sz="2400" dirty="0">
                <a:ea typeface="ＭＳ Ｐゴシック" panose="020B0600070205080204" pitchFamily="34" charset="-128"/>
                <a:hlinkClick r:id="rId4"/>
              </a:rPr>
              <a:t>http://www.ict-aac.hr/index.php/hr/ict-aac-razvijene-aplikacije/android-aplikacije/glaskalica</a:t>
            </a:r>
            <a:r>
              <a:rPr lang="hr-HR" altLang="sr-Latn-RS" sz="2400" dirty="0">
                <a:ea typeface="ＭＳ Ｐゴシック" panose="020B0600070205080204" pitchFamily="34" charset="-128"/>
              </a:rPr>
              <a:t>) s naglaskom na učenje tipkovnice</a:t>
            </a:r>
          </a:p>
          <a:p>
            <a:r>
              <a:rPr lang="hr-HR" altLang="sr-Latn-RS" sz="2400" dirty="0">
                <a:ea typeface="ＭＳ Ｐゴシック" panose="020B0600070205080204" pitchFamily="34" charset="-128"/>
              </a:rPr>
              <a:t>Elementi:</a:t>
            </a:r>
          </a:p>
          <a:p>
            <a:pPr lvl="1"/>
            <a:r>
              <a:rPr lang="hr-HR" altLang="sr-Latn-RS" sz="2000" dirty="0">
                <a:ea typeface="ＭＳ Ｐゴシック" panose="020B0600070205080204" pitchFamily="34" charset="-128"/>
              </a:rPr>
              <a:t>Učenje slova</a:t>
            </a:r>
          </a:p>
          <a:p>
            <a:pPr lvl="1"/>
            <a:r>
              <a:rPr lang="hr-HR" altLang="sr-Latn-RS" sz="2000" dirty="0">
                <a:ea typeface="ＭＳ Ｐゴシック" panose="020B0600070205080204" pitchFamily="34" charset="-128"/>
              </a:rPr>
              <a:t>Učenje riječi</a:t>
            </a:r>
          </a:p>
          <a:p>
            <a:pPr lvl="1"/>
            <a:r>
              <a:rPr lang="hr-HR" altLang="sr-Latn-RS" sz="2000" dirty="0">
                <a:ea typeface="ＭＳ Ｐゴシック" panose="020B0600070205080204" pitchFamily="34" charset="-128"/>
              </a:rPr>
              <a:t>Učenje brojeva</a:t>
            </a:r>
          </a:p>
          <a:p>
            <a:pPr marL="571500" lvl="1" indent="0">
              <a:buNone/>
            </a:pPr>
            <a:endParaRPr lang="hr-HR" altLang="sr-Latn-RS" sz="2000" dirty="0">
              <a:ea typeface="ＭＳ Ｐゴシック" panose="020B0600070205080204" pitchFamily="34" charset="-128"/>
            </a:endParaRPr>
          </a:p>
          <a:p>
            <a:endParaRPr lang="hr-HR" altLang="sr-Latn-R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5460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slova</a:t>
            </a:r>
            <a:endParaRPr lang="en-GB" altLang="sr-Latn-RS" dirty="0">
              <a:ea typeface="ＭＳ Ｐゴシック" panose="020B0600070205080204" pitchFamily="34" charset="-128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18B584-0A52-D727-8D89-C0ECDEA175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9823" y="1690688"/>
            <a:ext cx="4422947" cy="4351338"/>
          </a:xfrm>
        </p:spPr>
        <p:txBody>
          <a:bodyPr>
            <a:normAutofit fontScale="92500" lnSpcReduction="10000"/>
          </a:bodyPr>
          <a:lstStyle/>
          <a:p>
            <a:r>
              <a:rPr lang="hr-HR" altLang="sr-Latn-RS" sz="2400" dirty="0">
                <a:ea typeface="ＭＳ Ｐゴシック" panose="020B0600070205080204" pitchFamily="34" charset="-128"/>
              </a:rPr>
              <a:t>Odabir velikih ili malih slova</a:t>
            </a:r>
          </a:p>
          <a:p>
            <a:r>
              <a:rPr lang="hr-HR" altLang="sr-Latn-RS" sz="2400" dirty="0">
                <a:ea typeface="ＭＳ Ｐゴシック" panose="020B0600070205080204" pitchFamily="34" charset="-128"/>
              </a:rPr>
              <a:t>Istraživač</a:t>
            </a:r>
          </a:p>
          <a:p>
            <a:pPr lvl="1"/>
            <a:r>
              <a:rPr lang="hr-HR" altLang="sr-Latn-RS" sz="1600" dirty="0">
                <a:ea typeface="ＭＳ Ｐゴシック" panose="020B0600070205080204" pitchFamily="34" charset="-128"/>
              </a:rPr>
              <a:t>Bilo koje slovo – nakon odabira se pokazuje slovo i simbol</a:t>
            </a:r>
          </a:p>
          <a:p>
            <a:r>
              <a:rPr lang="hr-HR" altLang="sr-Latn-RS" sz="2000" dirty="0">
                <a:ea typeface="ＭＳ Ｐゴシック" panose="020B0600070205080204" pitchFamily="34" charset="-128"/>
              </a:rPr>
              <a:t>Abecedno</a:t>
            </a:r>
          </a:p>
          <a:p>
            <a:pPr lvl="1"/>
            <a:r>
              <a:rPr lang="hr-HR" altLang="sr-Latn-RS" sz="1600" dirty="0">
                <a:ea typeface="ＭＳ Ｐゴシック" panose="020B0600070205080204" pitchFamily="34" charset="-128"/>
              </a:rPr>
              <a:t>Redom po abecedi – nakon odabira se pokazuje slovo i simbol</a:t>
            </a:r>
          </a:p>
          <a:p>
            <a:r>
              <a:rPr lang="hr-HR" altLang="sr-Latn-RS" sz="2000" dirty="0">
                <a:ea typeface="ＭＳ Ｐゴシック" panose="020B0600070205080204" pitchFamily="34" charset="-128"/>
              </a:rPr>
              <a:t>Nasumično</a:t>
            </a:r>
          </a:p>
          <a:p>
            <a:pPr lvl="1"/>
            <a:r>
              <a:rPr lang="hr-HR" altLang="sr-Latn-RS" sz="1600" dirty="0">
                <a:ea typeface="ＭＳ Ｐゴシック" panose="020B0600070205080204" pitchFamily="34" charset="-128"/>
              </a:rPr>
              <a:t>Unos bilo koje tipke - nakon unosa se pokazuje slovo i simbol</a:t>
            </a:r>
          </a:p>
          <a:p>
            <a:r>
              <a:rPr lang="hr-HR" altLang="sr-Latn-RS" sz="2000" dirty="0">
                <a:ea typeface="ＭＳ Ｐゴシック" panose="020B0600070205080204" pitchFamily="34" charset="-128"/>
              </a:rPr>
              <a:t>Pronađi tipku</a:t>
            </a:r>
          </a:p>
          <a:p>
            <a:pPr lvl="1"/>
            <a:r>
              <a:rPr lang="hr-HR" altLang="sr-Latn-RS" sz="1600" dirty="0">
                <a:ea typeface="ＭＳ Ｐゴシック" panose="020B0600070205080204" pitchFamily="34" charset="-128"/>
              </a:rPr>
              <a:t>Pojavljuje se slovo a odabirom tipke slijedi nagrada (simbol)</a:t>
            </a:r>
          </a:p>
          <a:p>
            <a:r>
              <a:rPr lang="hr-HR" altLang="sr-Latn-RS" sz="2000" dirty="0">
                <a:ea typeface="ＭＳ Ｐゴシック" panose="020B0600070205080204" pitchFamily="34" charset="-128"/>
              </a:rPr>
              <a:t>Odaberi tipku</a:t>
            </a:r>
          </a:p>
          <a:p>
            <a:pPr lvl="1"/>
            <a:r>
              <a:rPr lang="hr-HR" altLang="sr-Latn-RS" sz="1600" dirty="0">
                <a:ea typeface="ＭＳ Ｐゴシック" panose="020B0600070205080204" pitchFamily="34" charset="-128"/>
              </a:rPr>
              <a:t>Učitelj može odabrati mišem koje slovo želi „učiti”</a:t>
            </a:r>
          </a:p>
          <a:p>
            <a:pPr lvl="1"/>
            <a:endParaRPr lang="hr-HR" altLang="sr-Latn-RS" sz="1600" dirty="0">
              <a:ea typeface="ＭＳ Ｐゴシック" panose="020B0600070205080204" pitchFamily="34" charset="-128"/>
            </a:endParaRPr>
          </a:p>
          <a:p>
            <a:endParaRPr lang="hr-HR" altLang="sr-Latn-RS" sz="2400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0C857DD-E0B2-6133-5436-DDB027045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147" y="1851516"/>
            <a:ext cx="6930853" cy="42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1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slova</a:t>
            </a:r>
            <a:r>
              <a:rPr lang="en-GB" altLang="sr-Latn-RS" dirty="0">
                <a:ea typeface="ＭＳ Ｐゴシック" panose="020B0600070205080204" pitchFamily="34" charset="-128"/>
              </a:rPr>
              <a:t> -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nasumično</a:t>
            </a:r>
            <a:endParaRPr lang="en-GB" altLang="sr-Latn-RS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D1AE60-BA53-65A4-D1FD-CAFA68B11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459C2737-DBBC-94C1-7A03-E51C2E8D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5" y="1620456"/>
            <a:ext cx="7772400" cy="47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63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brojeva</a:t>
            </a:r>
            <a:endParaRPr lang="en-GB" altLang="sr-Latn-RS" dirty="0">
              <a:ea typeface="ＭＳ Ｐゴシック" panose="020B0600070205080204" pitchFamily="34" charset="-128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18B584-0A52-D727-8D89-C0ECDEA175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4804954" cy="4351338"/>
          </a:xfrm>
        </p:spPr>
        <p:txBody>
          <a:bodyPr>
            <a:normAutofit/>
          </a:bodyPr>
          <a:lstStyle/>
          <a:p>
            <a:r>
              <a:rPr lang="hr-HR" altLang="sr-Latn-RS" sz="2400" dirty="0">
                <a:ea typeface="ＭＳ Ｐゴシック" panose="020B0600070205080204" pitchFamily="34" charset="-128"/>
              </a:rPr>
              <a:t>Slično kao kod slova!</a:t>
            </a:r>
          </a:p>
          <a:p>
            <a:r>
              <a:rPr lang="hr-HR" altLang="sr-Latn-RS" sz="2400" dirty="0">
                <a:ea typeface="ＭＳ Ｐゴシック" panose="020B0600070205080204" pitchFamily="34" charset="-128"/>
              </a:rPr>
              <a:t>Redom</a:t>
            </a:r>
          </a:p>
          <a:p>
            <a:pPr lvl="1"/>
            <a:r>
              <a:rPr lang="hr-HR" altLang="sr-Latn-RS" sz="2000" dirty="0">
                <a:ea typeface="ＭＳ Ｐゴシック" panose="020B0600070205080204" pitchFamily="34" charset="-128"/>
              </a:rPr>
              <a:t>Na tipkovnici 1-9</a:t>
            </a:r>
          </a:p>
          <a:p>
            <a:r>
              <a:rPr lang="hr-HR" altLang="sr-Latn-RS" sz="2400" dirty="0">
                <a:ea typeface="ＭＳ Ｐゴシック" panose="020B0600070205080204" pitchFamily="34" charset="-128"/>
              </a:rPr>
              <a:t>Nasumično</a:t>
            </a:r>
          </a:p>
          <a:p>
            <a:pPr lvl="1"/>
            <a:r>
              <a:rPr lang="hr-HR" altLang="sr-Latn-RS" sz="2000" dirty="0">
                <a:ea typeface="ＭＳ Ｐゴシック" panose="020B0600070205080204" pitchFamily="34" charset="-128"/>
              </a:rPr>
              <a:t>Brojevi se „biraju” nasumično a korisnik treba odabrati označeni broj</a:t>
            </a:r>
          </a:p>
          <a:p>
            <a:r>
              <a:rPr lang="hr-HR" altLang="sr-Latn-RS" sz="2400" dirty="0">
                <a:ea typeface="ＭＳ Ｐゴシック" panose="020B0600070205080204" pitchFamily="34" charset="-128"/>
              </a:rPr>
              <a:t>Odaberi broj</a:t>
            </a:r>
          </a:p>
          <a:p>
            <a:pPr lvl="1"/>
            <a:r>
              <a:rPr lang="hr-HR" altLang="sr-Latn-RS" sz="2000" dirty="0">
                <a:ea typeface="ＭＳ Ｐゴシック" panose="020B0600070205080204" pitchFamily="34" charset="-128"/>
              </a:rPr>
              <a:t>Učitelj može odabrati mišem koji broj želi „učiti”</a:t>
            </a:r>
          </a:p>
          <a:p>
            <a:endParaRPr lang="hr-HR" altLang="sr-Latn-RS" sz="1600" dirty="0">
              <a:ea typeface="ＭＳ Ｐゴシック" panose="020B0600070205080204" pitchFamily="34" charset="-128"/>
            </a:endParaRPr>
          </a:p>
          <a:p>
            <a:pPr lvl="1"/>
            <a:endParaRPr lang="hr-HR" altLang="sr-Latn-RS" sz="1600" dirty="0">
              <a:ea typeface="ＭＳ Ｐゴシック" panose="020B0600070205080204" pitchFamily="34" charset="-128"/>
            </a:endParaRPr>
          </a:p>
          <a:p>
            <a:endParaRPr lang="hr-HR" altLang="sr-Latn-RS" sz="24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green field with clouds and symbols&#10;&#10;Description automatically generated">
            <a:extLst>
              <a:ext uri="{FF2B5EF4-FFF2-40B4-BE49-F238E27FC236}">
                <a16:creationId xmlns:a16="http://schemas.microsoft.com/office/drawing/2014/main" id="{C92ECA99-43DD-B670-2583-7063B8058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10417"/>
            <a:ext cx="5930441" cy="366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15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riječi</a:t>
            </a:r>
            <a:endParaRPr lang="en-GB" altLang="sr-Latn-RS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CD28B9-BEEB-674A-A7FC-2F5179F1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29B92796-2CBB-03BE-901C-2D0174F91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57" y="1620456"/>
            <a:ext cx="7772400" cy="47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09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riječi</a:t>
            </a:r>
            <a:endParaRPr lang="en-GB" altLang="sr-Latn-RS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6741B1-571E-E98B-4A79-D3EBA1853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6976A51-98D9-094B-07AC-CE36F15D9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195" y="1337539"/>
            <a:ext cx="8548229" cy="52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34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FA9A-141F-DFA7-4B66-F9CFCA2DB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Founders Grotesk Semibold"/>
              </a:rPr>
              <a:t>Sadržaj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F581A-4E3C-B02E-D61E-E331C8D37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Opseg</a:t>
            </a:r>
            <a:r>
              <a:rPr lang="hr-HR" dirty="0"/>
              <a:t> isporuke</a:t>
            </a:r>
          </a:p>
          <a:p>
            <a:r>
              <a:rPr lang="hr-HR" dirty="0"/>
              <a:t>Odabrane zanimljive činjenice</a:t>
            </a:r>
          </a:p>
          <a:p>
            <a:r>
              <a:rPr lang="hr-HR" dirty="0"/>
              <a:t>Osnovni preduvjeti za rad</a:t>
            </a:r>
          </a:p>
          <a:p>
            <a:r>
              <a:rPr lang="hr-HR" dirty="0"/>
              <a:t>Kalibracija </a:t>
            </a:r>
            <a:r>
              <a:rPr lang="en-US" dirty="0" err="1"/>
              <a:t>praćenja</a:t>
            </a:r>
            <a:r>
              <a:rPr lang="en-US" dirty="0"/>
              <a:t> </a:t>
            </a:r>
            <a:r>
              <a:rPr lang="en-US" dirty="0" err="1"/>
              <a:t>pogleda</a:t>
            </a:r>
            <a:endParaRPr lang="hr-HR" dirty="0"/>
          </a:p>
          <a:p>
            <a:r>
              <a:rPr lang="hr-HR" dirty="0"/>
              <a:t>Često postavljana pitanja (FAQ)</a:t>
            </a:r>
          </a:p>
          <a:p>
            <a:pPr lvl="1"/>
            <a:endParaRPr lang="hr-HR" dirty="0"/>
          </a:p>
          <a:p>
            <a:pPr lvl="1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44720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riječi</a:t>
            </a:r>
            <a:r>
              <a:rPr lang="en-GB" altLang="sr-Latn-RS" dirty="0">
                <a:ea typeface="ＭＳ Ｐゴシック" panose="020B0600070205080204" pitchFamily="34" charset="-128"/>
              </a:rPr>
              <a:t>:</a:t>
            </a:r>
            <a:br>
              <a:rPr lang="en-GB" altLang="sr-Latn-RS" dirty="0">
                <a:ea typeface="ＭＳ Ｐゴシック" panose="020B0600070205080204" pitchFamily="34" charset="-128"/>
              </a:rPr>
            </a:br>
            <a:r>
              <a:rPr lang="en-GB" altLang="sr-Latn-RS" dirty="0" err="1">
                <a:ea typeface="ＭＳ Ｐゴシック" panose="020B0600070205080204" pitchFamily="34" charset="-128"/>
              </a:rPr>
              <a:t>Odaberi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i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tipkaj</a:t>
            </a:r>
            <a:r>
              <a:rPr lang="en-GB" altLang="sr-Latn-RS" dirty="0">
                <a:ea typeface="ＭＳ Ｐゴシック" panose="020B0600070205080204" pitchFamily="34" charset="-128"/>
              </a:rPr>
              <a:t> (1/2)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F599C6-F72F-46F3-BC66-893F71554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6BFC86F3-B56D-1587-F6C4-D85F49DD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002421"/>
            <a:ext cx="7772400" cy="46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94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riječi</a:t>
            </a:r>
            <a:r>
              <a:rPr lang="en-GB" altLang="sr-Latn-RS" dirty="0">
                <a:ea typeface="ＭＳ Ｐゴシック" panose="020B0600070205080204" pitchFamily="34" charset="-128"/>
              </a:rPr>
              <a:t>:</a:t>
            </a:r>
            <a:br>
              <a:rPr lang="en-GB" altLang="sr-Latn-RS" dirty="0">
                <a:ea typeface="ＭＳ Ｐゴシック" panose="020B0600070205080204" pitchFamily="34" charset="-128"/>
              </a:rPr>
            </a:br>
            <a:r>
              <a:rPr lang="en-GB" altLang="sr-Latn-RS" dirty="0" err="1">
                <a:ea typeface="ＭＳ Ｐゴシック" panose="020B0600070205080204" pitchFamily="34" charset="-128"/>
              </a:rPr>
              <a:t>Odaberi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i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tipkaj</a:t>
            </a:r>
            <a:r>
              <a:rPr lang="en-GB" altLang="sr-Latn-RS" dirty="0">
                <a:ea typeface="ＭＳ Ｐゴシック" panose="020B0600070205080204" pitchFamily="34" charset="-128"/>
              </a:rPr>
              <a:t> (2/2)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95CFA0-FDD8-EACD-31EB-111EF42BE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69827E79-3B32-F697-C3F2-AE0A0A230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4" y="2133600"/>
            <a:ext cx="7054824" cy="44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75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riječi</a:t>
            </a:r>
            <a:r>
              <a:rPr lang="en-GB" altLang="sr-Latn-RS" dirty="0">
                <a:ea typeface="ＭＳ Ｐゴシック" panose="020B0600070205080204" pitchFamily="34" charset="-128"/>
              </a:rPr>
              <a:t>:</a:t>
            </a:r>
            <a:br>
              <a:rPr lang="en-GB" altLang="sr-Latn-RS" dirty="0">
                <a:ea typeface="ＭＳ Ｐゴシック" panose="020B0600070205080204" pitchFamily="34" charset="-128"/>
              </a:rPr>
            </a:br>
            <a:r>
              <a:rPr lang="en-GB" altLang="sr-Latn-RS" dirty="0" err="1">
                <a:ea typeface="ＭＳ Ｐゴシック" panose="020B0600070205080204" pitchFamily="34" charset="-128"/>
              </a:rPr>
              <a:t>Nedostaje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slovo</a:t>
            </a:r>
            <a:endParaRPr lang="en-GB" altLang="sr-Latn-RS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F92F65-84D5-8AF1-83E2-D0237EC64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6479702B-31F6-87A9-C50A-2C394B3FF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5" y="1840375"/>
            <a:ext cx="7772400" cy="48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riječi</a:t>
            </a:r>
            <a:r>
              <a:rPr lang="en-GB" altLang="sr-Latn-RS" dirty="0">
                <a:ea typeface="ＭＳ Ｐゴシック" panose="020B0600070205080204" pitchFamily="34" charset="-128"/>
              </a:rPr>
              <a:t>:</a:t>
            </a:r>
            <a:br>
              <a:rPr lang="en-GB" altLang="sr-Latn-RS" dirty="0">
                <a:ea typeface="ＭＳ Ｐゴシック" panose="020B0600070205080204" pitchFamily="34" charset="-128"/>
              </a:rPr>
            </a:br>
            <a:r>
              <a:rPr lang="en-GB" altLang="sr-Latn-RS" dirty="0" err="1">
                <a:ea typeface="ＭＳ Ｐゴシック" panose="020B0600070205080204" pitchFamily="34" charset="-128"/>
              </a:rPr>
              <a:t>Majstor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tipkanja</a:t>
            </a:r>
            <a:endParaRPr lang="en-GB" altLang="sr-Latn-RS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7DB16-85D5-E1ED-2494-E368DB855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82468E95-B867-E397-A3E1-AABC92EF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5" y="1912675"/>
            <a:ext cx="7772400" cy="49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02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71DAA1D-D6C6-ED7A-A39A-1842C7F64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r-Latn-RS" dirty="0">
                <a:ea typeface="ＭＳ Ｐゴシック" panose="020B0600070205080204" pitchFamily="34" charset="-128"/>
              </a:rPr>
              <a:t>ABC Maestro –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učenje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riječi</a:t>
            </a:r>
            <a:r>
              <a:rPr lang="en-GB" altLang="sr-Latn-RS" dirty="0">
                <a:ea typeface="ＭＳ Ｐゴシック" panose="020B0600070205080204" pitchFamily="34" charset="-128"/>
              </a:rPr>
              <a:t>:</a:t>
            </a:r>
            <a:br>
              <a:rPr lang="en-GB" altLang="sr-Latn-RS" dirty="0">
                <a:ea typeface="ＭＳ Ｐゴシック" panose="020B0600070205080204" pitchFamily="34" charset="-128"/>
              </a:rPr>
            </a:br>
            <a:r>
              <a:rPr lang="en-GB" altLang="sr-Latn-RS" dirty="0" err="1">
                <a:ea typeface="ＭＳ Ｐゴシック" panose="020B0600070205080204" pitchFamily="34" charset="-128"/>
              </a:rPr>
              <a:t>Riješi</a:t>
            </a:r>
            <a:r>
              <a:rPr lang="en-GB" altLang="sr-Latn-RS" dirty="0">
                <a:ea typeface="ＭＳ Ｐゴシック" panose="020B0600070205080204" pitchFamily="34" charset="-128"/>
              </a:rPr>
              <a:t> </a:t>
            </a:r>
            <a:r>
              <a:rPr lang="en-GB" altLang="sr-Latn-RS" dirty="0" err="1">
                <a:ea typeface="ＭＳ Ｐゴシック" panose="020B0600070205080204" pitchFamily="34" charset="-128"/>
              </a:rPr>
              <a:t>zagonetku</a:t>
            </a:r>
            <a:endParaRPr lang="en-GB" altLang="sr-Latn-RS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56CD86-F51B-429C-4FD8-EFF666DA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58070ED9-B16B-18D7-BC96-74C9F8E20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5" y="1956121"/>
            <a:ext cx="7772400" cy="474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30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0E0EC-CB23-018D-C0DA-2808B1D9B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b="1" dirty="0" err="1">
                <a:cs typeface="Calibri Light"/>
              </a:rPr>
              <a:t>Vrijeme</a:t>
            </a:r>
            <a:r>
              <a:rPr lang="en-US" b="1" dirty="0">
                <a:cs typeface="Calibri Light"/>
              </a:rPr>
              <a:t> za </a:t>
            </a:r>
            <a:r>
              <a:rPr lang="en-US" b="1" dirty="0" err="1">
                <a:cs typeface="Calibri Light"/>
              </a:rPr>
              <a:t>pitanja</a:t>
            </a:r>
            <a:endParaRPr lang="en-US" b="1" dirty="0" err="1"/>
          </a:p>
        </p:txBody>
      </p:sp>
    </p:spTree>
    <p:extLst>
      <p:ext uri="{BB962C8B-B14F-4D97-AF65-F5344CB8AC3E}">
        <p14:creationId xmlns:p14="http://schemas.microsoft.com/office/powerpoint/2010/main" val="31244048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37114B-FFF6-33C8-191B-1DA998B1BE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74" y="5910800"/>
            <a:ext cx="5355310" cy="484366"/>
          </a:xfrm>
        </p:spPr>
        <p:txBody>
          <a:bodyPr/>
          <a:lstStyle/>
          <a:p>
            <a:r>
              <a:rPr lang="en-GB" b="0" i="0" u="none" strike="noStrike" dirty="0">
                <a:effectLst/>
                <a:latin typeface="+mn-lt"/>
              </a:rPr>
              <a:t>© ARASAAC - </a:t>
            </a:r>
            <a:r>
              <a:rPr lang="en-GB" b="0" i="0" u="none" strike="noStrike" dirty="0" err="1">
                <a:effectLst/>
                <a:latin typeface="+mn-lt"/>
              </a:rPr>
              <a:t>Gobierno</a:t>
            </a:r>
            <a:r>
              <a:rPr lang="en-GB" b="0" i="0" u="none" strike="noStrike" dirty="0">
                <a:effectLst/>
                <a:latin typeface="+mn-lt"/>
              </a:rPr>
              <a:t> de Aragón, 2023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30359-81BC-5B5B-8941-E2A38C811D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5657" y="2434017"/>
            <a:ext cx="4896000" cy="583200"/>
          </a:xfrm>
        </p:spPr>
        <p:txBody>
          <a:bodyPr/>
          <a:lstStyle/>
          <a:p>
            <a:r>
              <a:rPr lang="en-US" b="1" dirty="0" err="1">
                <a:latin typeface="Founders Grotesk Semibold"/>
              </a:rPr>
              <a:t>Hvala</a:t>
            </a:r>
            <a:r>
              <a:rPr lang="en-US" b="1" dirty="0">
                <a:latin typeface="Founders Grotesk Semibold"/>
              </a:rPr>
              <a:t> </a:t>
            </a:r>
            <a:r>
              <a:rPr lang="en-US" b="1" dirty="0" err="1">
                <a:latin typeface="Founders Grotesk Semibold"/>
              </a:rPr>
              <a:t>na</a:t>
            </a:r>
            <a:r>
              <a:rPr lang="en-US" b="1" dirty="0">
                <a:latin typeface="Founders Grotesk Semibold"/>
              </a:rPr>
              <a:t> </a:t>
            </a:r>
            <a:r>
              <a:rPr lang="en-US" b="1" dirty="0" err="1">
                <a:latin typeface="Founders Grotesk Semibold"/>
              </a:rPr>
              <a:t>pozornosti</a:t>
            </a:r>
            <a:r>
              <a:rPr lang="en-US" b="1" dirty="0">
                <a:latin typeface="Founders Grotesk Semibold"/>
              </a:rPr>
              <a:t>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82F6-E9F5-EB6C-4240-5AFB2EA4AB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5657" y="3623910"/>
            <a:ext cx="6203984" cy="1073503"/>
          </a:xfrm>
        </p:spPr>
        <p:txBody>
          <a:bodyPr/>
          <a:lstStyle/>
          <a:p>
            <a:r>
              <a:rPr lang="hr-HR" sz="2000" dirty="0">
                <a:latin typeface="+mn-lt"/>
              </a:rPr>
              <a:t>Potvrde u sustavu EMA dostupne kroz 7 radnih dana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Za </a:t>
            </a:r>
            <a:r>
              <a:rPr lang="en-US" sz="2000" dirty="0" err="1">
                <a:latin typeface="+mn-lt"/>
              </a:rPr>
              <a:t>pitanja</a:t>
            </a:r>
            <a:r>
              <a:rPr lang="en-US" sz="2000" dirty="0">
                <a:latin typeface="+mn-lt"/>
              </a:rPr>
              <a:t> o </a:t>
            </a:r>
            <a:r>
              <a:rPr lang="en-US" sz="2000" dirty="0" err="1">
                <a:latin typeface="+mn-lt"/>
              </a:rPr>
              <a:t>projektu</a:t>
            </a:r>
            <a:r>
              <a:rPr lang="en-US" sz="2000" dirty="0">
                <a:latin typeface="+mn-lt"/>
              </a:rPr>
              <a:t> ATTEND: </a:t>
            </a:r>
            <a:r>
              <a:rPr lang="en-US" sz="2000" dirty="0">
                <a:latin typeface="+mn-lt"/>
                <a:hlinkClick r:id="rId2"/>
              </a:rPr>
              <a:t>attend@carnet.hr</a:t>
            </a:r>
            <a:r>
              <a:rPr lang="en-US" sz="2000" dirty="0">
                <a:latin typeface="+mn-lt"/>
              </a:rPr>
              <a:t> </a:t>
            </a:r>
            <a:endParaRPr lang="hr-HR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pic>
        <p:nvPicPr>
          <p:cNvPr id="22" name="Picture 21" descr="A white face with a hand and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3FF63A1-69E7-2583-0827-26DC768DF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97"/>
            <a:ext cx="4896000" cy="538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45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93EA-AD44-1CF6-643E-67406FAD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Opseg</a:t>
            </a:r>
            <a:r>
              <a:rPr lang="hr-HR" dirty="0"/>
              <a:t> isporuke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F60C0-BC85-5D93-873E-D73C8EBE27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Hardware*</a:t>
            </a:r>
          </a:p>
          <a:p>
            <a:pPr lvl="1"/>
            <a:r>
              <a:rPr lang="hr-HR" dirty="0"/>
              <a:t>Tablet uređaj (</a:t>
            </a:r>
            <a:r>
              <a:rPr lang="hr-HR" dirty="0" err="1"/>
              <a:t>SmartBox</a:t>
            </a:r>
            <a:r>
              <a:rPr lang="hr-HR" dirty="0"/>
              <a:t>)</a:t>
            </a:r>
          </a:p>
          <a:p>
            <a:pPr lvl="1"/>
            <a:r>
              <a:rPr lang="hr-HR" dirty="0" err="1"/>
              <a:t>Tobii</a:t>
            </a:r>
            <a:r>
              <a:rPr lang="hr-HR" dirty="0"/>
              <a:t> uređaj za praćenje pogleda tj. </a:t>
            </a:r>
            <a:r>
              <a:rPr lang="hr-HR" i="1" dirty="0" err="1"/>
              <a:t>eye</a:t>
            </a:r>
            <a:r>
              <a:rPr lang="hr-HR" i="1" dirty="0"/>
              <a:t> </a:t>
            </a:r>
            <a:r>
              <a:rPr lang="hr-HR" i="1" dirty="0" err="1"/>
              <a:t>tracker</a:t>
            </a:r>
            <a:r>
              <a:rPr lang="hr-HR" dirty="0"/>
              <a:t> </a:t>
            </a:r>
            <a:br>
              <a:rPr lang="hr-HR" dirty="0"/>
            </a:br>
            <a:r>
              <a:rPr lang="hr-HR" dirty="0"/>
              <a:t>(</a:t>
            </a:r>
            <a:r>
              <a:rPr lang="hr-HR" dirty="0" err="1"/>
              <a:t>Tobii</a:t>
            </a:r>
            <a:r>
              <a:rPr lang="hr-HR" dirty="0"/>
              <a:t> </a:t>
            </a:r>
            <a:r>
              <a:rPr lang="hr-HR" dirty="0" err="1"/>
              <a:t>Dynavox</a:t>
            </a:r>
            <a:r>
              <a:rPr lang="hr-HR" dirty="0"/>
              <a:t> </a:t>
            </a:r>
            <a:r>
              <a:rPr lang="hr-HR" dirty="0" err="1"/>
              <a:t>PCEye</a:t>
            </a:r>
            <a:r>
              <a:rPr lang="hr-HR" dirty="0"/>
              <a:t> 5)</a:t>
            </a:r>
          </a:p>
          <a:p>
            <a:pPr lvl="2"/>
            <a:endParaRPr lang="hr-HR" dirty="0"/>
          </a:p>
          <a:p>
            <a:pPr lvl="2"/>
            <a:endParaRPr lang="hr-HR" dirty="0"/>
          </a:p>
          <a:p>
            <a:pPr lvl="2"/>
            <a:endParaRPr lang="hr-HR" dirty="0"/>
          </a:p>
          <a:p>
            <a:pPr lvl="2"/>
            <a:endParaRPr lang="hr-H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D6340F-1E22-C8F3-0E17-BA3BF4DD6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27039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Software** </a:t>
            </a:r>
          </a:p>
          <a:p>
            <a:pPr lvl="1"/>
            <a:r>
              <a:rPr lang="hr-HR" dirty="0"/>
              <a:t>Windows 10</a:t>
            </a:r>
          </a:p>
          <a:p>
            <a:pPr lvl="1"/>
            <a:r>
              <a:rPr lang="hr-HR" b="1" dirty="0"/>
              <a:t>Grid 3</a:t>
            </a:r>
          </a:p>
          <a:p>
            <a:pPr lvl="1"/>
            <a:r>
              <a:rPr lang="hr-HR" dirty="0"/>
              <a:t>Hrvatski glas Lana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456C9-5240-B09E-ED10-01D62908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592" y="413616"/>
            <a:ext cx="3427987" cy="3859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E128F-0BD0-DCCE-8E58-3367FEAA84A6}"/>
              </a:ext>
            </a:extLst>
          </p:cNvPr>
          <p:cNvSpPr txBox="1"/>
          <p:nvPr/>
        </p:nvSpPr>
        <p:spPr>
          <a:xfrm>
            <a:off x="8908192" y="4414473"/>
            <a:ext cx="2948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Radna površina / desktop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651D7-BE9E-F2C6-4593-4BC71647037D}"/>
              </a:ext>
            </a:extLst>
          </p:cNvPr>
          <p:cNvSpPr txBox="1"/>
          <p:nvPr/>
        </p:nvSpPr>
        <p:spPr>
          <a:xfrm>
            <a:off x="5252394" y="5577638"/>
            <a:ext cx="683239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hr-HR" sz="1400" i="1" dirty="0"/>
              <a:t>**Dodatno: programi za funkcionalnost upravljanja pogledom (</a:t>
            </a:r>
            <a:r>
              <a:rPr lang="hr-HR" sz="1400" b="1" i="1" dirty="0"/>
              <a:t>VAŽNO</a:t>
            </a:r>
            <a:r>
              <a:rPr lang="hr-HR" sz="1400" i="1" dirty="0"/>
              <a:t>: </a:t>
            </a:r>
            <a:r>
              <a:rPr lang="hr-HR" sz="1400" i="1" u="sng" dirty="0"/>
              <a:t>nije predmet radionice</a:t>
            </a:r>
            <a:r>
              <a:rPr lang="hr-HR" sz="1400" i="1" dirty="0"/>
              <a:t> budući da sve radimo unutar </a:t>
            </a:r>
            <a:r>
              <a:rPr lang="hr-HR" sz="1400" b="1" i="1" dirty="0" err="1"/>
              <a:t>Grida</a:t>
            </a:r>
            <a:r>
              <a:rPr lang="hr-HR" sz="1400" b="1" i="1" dirty="0"/>
              <a:t> 3!</a:t>
            </a:r>
            <a:r>
              <a:rPr lang="hr-HR" sz="1400" i="1" dirty="0"/>
              <a:t>)</a:t>
            </a:r>
          </a:p>
          <a:p>
            <a:pPr marL="1257300" lvl="2" indent="-342900">
              <a:buFont typeface="+mj-lt"/>
              <a:buAutoNum type="arabicPeriod"/>
            </a:pPr>
            <a:r>
              <a:rPr lang="hr-HR" sz="1400" i="1" dirty="0"/>
              <a:t>„</a:t>
            </a:r>
            <a:r>
              <a:rPr lang="hr-HR" sz="1400" i="1" dirty="0" err="1"/>
              <a:t>Eye</a:t>
            </a:r>
            <a:r>
              <a:rPr lang="hr-HR" sz="1400" i="1" dirty="0"/>
              <a:t> </a:t>
            </a:r>
            <a:r>
              <a:rPr lang="hr-HR" sz="1400" i="1" dirty="0" err="1"/>
              <a:t>tracking</a:t>
            </a:r>
            <a:r>
              <a:rPr lang="hr-HR" sz="1400" i="1" dirty="0"/>
              <a:t> </a:t>
            </a:r>
            <a:r>
              <a:rPr lang="hr-HR" sz="1400" i="1" dirty="0" err="1"/>
              <a:t>settings</a:t>
            </a:r>
            <a:r>
              <a:rPr lang="hr-HR" sz="1400" i="1" dirty="0"/>
              <a:t>” – za kalibraciju </a:t>
            </a:r>
            <a:r>
              <a:rPr lang="hr-HR" sz="1400" i="1" dirty="0" err="1"/>
              <a:t>Tobbija</a:t>
            </a:r>
            <a:r>
              <a:rPr lang="hr-HR" sz="1400" i="1" dirty="0"/>
              <a:t>;</a:t>
            </a:r>
          </a:p>
          <a:p>
            <a:pPr marL="1257300" lvl="2" indent="-342900">
              <a:buFont typeface="+mj-lt"/>
              <a:buAutoNum type="arabicPeriod"/>
            </a:pPr>
            <a:r>
              <a:rPr lang="hr-HR" sz="1400" i="1" dirty="0"/>
              <a:t>„TD </a:t>
            </a:r>
            <a:r>
              <a:rPr lang="hr-HR" sz="1400" i="1" dirty="0" err="1"/>
              <a:t>Control</a:t>
            </a:r>
            <a:r>
              <a:rPr lang="hr-HR" sz="1400" i="1" dirty="0"/>
              <a:t>” – aplikacija za upravljanje Windowsima putem praćenja pogleda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A6354-3143-25A8-C3EF-BE05CBC0F3E8}"/>
              </a:ext>
            </a:extLst>
          </p:cNvPr>
          <p:cNvSpPr txBox="1"/>
          <p:nvPr/>
        </p:nvSpPr>
        <p:spPr>
          <a:xfrm>
            <a:off x="-203200" y="6223969"/>
            <a:ext cx="5077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hr-HR" sz="1400" i="1" dirty="0"/>
              <a:t>*Dodatno: kabel za punjenje, </a:t>
            </a:r>
            <a:r>
              <a:rPr lang="en-US" sz="1400" i="1" dirty="0"/>
              <a:t>“bracket”</a:t>
            </a:r>
            <a:r>
              <a:rPr lang="hr-HR" sz="1400" i="1" dirty="0"/>
              <a:t> za eye tracker koji se nalazi ispod ekrana uređaja</a:t>
            </a:r>
            <a:r>
              <a:rPr lang="en-US" sz="1400" i="1" dirty="0"/>
              <a:t>, </a:t>
            </a:r>
            <a:r>
              <a:rPr lang="en-US" sz="1400" i="1" dirty="0" err="1"/>
              <a:t>daljinski</a:t>
            </a:r>
            <a:r>
              <a:rPr lang="en-US" sz="1400" i="1" dirty="0"/>
              <a:t> </a:t>
            </a:r>
            <a:r>
              <a:rPr lang="en-US" sz="1400" i="1" dirty="0" err="1"/>
              <a:t>upravljač</a:t>
            </a:r>
            <a:endParaRPr lang="hr-HR" sz="1400" i="1" dirty="0"/>
          </a:p>
        </p:txBody>
      </p:sp>
      <p:pic>
        <p:nvPicPr>
          <p:cNvPr id="4" name="Picture 3" descr="A black rectangular device with a blue screen&#10;&#10;Description automatically generated">
            <a:extLst>
              <a:ext uri="{FF2B5EF4-FFF2-40B4-BE49-F238E27FC236}">
                <a16:creationId xmlns:a16="http://schemas.microsoft.com/office/drawing/2014/main" id="{A17DDBC6-9335-1C09-1CB5-BD8A5B653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3" r="8034"/>
          <a:stretch/>
        </p:blipFill>
        <p:spPr>
          <a:xfrm rot="5400000">
            <a:off x="1437403" y="3763004"/>
            <a:ext cx="2271750" cy="2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EBD11-57D9-108F-2AEA-8B021EE1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62" y="2766218"/>
            <a:ext cx="3215185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Opseg</a:t>
            </a:r>
            <a:r>
              <a:rPr lang="en-US" dirty="0"/>
              <a:t> </a:t>
            </a:r>
            <a:r>
              <a:rPr lang="en-US" dirty="0" err="1"/>
              <a:t>isporuke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video </a:t>
            </a:r>
            <a:r>
              <a:rPr lang="en-US" dirty="0" err="1"/>
              <a:t>komentar</a:t>
            </a:r>
            <a:endParaRPr lang="en-US" dirty="0"/>
          </a:p>
        </p:txBody>
      </p:sp>
      <p:pic>
        <p:nvPicPr>
          <p:cNvPr id="9" name="20231005_162927_down">
            <a:hlinkClick r:id="" action="ppaction://media"/>
            <a:extLst>
              <a:ext uri="{FF2B5EF4-FFF2-40B4-BE49-F238E27FC236}">
                <a16:creationId xmlns:a16="http://schemas.microsoft.com/office/drawing/2014/main" id="{ED9E1326-8A80-7EDC-0EC7-F144BDDD7E1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2247007" y="1476116"/>
            <a:ext cx="6757421" cy="3805190"/>
          </a:xfrm>
        </p:spPr>
      </p:pic>
      <p:pic>
        <p:nvPicPr>
          <p:cNvPr id="12" name="20231005_163108_down">
            <a:hlinkClick r:id="" action="ppaction://media"/>
            <a:extLst>
              <a:ext uri="{FF2B5EF4-FFF2-40B4-BE49-F238E27FC236}">
                <a16:creationId xmlns:a16="http://schemas.microsoft.com/office/drawing/2014/main" id="{17249974-64CB-5E74-A185-C03EC69CA681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6373880" y="1476115"/>
            <a:ext cx="6757421" cy="3805190"/>
          </a:xfrm>
        </p:spPr>
      </p:pic>
    </p:spTree>
    <p:extLst>
      <p:ext uri="{BB962C8B-B14F-4D97-AF65-F5344CB8AC3E}">
        <p14:creationId xmlns:p14="http://schemas.microsoft.com/office/powerpoint/2010/main" val="320280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448A0-2D7C-C77E-CF3C-F95A2360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Content Placeholder 4" descr="A computer monitor on a carpet&#10;&#10;Description automatically generated">
            <a:extLst>
              <a:ext uri="{FF2B5EF4-FFF2-40B4-BE49-F238E27FC236}">
                <a16:creationId xmlns:a16="http://schemas.microsoft.com/office/drawing/2014/main" id="{227A1E21-DFF9-3E56-1B33-CB9576818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019" y="871699"/>
            <a:ext cx="6858001" cy="5143499"/>
          </a:xfrm>
        </p:spPr>
      </p:pic>
      <p:pic>
        <p:nvPicPr>
          <p:cNvPr id="7" name="Picture 6" descr="A black rectangular device with a blue screen&#10;&#10;Description automatically generated">
            <a:extLst>
              <a:ext uri="{FF2B5EF4-FFF2-40B4-BE49-F238E27FC236}">
                <a16:creationId xmlns:a16="http://schemas.microsoft.com/office/drawing/2014/main" id="{45C0315B-DFD7-C572-DB58-2B229755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CBF48C9D-0D82-9502-FDDB-86BE118E21D6}"/>
              </a:ext>
            </a:extLst>
          </p:cNvPr>
          <p:cNvSpPr/>
          <p:nvPr/>
        </p:nvSpPr>
        <p:spPr>
          <a:xfrm>
            <a:off x="2943225" y="1182529"/>
            <a:ext cx="1291590" cy="651510"/>
          </a:xfrm>
          <a:prstGeom prst="borderCallout1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Prednja</a:t>
            </a:r>
            <a:r>
              <a:rPr lang="en-US" b="1" dirty="0"/>
              <a:t> </a:t>
            </a:r>
            <a:r>
              <a:rPr lang="en-US" b="1" dirty="0" err="1"/>
              <a:t>kamera</a:t>
            </a:r>
            <a:endParaRPr lang="en-US" b="1" dirty="0"/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E3AEE372-A2F5-52D9-FE6C-60F2A3853C80}"/>
              </a:ext>
            </a:extLst>
          </p:cNvPr>
          <p:cNvSpPr/>
          <p:nvPr/>
        </p:nvSpPr>
        <p:spPr>
          <a:xfrm>
            <a:off x="2463165" y="6032659"/>
            <a:ext cx="1291590" cy="651510"/>
          </a:xfrm>
          <a:prstGeom prst="borderCallout1">
            <a:avLst>
              <a:gd name="adj1" fmla="val -32605"/>
              <a:gd name="adj2" fmla="val 121193"/>
              <a:gd name="adj3" fmla="val 42325"/>
              <a:gd name="adj4" fmla="val 9795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“Bracket” za </a:t>
            </a:r>
            <a:r>
              <a:rPr lang="en-US" b="1" dirty="0" err="1"/>
              <a:t>Tobii</a:t>
            </a:r>
            <a:endParaRPr lang="en-US" b="1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B96B7772-1A34-488E-8678-2A9F143B35C6}"/>
              </a:ext>
            </a:extLst>
          </p:cNvPr>
          <p:cNvSpPr/>
          <p:nvPr/>
        </p:nvSpPr>
        <p:spPr>
          <a:xfrm>
            <a:off x="228600" y="5706904"/>
            <a:ext cx="1291590" cy="651510"/>
          </a:xfrm>
          <a:prstGeom prst="borderCallout1">
            <a:avLst>
              <a:gd name="adj1" fmla="val -37709"/>
              <a:gd name="adj2" fmla="val 182979"/>
              <a:gd name="adj3" fmla="val 42325"/>
              <a:gd name="adj4" fmla="val 9795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Tobii</a:t>
            </a:r>
            <a:r>
              <a:rPr lang="en-US" b="1" dirty="0"/>
              <a:t> eye tracker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39E4C43A-473D-991C-97D1-3700EE856C1B}"/>
              </a:ext>
            </a:extLst>
          </p:cNvPr>
          <p:cNvSpPr/>
          <p:nvPr/>
        </p:nvSpPr>
        <p:spPr>
          <a:xfrm>
            <a:off x="6960870" y="5381149"/>
            <a:ext cx="1291590" cy="651510"/>
          </a:xfrm>
          <a:prstGeom prst="borderCallout1">
            <a:avLst>
              <a:gd name="adj1" fmla="val -37709"/>
              <a:gd name="adj2" fmla="val 182979"/>
              <a:gd name="adj3" fmla="val 42325"/>
              <a:gd name="adj4" fmla="val 9795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Ugrađeni</a:t>
            </a:r>
            <a:r>
              <a:rPr lang="en-US" b="1" dirty="0"/>
              <a:t> </a:t>
            </a:r>
            <a:r>
              <a:rPr lang="en-US" b="1" dirty="0" err="1"/>
              <a:t>nosač</a:t>
            </a:r>
            <a:endParaRPr lang="en-US" b="1" dirty="0"/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D91DEAA2-C0A1-55E2-E4B7-A3D30F47C89C}"/>
              </a:ext>
            </a:extLst>
          </p:cNvPr>
          <p:cNvSpPr/>
          <p:nvPr/>
        </p:nvSpPr>
        <p:spPr>
          <a:xfrm>
            <a:off x="7761663" y="4215604"/>
            <a:ext cx="1291590" cy="651510"/>
          </a:xfrm>
          <a:prstGeom prst="borderCallout1">
            <a:avLst>
              <a:gd name="adj1" fmla="val -37709"/>
              <a:gd name="adj2" fmla="val 182979"/>
              <a:gd name="adj3" fmla="val 42325"/>
              <a:gd name="adj4" fmla="val 9795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2x </a:t>
            </a:r>
            <a:r>
              <a:rPr lang="en-US" b="1" dirty="0" err="1"/>
              <a:t>ulaz</a:t>
            </a:r>
            <a:r>
              <a:rPr lang="en-US" b="1" dirty="0"/>
              <a:t> za </a:t>
            </a:r>
            <a:r>
              <a:rPr lang="en-US" b="1" dirty="0" err="1"/>
              <a:t>sklopke</a:t>
            </a:r>
            <a:endParaRPr lang="en-US" b="1" dirty="0"/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2973A215-38D8-B78E-3A3B-F4F140213EFA}"/>
              </a:ext>
            </a:extLst>
          </p:cNvPr>
          <p:cNvSpPr/>
          <p:nvPr/>
        </p:nvSpPr>
        <p:spPr>
          <a:xfrm>
            <a:off x="9053253" y="5798357"/>
            <a:ext cx="1291590" cy="651510"/>
          </a:xfrm>
          <a:prstGeom prst="borderCallout1">
            <a:avLst>
              <a:gd name="adj1" fmla="val -157645"/>
              <a:gd name="adj2" fmla="val 92874"/>
              <a:gd name="adj3" fmla="val -18919"/>
              <a:gd name="adj4" fmla="val 7992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USB za </a:t>
            </a:r>
            <a:r>
              <a:rPr lang="en-US" b="1" dirty="0" err="1"/>
              <a:t>Tobii</a:t>
            </a:r>
            <a:endParaRPr lang="en-US" b="1" dirty="0"/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348620C2-7238-C580-DA60-CAD6E996EA34}"/>
              </a:ext>
            </a:extLst>
          </p:cNvPr>
          <p:cNvSpPr/>
          <p:nvPr/>
        </p:nvSpPr>
        <p:spPr>
          <a:xfrm>
            <a:off x="9530369" y="1027906"/>
            <a:ext cx="1291590" cy="651510"/>
          </a:xfrm>
          <a:prstGeom prst="borderCallout1">
            <a:avLst>
              <a:gd name="adj1" fmla="val 222578"/>
              <a:gd name="adj2" fmla="val -31985"/>
              <a:gd name="adj3" fmla="val 93362"/>
              <a:gd name="adj4" fmla="val 1685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Stražnji</a:t>
            </a:r>
            <a:r>
              <a:rPr lang="en-US" b="1" dirty="0"/>
              <a:t> </a:t>
            </a:r>
            <a:r>
              <a:rPr lang="en-US" b="1" dirty="0" err="1"/>
              <a:t>zaslon</a:t>
            </a:r>
            <a:endParaRPr lang="en-US" b="1" dirty="0"/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337C352A-D39A-F221-FD8B-4C4C1F4A6E47}"/>
              </a:ext>
            </a:extLst>
          </p:cNvPr>
          <p:cNvSpPr/>
          <p:nvPr/>
        </p:nvSpPr>
        <p:spPr>
          <a:xfrm>
            <a:off x="8252459" y="14447"/>
            <a:ext cx="2092383" cy="810893"/>
          </a:xfrm>
          <a:prstGeom prst="borderCallout1">
            <a:avLst>
              <a:gd name="adj1" fmla="val 161070"/>
              <a:gd name="adj2" fmla="val -15299"/>
              <a:gd name="adj3" fmla="val 93362"/>
              <a:gd name="adj4" fmla="val 1685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Gumbovi</a:t>
            </a:r>
            <a:r>
              <a:rPr lang="en-US" b="1" dirty="0"/>
              <a:t> za </a:t>
            </a:r>
            <a:r>
              <a:rPr lang="en-US" b="1" dirty="0" err="1"/>
              <a:t>paljenje</a:t>
            </a:r>
            <a:r>
              <a:rPr lang="en-US" b="1" dirty="0"/>
              <a:t> i </a:t>
            </a:r>
            <a:r>
              <a:rPr lang="en-US" b="1" dirty="0" err="1"/>
              <a:t>jačinu</a:t>
            </a:r>
            <a:r>
              <a:rPr lang="en-US" b="1" dirty="0"/>
              <a:t> </a:t>
            </a:r>
            <a:r>
              <a:rPr lang="en-US" b="1" dirty="0" err="1"/>
              <a:t>zvuka</a:t>
            </a:r>
            <a:endParaRPr lang="en-US" b="1" dirty="0"/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06A66299-BE70-3DDB-4B3D-D75382A643C3}"/>
              </a:ext>
            </a:extLst>
          </p:cNvPr>
          <p:cNvSpPr/>
          <p:nvPr/>
        </p:nvSpPr>
        <p:spPr>
          <a:xfrm>
            <a:off x="9530369" y="1893254"/>
            <a:ext cx="2092383" cy="810893"/>
          </a:xfrm>
          <a:prstGeom prst="borderCallout1">
            <a:avLst>
              <a:gd name="adj1" fmla="val 167221"/>
              <a:gd name="adj2" fmla="val -25628"/>
              <a:gd name="adj3" fmla="val 93362"/>
              <a:gd name="adj4" fmla="val 1685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Prihvat</a:t>
            </a:r>
            <a:r>
              <a:rPr lang="en-US" b="1" dirty="0"/>
              <a:t> za </a:t>
            </a:r>
            <a:r>
              <a:rPr lang="en-US" b="1" dirty="0" err="1"/>
              <a:t>postavljanje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stalak</a:t>
            </a:r>
            <a:endParaRPr lang="en-US" b="1" dirty="0"/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205AD249-68F0-02E7-F8B2-3C984E963EEB}"/>
              </a:ext>
            </a:extLst>
          </p:cNvPr>
          <p:cNvSpPr/>
          <p:nvPr/>
        </p:nvSpPr>
        <p:spPr>
          <a:xfrm>
            <a:off x="5514282" y="1799276"/>
            <a:ext cx="2092383" cy="810893"/>
          </a:xfrm>
          <a:prstGeom prst="borderCallout1">
            <a:avLst>
              <a:gd name="adj1" fmla="val 87261"/>
              <a:gd name="adj2" fmla="val 125340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Napajanje</a:t>
            </a:r>
            <a:endParaRPr lang="en-US" b="1" dirty="0"/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A2449812-A0AD-470B-D6CE-69D5421D39BD}"/>
              </a:ext>
            </a:extLst>
          </p:cNvPr>
          <p:cNvSpPr/>
          <p:nvPr/>
        </p:nvSpPr>
        <p:spPr>
          <a:xfrm>
            <a:off x="5429943" y="2754876"/>
            <a:ext cx="2092383" cy="810893"/>
          </a:xfrm>
          <a:prstGeom prst="borderCallout1">
            <a:avLst>
              <a:gd name="adj1" fmla="val -5001"/>
              <a:gd name="adj2" fmla="val 129313"/>
              <a:gd name="adj3" fmla="val 54407"/>
              <a:gd name="adj4" fmla="val 9631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Slobodni</a:t>
            </a:r>
            <a:r>
              <a:rPr lang="en-US" b="1" dirty="0"/>
              <a:t> USB port</a:t>
            </a: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7B4A15CE-3EFE-B084-A926-709388F8BCD2}"/>
              </a:ext>
            </a:extLst>
          </p:cNvPr>
          <p:cNvSpPr/>
          <p:nvPr/>
        </p:nvSpPr>
        <p:spPr>
          <a:xfrm>
            <a:off x="10584179" y="3702753"/>
            <a:ext cx="1291590" cy="651510"/>
          </a:xfrm>
          <a:prstGeom prst="borderCallout1">
            <a:avLst>
              <a:gd name="adj1" fmla="val 115401"/>
              <a:gd name="adj2" fmla="val -25549"/>
              <a:gd name="adj3" fmla="val 90810"/>
              <a:gd name="adj4" fmla="val 140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HDMI </a:t>
            </a:r>
            <a:r>
              <a:rPr lang="en-US" b="1" dirty="0" err="1"/>
              <a:t>izlaz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2556FD-59E7-8059-6B9C-FB35ED2C76D7}"/>
              </a:ext>
            </a:extLst>
          </p:cNvPr>
          <p:cNvSpPr/>
          <p:nvPr/>
        </p:nvSpPr>
        <p:spPr>
          <a:xfrm>
            <a:off x="92133" y="61935"/>
            <a:ext cx="4120688" cy="4851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ODABRANE FUNKCIONALNOSTI</a:t>
            </a:r>
          </a:p>
        </p:txBody>
      </p:sp>
      <p:sp>
        <p:nvSpPr>
          <p:cNvPr id="23" name="Callout: Line 22">
            <a:extLst>
              <a:ext uri="{FF2B5EF4-FFF2-40B4-BE49-F238E27FC236}">
                <a16:creationId xmlns:a16="http://schemas.microsoft.com/office/drawing/2014/main" id="{E4331411-BC42-D5A2-A950-A8AAF4A2C44C}"/>
              </a:ext>
            </a:extLst>
          </p:cNvPr>
          <p:cNvSpPr/>
          <p:nvPr/>
        </p:nvSpPr>
        <p:spPr>
          <a:xfrm>
            <a:off x="4766829" y="5381148"/>
            <a:ext cx="1291590" cy="977265"/>
          </a:xfrm>
          <a:prstGeom prst="borderCallout1">
            <a:avLst>
              <a:gd name="adj1" fmla="val 18750"/>
              <a:gd name="adj2" fmla="val -8333"/>
              <a:gd name="adj3" fmla="val -59324"/>
              <a:gd name="adj4" fmla="val -4476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Zaslon</a:t>
            </a:r>
            <a:r>
              <a:rPr lang="en-US" b="1" dirty="0"/>
              <a:t> </a:t>
            </a:r>
            <a:r>
              <a:rPr lang="en-US" b="1" dirty="0" err="1"/>
              <a:t>osjetljiv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dodir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053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720022-386D-A95A-1E09-602B5A950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Odabrane zanimljive činjenice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FE80C-4784-ED60-889C-9E40EE78B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6644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be657d-1e24-4e55-997a-24531fa92989" xsi:nil="true"/>
    <lcf76f155ced4ddcb4097134ff3c332f xmlns="d853b82a-0460-47bb-8406-294bac6ca97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DE3B09D015D4B985F41AA94166B04" ma:contentTypeVersion="15" ma:contentTypeDescription="Create a new document." ma:contentTypeScope="" ma:versionID="282db516813a640488f9781bea690621">
  <xsd:schema xmlns:xsd="http://www.w3.org/2001/XMLSchema" xmlns:xs="http://www.w3.org/2001/XMLSchema" xmlns:p="http://schemas.microsoft.com/office/2006/metadata/properties" xmlns:ns2="d853b82a-0460-47bb-8406-294bac6ca97d" xmlns:ns3="fe26cb4f-d97f-4d69-aa5e-ad582da5f481" xmlns:ns4="2dbe657d-1e24-4e55-997a-24531fa92989" targetNamespace="http://schemas.microsoft.com/office/2006/metadata/properties" ma:root="true" ma:fieldsID="9d9dc75277325aeb4fea5d3c8f13cf2d" ns2:_="" ns3:_="" ns4:_="">
    <xsd:import namespace="d853b82a-0460-47bb-8406-294bac6ca97d"/>
    <xsd:import namespace="fe26cb4f-d97f-4d69-aa5e-ad582da5f481"/>
    <xsd:import namespace="2dbe657d-1e24-4e55-997a-24531fa929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3b82a-0460-47bb-8406-294bac6ca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d986ede-ccc4-4a57-b6a6-e316a042c0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26cb4f-d97f-4d69-aa5e-ad582da5f4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e657d-1e24-4e55-997a-24531fa9298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18d6fcd-ec76-4263-96ae-30cdcd0a091a}" ma:internalName="TaxCatchAll" ma:showField="CatchAllData" ma:web="2dbe657d-1e24-4e55-997a-24531fa92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C52F76-ACA1-451C-BA0E-6E1F537A45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00BCDA-5D3D-4789-B64B-081C7127BCB0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a413a6bc-bd6e-466f-983c-b527cf75a1b8"/>
    <ds:schemaRef ds:uri="http://schemas.openxmlformats.org/package/2006/metadata/core-properties"/>
    <ds:schemaRef ds:uri="5de0a1be-8ad5-4fd4-a5c4-b00c0e83744a"/>
    <ds:schemaRef ds:uri="http://purl.org/dc/dcmitype/"/>
    <ds:schemaRef ds:uri="2dbe657d-1e24-4e55-997a-24531fa92989"/>
    <ds:schemaRef ds:uri="d853b82a-0460-47bb-8406-294bac6ca97d"/>
  </ds:schemaRefs>
</ds:datastoreItem>
</file>

<file path=customXml/itemProps3.xml><?xml version="1.0" encoding="utf-8"?>
<ds:datastoreItem xmlns:ds="http://schemas.openxmlformats.org/officeDocument/2006/customXml" ds:itemID="{860432C0-6EFA-4BB2-B2F7-356F08CD11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53b82a-0460-47bb-8406-294bac6ca97d"/>
    <ds:schemaRef ds:uri="fe26cb4f-d97f-4d69-aa5e-ad582da5f481"/>
    <ds:schemaRef ds:uri="2dbe657d-1e24-4e55-997a-24531fa929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1894</Words>
  <Application>Microsoft Office PowerPoint</Application>
  <PresentationFormat>Widescreen</PresentationFormat>
  <Paragraphs>241</Paragraphs>
  <Slides>57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Office Theme</vt:lpstr>
      <vt:lpstr>PowerPoint Presentation</vt:lpstr>
      <vt:lpstr>Opremanje ustanova u projektu ATTEND</vt:lpstr>
      <vt:lpstr>Predstavljanje predavača</vt:lpstr>
      <vt:lpstr>PowerPoint Presentation</vt:lpstr>
      <vt:lpstr>Sadržaj</vt:lpstr>
      <vt:lpstr>Opseg isporuke</vt:lpstr>
      <vt:lpstr>Opseg isporuke: video komentar</vt:lpstr>
      <vt:lpstr>PowerPoint Presentation</vt:lpstr>
      <vt:lpstr>Odabrane zanimljive činjenice</vt:lpstr>
      <vt:lpstr>Radi se o Windows računalu</vt:lpstr>
      <vt:lpstr>Ima jedan slobodni USB port</vt:lpstr>
      <vt:lpstr>Dodatni zaslon straga</vt:lpstr>
      <vt:lpstr>Mogućnost spajanja na projektor/monitor</vt:lpstr>
      <vt:lpstr>WiFi mreža</vt:lpstr>
      <vt:lpstr>Ugrađeni zvučnik, mikrofon i kamera</vt:lpstr>
      <vt:lpstr>Dva ulaza za sklopke</vt:lpstr>
      <vt:lpstr>Ulazi i izlazi: video komentar</vt:lpstr>
      <vt:lpstr>Osnovni preduvjeti za rad</vt:lpstr>
      <vt:lpstr>1. Tobii eye tracker je uspješno priključen na uređaj</vt:lpstr>
      <vt:lpstr>3. Tablet uređaj je uspješno uključen (prikazuje se radna površina Windowsa)</vt:lpstr>
      <vt:lpstr>2. Tablet uređaj je ispravno pozicioniran i osiguran</vt:lpstr>
      <vt:lpstr>Kalibracija praćenja pogleda</vt:lpstr>
      <vt:lpstr>Profil korisnika</vt:lpstr>
      <vt:lpstr>Kalibracija udaljenosti korisnika od uređaja</vt:lpstr>
      <vt:lpstr>Korak 1: Pokrenuti kalibraciju</vt:lpstr>
      <vt:lpstr>Korak 2: pogledom pratiti “metu” koja se pomiče na nekoliko mjesta na ekranu</vt:lpstr>
      <vt:lpstr>Korak 3: evaluirati rezultate kalibracije</vt:lpstr>
      <vt:lpstr>Korak 4: isprobati upravljanje pogledom unutar Grid 3</vt:lpstr>
      <vt:lpstr>Pregled opcija aktivacije</vt:lpstr>
      <vt:lpstr>Primjer sklopke spojene na Grid Pad 15</vt:lpstr>
      <vt:lpstr>FAQ (često postavljana pitanja)</vt:lpstr>
      <vt:lpstr>Ako je to Windows uređaj, gdje je Word, PDF?</vt:lpstr>
      <vt:lpstr>Ovaj uređaj je došao s Tobiijem, može li raditi s nekim drugim uređajem za praćenje pogleda?</vt:lpstr>
      <vt:lpstr>OK, koji je najbolji uređaj za praćenje pogleda?</vt:lpstr>
      <vt:lpstr>Na starom tablet uređaju imam mnoštvo korisnih aplikacija, npr. ICT-AAC Učimo boje. Kako da ju prebacim na ovaj uređaj? Mogu li instalirati aplikacije iz Trgovine Play?</vt:lpstr>
      <vt:lpstr>Imam korisnika koji nije u mogućnosti koristiti upravljanje pogledom ali bi mu koristio Grid 3. Može li se uređaj koristiti na neki drugačiji način?</vt:lpstr>
      <vt:lpstr>Može li se upravljati računalom putem praćenja pogleda?</vt:lpstr>
      <vt:lpstr>Primjer komunikatora s mogućnošću korištenja više korisnika: Cboard  dr. sc. Matea Žilak Sveučilište u Zagrebu Fakultet elektrotehnike i računarstva</vt:lpstr>
      <vt:lpstr>Aplikacija Cboard</vt:lpstr>
      <vt:lpstr>Osnovne funkcionalnosti Cboarda</vt:lpstr>
      <vt:lpstr>Personalizirano korištenje</vt:lpstr>
      <vt:lpstr>Demonstracija</vt:lpstr>
      <vt:lpstr>Primjer edukacijskog softvera: ABC Maestro  izv. prof. dr. sc. Marin Vuković Sveučilište u Zagrebu Fakultet elektrotehnike i računarstva</vt:lpstr>
      <vt:lpstr>ABC Maestro</vt:lpstr>
      <vt:lpstr>ABC Maestro – učenje slova</vt:lpstr>
      <vt:lpstr>ABC Maestro – učenje slova - nasumično</vt:lpstr>
      <vt:lpstr>ABC Maestro – učenje brojeva</vt:lpstr>
      <vt:lpstr>ABC Maestro – učenje riječi</vt:lpstr>
      <vt:lpstr>ABC Maestro – učenje riječi</vt:lpstr>
      <vt:lpstr>ABC Maestro – učenje riječi: Odaberi i tipkaj (1/2)</vt:lpstr>
      <vt:lpstr>ABC Maestro – učenje riječi: Odaberi i tipkaj (2/2)</vt:lpstr>
      <vt:lpstr>ABC Maestro – učenje riječi: Nedostaje slovo</vt:lpstr>
      <vt:lpstr>ABC Maestro – učenje riječi: Majstor tipkanja</vt:lpstr>
      <vt:lpstr>ABC Maestro – učenje riječi: Riješi zagonetku</vt:lpstr>
      <vt:lpstr>Vrijeme za pitanja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Radionica o kalibraciji uređaja Grid Pad 15</dc:title>
  <dc:creator>Jurica Babić</dc:creator>
  <cp:lastModifiedBy>Ivana Vinceković</cp:lastModifiedBy>
  <cp:revision>130</cp:revision>
  <dcterms:created xsi:type="dcterms:W3CDTF">2023-10-04T16:29:16Z</dcterms:created>
  <dcterms:modified xsi:type="dcterms:W3CDTF">2023-12-28T08:27:33Z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0x01010064BDE3B09D015D4B985F41AA94166B04</vt:lpwstr>
  </property>
  <property fmtid="{D5CDD505-2E9C-101B-9397-08002B2CF9AE}" pid="3" name="MediaServiceImageTags">
    <vt:lpwstr/>
  </property>
</Properties>
</file>