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1" r:id="rId4"/>
    <p:sldId id="262" r:id="rId5"/>
    <p:sldId id="267" r:id="rId6"/>
    <p:sldId id="264" r:id="rId7"/>
    <p:sldId id="268" r:id="rId8"/>
    <p:sldId id="265" r:id="rId9"/>
    <p:sldId id="266" r:id="rId10"/>
    <p:sldId id="269" r:id="rId11"/>
    <p:sldId id="258" r:id="rId12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324681-A9BA-461C-91F9-3D5B9F7B9421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CC69E6-8AE7-475E-9FCE-685620853EBA}" type="datetime1">
              <a:rPr lang="sr-Latn-RS" smtClean="0"/>
              <a:t>2.1.2024.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DCDA0C-E0B3-4C95-96EA-4A0C23D879C7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7471F-05B2-4773-8B78-2036EB11328E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086D3-D273-4426-9DE2-880009129396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A59B55-CF02-4C49-AD8A-D397FF8A11E2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3F4BB3-EB9D-4EA1-8362-7E06FBD9A1C4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Rezervirano mjesto za broj slajd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92415-6ABB-4C27-8BFC-4CF3FE9A4CF9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B60608-0379-4E0F-8DAF-92F8BAC0B4AA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11" name="Rezervirano mjesto za podnožj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Rezervirano mjesto za broj slajd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6" name="Rezervirano mjesto za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72A698-15A0-42F0-94BD-6DD450F2B912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AC0BB-F5C9-48F6-963D-A862C86D0349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73D2AE3-9DB2-4FE7-9845-29E1013E415B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B233090-2BAD-40A9-BE7E-C43344694F1D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" dirty="0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A5FE3C9-88F6-4048-B440-425359B83D07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UtXyiZ-6cpc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anti-profe.blogspot.com/2015/12/unit-6-early-modern-spain-getting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incondelbibliotecario.blogspot.com/2018/02/el-sueno-de-gutenberg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utenberg_Bible_Mainz_Copy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1.jpg"/><Relationship Id="rId3" Type="http://schemas.openxmlformats.org/officeDocument/2006/relationships/hyperlink" Target="https://www.flickr.com/photos/lydiaxliu/14888622278" TargetMode="External"/><Relationship Id="rId7" Type="http://schemas.openxmlformats.org/officeDocument/2006/relationships/hyperlink" Target="https://blog.dnevnik.hr/skyboris" TargetMode="External"/><Relationship Id="rId12" Type="http://schemas.openxmlformats.org/officeDocument/2006/relationships/image" Target="../media/image10.jpg"/><Relationship Id="rId2" Type="http://schemas.openxmlformats.org/officeDocument/2006/relationships/image" Target="../media/image6.jpg"/><Relationship Id="rId16" Type="http://schemas.openxmlformats.org/officeDocument/2006/relationships/hyperlink" Target="https://creativecommons.org/licenses/by/3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blog.dnevnik.hr/e-knjige-na-hrvatskom-jeziku/2013/06/1631662949/george-r-r-martin.html" TargetMode="External"/><Relationship Id="rId15" Type="http://schemas.openxmlformats.org/officeDocument/2006/relationships/image" Target="../media/image12.jpg"/><Relationship Id="rId10" Type="http://schemas.openxmlformats.org/officeDocument/2006/relationships/hyperlink" Target="http://e-knjige-na-hrvatskom-jeziku.blog.hr/2013/06/1631662949/george-r-r-martin.html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://www.libela.org/sa-stavom/7768-deset-knjiga-autorica-s-bliskog-istoka-i-sjeverne-afrike-za-ljeto-i-uvijek/www.merlinka.com" TargetMode="External"/><Relationship Id="rId14" Type="http://schemas.openxmlformats.org/officeDocument/2006/relationships/hyperlink" Target="https://www.crol.hr/index.php/zivot/8578-koje-djecje-slikovnice-u-hrvatskoj-prikazuju-dugine-obitelj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hr" sz="8000" dirty="0"/>
              <a:t>Tisak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 RAZRED</a:t>
            </a:r>
          </a:p>
        </p:txBody>
      </p:sp>
      <p:pic>
        <p:nvPicPr>
          <p:cNvPr id="5" name="Slika 4" descr="Slika na kojoj se nalazi zgrada, sjedeća, klupa, strana&#10;&#10;Opis se generira automatski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6BADED-60EB-485A-AF40-4C65CDF9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nastaju novine?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9FA884A-58E4-4723-AE5A-CBB6D45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B60608-0379-4E0F-8DAF-92F8BAC0B4AA}" type="datetime1">
              <a:rPr lang="sr-Latn-RS" smtClean="0"/>
              <a:t>2.1.2024.</a:t>
            </a:fld>
            <a:endParaRPr lang="en-US" dirty="0"/>
          </a:p>
        </p:txBody>
      </p:sp>
      <p:pic>
        <p:nvPicPr>
          <p:cNvPr id="6" name="Mrežni medijski sadržaji 5" title="Televizija Student na HRT 4 (06.02.2019.)">
            <a:hlinkClick r:id="" action="ppaction://media"/>
            <a:extLst>
              <a:ext uri="{FF2B5EF4-FFF2-40B4-BE49-F238E27FC236}">
                <a16:creationId xmlns:a16="http://schemas.microsoft.com/office/drawing/2014/main" id="{A4FEAE83-4C86-F782-3B14-82D1A603FF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5135" y="1987841"/>
            <a:ext cx="7097852" cy="40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5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avokutni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2050" name="Picture 2" descr="malcolm x mediji i ontrola umova | Matrix World">
            <a:extLst>
              <a:ext uri="{FF2B5EF4-FFF2-40B4-BE49-F238E27FC236}">
                <a16:creationId xmlns:a16="http://schemas.microsoft.com/office/drawing/2014/main" id="{1822BD11-0ED0-45E9-8FB1-D6A27510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78" y="1109213"/>
            <a:ext cx="4670244" cy="29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 na kojoj se prikazuje tekst, šešir&#10;&#10;Opis je automatski generiran">
            <a:extLst>
              <a:ext uri="{FF2B5EF4-FFF2-40B4-BE49-F238E27FC236}">
                <a16:creationId xmlns:a16="http://schemas.microsoft.com/office/drawing/2014/main" id="{DAE45E3C-C9EB-4415-B263-7A7E66F1A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195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0C62C64-462E-473D-B23B-EC8C016D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Početak tiska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014854-AA8D-49DF-8A4C-0DD3FB44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13475"/>
            <a:ext cx="3795120" cy="3760891"/>
          </a:xfrm>
        </p:spPr>
        <p:txBody>
          <a:bodyPr/>
          <a:lstStyle/>
          <a:p>
            <a:r>
              <a:rPr lang="hr-HR" dirty="0"/>
              <a:t>- 1440. Nijemac Johannes Gutenberg izumio je tiskarski stroj</a:t>
            </a:r>
          </a:p>
          <a:p>
            <a:r>
              <a:rPr lang="hr-HR" dirty="0"/>
              <a:t>- prva tiskana knjiga - Biblija</a:t>
            </a:r>
          </a:p>
        </p:txBody>
      </p:sp>
    </p:spTree>
    <p:extLst>
      <p:ext uri="{BB962C8B-B14F-4D97-AF65-F5344CB8AC3E}">
        <p14:creationId xmlns:p14="http://schemas.microsoft.com/office/powerpoint/2010/main" val="385743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a zatvorenom, pod, namještaj, stol za objedovanje&#10;&#10;Opis je automatski generiran">
            <a:extLst>
              <a:ext uri="{FF2B5EF4-FFF2-40B4-BE49-F238E27FC236}">
                <a16:creationId xmlns:a16="http://schemas.microsoft.com/office/drawing/2014/main" id="{44B87063-0BEA-4037-8055-C51C629734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887" b="25686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8CCD155A-BB8B-4CBA-BEFD-20C8BD6CF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64" y="4975531"/>
            <a:ext cx="10113645" cy="12994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Prvi tiskarski stroj</a:t>
            </a:r>
            <a:br>
              <a:rPr lang="hr-HR" sz="2000" dirty="0"/>
            </a:br>
            <a:r>
              <a:rPr lang="hr-HR" sz="2000" dirty="0"/>
              <a:t>- pojedinačna slova od metala ručno su slagana i činila su redove i stranice </a:t>
            </a:r>
            <a:br>
              <a:rPr lang="hr-HR" sz="2000" dirty="0"/>
            </a:br>
            <a:r>
              <a:rPr lang="hr-HR" sz="2000" dirty="0"/>
              <a:t>- pomoću drvene preše dobivao se otisak pritiskom ravne ploče preko lista papira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67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CB0E2FA-EF2F-43AA-9D3D-CB0E4AE9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Biblija 1455.</a:t>
            </a:r>
          </a:p>
        </p:txBody>
      </p:sp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CBAC753B-499C-4DE6-9E1D-C13B08324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873" b="18575"/>
          <a:stretch/>
        </p:blipFill>
        <p:spPr>
          <a:xfrm>
            <a:off x="1097280" y="2108201"/>
            <a:ext cx="10058400" cy="3760891"/>
          </a:xfrm>
          <a:prstGeom prst="rect">
            <a:avLst/>
          </a:prstGeom>
          <a:noFill/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F1F23E9F-193D-49F2-8CAB-335206A35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" y="5869092"/>
            <a:ext cx="10119360" cy="15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bg-BG" altLang="sr-Latn-RS" sz="2800" b="1" dirty="0">
                <a:solidFill>
                  <a:srgbClr val="C00000"/>
                </a:solidFill>
                <a:latin typeface="+mj-lt"/>
              </a:rPr>
              <a:t>INKUNABULE</a:t>
            </a:r>
            <a:r>
              <a:rPr lang="bg-BG" altLang="sr-Latn-RS" dirty="0">
                <a:latin typeface="+mj-lt"/>
              </a:rPr>
              <a:t> </a:t>
            </a:r>
            <a:r>
              <a:rPr lang="bg-BG" altLang="sr-Latn-RS" sz="1600" dirty="0">
                <a:latin typeface="+mj-lt"/>
              </a:rPr>
              <a:t>– </a:t>
            </a:r>
            <a:r>
              <a:rPr lang="bg-BG" altLang="sr-Latn-RS" dirty="0">
                <a:latin typeface="+mj-lt"/>
              </a:rPr>
              <a:t>knjige</a:t>
            </a:r>
            <a:r>
              <a:rPr lang="bg-BG" altLang="sr-Latn-RS" sz="1600" dirty="0">
                <a:latin typeface="+mj-lt"/>
              </a:rPr>
              <a:t> </a:t>
            </a:r>
            <a:r>
              <a:rPr lang="bg-BG" altLang="sr-Latn-RS" dirty="0">
                <a:latin typeface="+mj-lt"/>
              </a:rPr>
              <a:t>tiskane u 15. stoljeću</a:t>
            </a:r>
          </a:p>
        </p:txBody>
      </p:sp>
    </p:spTree>
    <p:extLst>
      <p:ext uri="{BB962C8B-B14F-4D97-AF65-F5344CB8AC3E}">
        <p14:creationId xmlns:p14="http://schemas.microsoft.com/office/powerpoint/2010/main" val="325264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FB48BE-91B4-4A1A-B773-D3A51815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dirty="0"/>
              <a:t>Što je tisak?</a:t>
            </a:r>
            <a:endParaRPr lang="en-US" dirty="0"/>
          </a:p>
        </p:txBody>
      </p:sp>
      <p:pic>
        <p:nvPicPr>
          <p:cNvPr id="6" name="Rezervirano mjesto sadržaja 5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5F668786-D3CA-4F5A-832D-95528D48E9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r="6888" b="-1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DB2B003-C506-4448-ABED-FF1FC602E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endParaRPr lang="hr-HR" dirty="0"/>
          </a:p>
          <a:p>
            <a:pPr lvl="0"/>
            <a:r>
              <a:rPr lang="hr-HR" dirty="0"/>
              <a:t>- svi proizvodi koji se tiskaju na papiru tiskarskim strojem u tiskarama</a:t>
            </a:r>
            <a:endParaRPr lang="en-US" dirty="0"/>
          </a:p>
          <a:p>
            <a:pPr lvl="0"/>
            <a:r>
              <a:rPr lang="hr-HR" dirty="0"/>
              <a:t>- u tisak se ubrajaju: knjige, novine, časopisi, stripovi, plakati, letci…</a:t>
            </a:r>
            <a:endParaRPr lang="en-US" dirty="0"/>
          </a:p>
          <a:p>
            <a:endParaRPr lang="en-US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5D5D11-C3EB-47EC-9B76-3DFD24C1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2.1.2024.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lika 30" descr="Slika na kojoj se prikazuje tekst, biblioteka, soba, scena&#10;&#10;Opis je automatski generiran">
            <a:extLst>
              <a:ext uri="{FF2B5EF4-FFF2-40B4-BE49-F238E27FC236}">
                <a16:creationId xmlns:a16="http://schemas.microsoft.com/office/drawing/2014/main" id="{EB67665B-8288-4402-AF1C-7420468B6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0034" y="2606594"/>
            <a:ext cx="3320041" cy="332004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994F1D1-F643-4415-9571-3A24C6F29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Knjige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81EEE5F-00F1-4D8B-911C-4B64BD6E5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69609" y="3980688"/>
            <a:ext cx="1267110" cy="194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Slika 14" descr="Slika na kojoj se prikazuje tekst, raznobojno&#10;&#10;Opis je automatski generiran">
            <a:extLst>
              <a:ext uri="{FF2B5EF4-FFF2-40B4-BE49-F238E27FC236}">
                <a16:creationId xmlns:a16="http://schemas.microsoft.com/office/drawing/2014/main" id="{99893841-A3D3-4667-A077-CF7F8933D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61025" y="2080949"/>
            <a:ext cx="1430130" cy="179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Slika 17" descr="Slika na kojoj se prikazuje tekst, novine, snimka zaslona&#10;&#10;Opis je automatski generiran">
            <a:extLst>
              <a:ext uri="{FF2B5EF4-FFF2-40B4-BE49-F238E27FC236}">
                <a16:creationId xmlns:a16="http://schemas.microsoft.com/office/drawing/2014/main" id="{49B8F363-D333-4F63-A116-F644C0F1BA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503164" y="2054434"/>
            <a:ext cx="3744664" cy="184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6F7C0316-B7C9-40FF-8A7E-83BDCD6F4AE5}"/>
              </a:ext>
            </a:extLst>
          </p:cNvPr>
          <p:cNvSpPr txBox="1"/>
          <p:nvPr/>
        </p:nvSpPr>
        <p:spPr>
          <a:xfrm>
            <a:off x="4413758" y="7731618"/>
            <a:ext cx="9046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10" tooltip="http://e-knjige-na-hrvatskom-jeziku.blog.hr/2013/06/1631662949/george-r-r-martin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11" tooltip="https://creativecommons.org/licenses/by-sa/3.0/"/>
              </a:rPr>
              <a:t>CC BY-SA</a:t>
            </a:r>
            <a:endParaRPr lang="hr-HR" sz="900"/>
          </a:p>
        </p:txBody>
      </p:sp>
      <p:pic>
        <p:nvPicPr>
          <p:cNvPr id="12" name="Slika 11" descr="Slika na kojoj se prikazuje tekst&#10;&#10;Opis je automatski generiran">
            <a:extLst>
              <a:ext uri="{FF2B5EF4-FFF2-40B4-BE49-F238E27FC236}">
                <a16:creationId xmlns:a16="http://schemas.microsoft.com/office/drawing/2014/main" id="{FD6F3FD1-80F9-414E-972E-B9AFAAA90F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78452" y="3979509"/>
            <a:ext cx="1296056" cy="194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Slika 22" descr="Slika na kojoj se prikazuje karta&#10;&#10;Opis je automatski generiran">
            <a:extLst>
              <a:ext uri="{FF2B5EF4-FFF2-40B4-BE49-F238E27FC236}">
                <a16:creationId xmlns:a16="http://schemas.microsoft.com/office/drawing/2014/main" id="{29CCBD70-BD37-434D-933F-5C2490CC70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248604" y="3980688"/>
            <a:ext cx="1924672" cy="194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Slika 23" descr="Slika na kojoj se prikazuje tekst, knjiga&#10;&#10;Opis je automatski generiran">
            <a:extLst>
              <a:ext uri="{FF2B5EF4-FFF2-40B4-BE49-F238E27FC236}">
                <a16:creationId xmlns:a16="http://schemas.microsoft.com/office/drawing/2014/main" id="{2151E973-0D4A-4A2D-8B87-D0DDDA9C84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282236" y="3980688"/>
            <a:ext cx="1381127" cy="194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id="{669F8D37-077E-4603-983F-AF0D6CD45F1C}"/>
              </a:ext>
            </a:extLst>
          </p:cNvPr>
          <p:cNvSpPr txBox="1"/>
          <p:nvPr/>
        </p:nvSpPr>
        <p:spPr>
          <a:xfrm>
            <a:off x="6356577" y="1193302"/>
            <a:ext cx="46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najstariji tiskani medij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služe za učenje, umjetnički užitak i zabavu</a:t>
            </a:r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C635A720-BEDC-40D9-9CCA-A413762AE39E}"/>
              </a:ext>
            </a:extLst>
          </p:cNvPr>
          <p:cNvSpPr/>
          <p:nvPr/>
        </p:nvSpPr>
        <p:spPr>
          <a:xfrm>
            <a:off x="1225746" y="4416376"/>
            <a:ext cx="31021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2400" b="1" cap="none" spc="0" dirty="0">
                <a:ln/>
                <a:solidFill>
                  <a:schemeClr val="accent3"/>
                </a:solidFill>
                <a:effectLst/>
                <a:highlight>
                  <a:srgbClr val="808080"/>
                </a:highlight>
              </a:rPr>
              <a:t>Knjižnica </a:t>
            </a:r>
            <a:r>
              <a:rPr lang="hr-HR" sz="2400" b="1" dirty="0">
                <a:ln/>
                <a:solidFill>
                  <a:schemeClr val="accent3"/>
                </a:solidFill>
                <a:highlight>
                  <a:srgbClr val="808080"/>
                </a:highlight>
              </a:rPr>
              <a:t>(</a:t>
            </a:r>
            <a:r>
              <a:rPr lang="hr-HR" sz="2400" b="1" cap="none" spc="0" dirty="0">
                <a:ln/>
                <a:solidFill>
                  <a:schemeClr val="accent3"/>
                </a:solidFill>
                <a:effectLst/>
                <a:highlight>
                  <a:srgbClr val="808080"/>
                </a:highlight>
              </a:rPr>
              <a:t>biblioteka)</a:t>
            </a:r>
          </a:p>
          <a:p>
            <a:pPr algn="ctr"/>
            <a:r>
              <a:rPr lang="hr-HR" sz="2400" b="1" dirty="0">
                <a:ln/>
                <a:solidFill>
                  <a:schemeClr val="accent3"/>
                </a:solidFill>
                <a:highlight>
                  <a:srgbClr val="808080"/>
                </a:highlight>
              </a:rPr>
              <a:t>- ustanova u kojoj se čuvaju i posuđuju knjige</a:t>
            </a:r>
            <a:endParaRPr lang="hr-HR" sz="2400" b="1" cap="none" spc="0" dirty="0">
              <a:ln/>
              <a:solidFill>
                <a:schemeClr val="accent3"/>
              </a:solidFill>
              <a:effectLst/>
              <a:highlight>
                <a:srgbClr val="808080"/>
              </a:highlight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E31DD875-5F84-4F8A-A821-8960F2917142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www.flickr.com/photos/lydiaxliu/14888622278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16" tooltip="https://creativecommons.org/licenses/by/3.0/"/>
              </a:rPr>
              <a:t>CC BY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66307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9B5B7B-F302-4E63-BC92-596CE362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Plakat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AAF3838-4A2E-44D6-9B42-0CD87A40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72A698-15A0-42F0-94BD-6DD450F2B912}" type="datetime1">
              <a:rPr lang="sr-Latn-RS" smtClean="0"/>
              <a:t>2.1.2024.</a:t>
            </a:fld>
            <a:endParaRPr lang="en-US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A3ECAFDF-12B0-45D2-B41F-8533EF239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44570"/>
            <a:ext cx="2841128" cy="4095056"/>
          </a:xfrm>
          <a:prstGeom prst="rect">
            <a:avLst/>
          </a:prstGeom>
        </p:spPr>
      </p:pic>
      <p:pic>
        <p:nvPicPr>
          <p:cNvPr id="7" name="Slika 6" descr="Slika na kojoj se prikazuje tekst, školska ploča&#10;&#10;Opis je automatski generiran">
            <a:extLst>
              <a:ext uri="{FF2B5EF4-FFF2-40B4-BE49-F238E27FC236}">
                <a16:creationId xmlns:a16="http://schemas.microsoft.com/office/drawing/2014/main" id="{46667340-0A05-4E47-878E-972F40C11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30" y="2044570"/>
            <a:ext cx="2867339" cy="4095057"/>
          </a:xfrm>
          <a:prstGeom prst="rect">
            <a:avLst/>
          </a:prstGeom>
        </p:spPr>
      </p:pic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9807B37C-71F6-4ACC-92CF-5F3975E5C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71" y="2044570"/>
            <a:ext cx="2869696" cy="40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30BCE-6E3A-435D-9ED1-42397631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Strip 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E780ED9-BCEB-4384-9337-93891414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72A698-15A0-42F0-94BD-6DD450F2B912}" type="datetime1">
              <a:rPr lang="sr-Latn-RS" smtClean="0"/>
              <a:t>2.1.2024.</a:t>
            </a:fld>
            <a:endParaRPr lang="en-US" dirty="0"/>
          </a:p>
        </p:txBody>
      </p:sp>
      <p:pic>
        <p:nvPicPr>
          <p:cNvPr id="4" name="Rezervirano mjesto sadržaja 4" descr="Maurovic_AL_5.jpg">
            <a:extLst>
              <a:ext uri="{FF2B5EF4-FFF2-40B4-BE49-F238E27FC236}">
                <a16:creationId xmlns:a16="http://schemas.microsoft.com/office/drawing/2014/main" id="{2A9D1246-E258-45F8-83CC-EBA90FDB7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2812" y="286603"/>
            <a:ext cx="4071937" cy="5857875"/>
          </a:xfrm>
          <a:prstGeom prst="rect">
            <a:avLst/>
          </a:prstGeom>
        </p:spPr>
      </p:pic>
      <p:pic>
        <p:nvPicPr>
          <p:cNvPr id="5" name="Rezervirano mjesto sadržaja 5" descr="strip003.jpg">
            <a:extLst>
              <a:ext uri="{FF2B5EF4-FFF2-40B4-BE49-F238E27FC236}">
                <a16:creationId xmlns:a16="http://schemas.microsoft.com/office/drawing/2014/main" id="{737FA1A8-607A-4D97-ACBE-FA582A867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624" y="286603"/>
            <a:ext cx="42862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1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6BADED-60EB-485A-AF40-4C65CDF9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Novine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15F247B-0A29-41F8-9CDA-7CAD16CB9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582" y="2191039"/>
            <a:ext cx="2048592" cy="736282"/>
          </a:xfrm>
        </p:spPr>
        <p:txBody>
          <a:bodyPr/>
          <a:lstStyle/>
          <a:p>
            <a:r>
              <a:rPr lang="hr-HR" dirty="0"/>
              <a:t>Dnevne novine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9FA884A-58E4-4723-AE5A-CBB6D45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B60608-0379-4E0F-8DAF-92F8BAC0B4AA}" type="datetime1">
              <a:rPr lang="sr-Latn-RS" smtClean="0"/>
              <a:t>2.1.2024.</a:t>
            </a:fld>
            <a:endParaRPr lang="en-US" dirty="0"/>
          </a:p>
        </p:txBody>
      </p:sp>
      <p:sp>
        <p:nvSpPr>
          <p:cNvPr id="8" name="Rezervirano mjesto teksta 2">
            <a:extLst>
              <a:ext uri="{FF2B5EF4-FFF2-40B4-BE49-F238E27FC236}">
                <a16:creationId xmlns:a16="http://schemas.microsoft.com/office/drawing/2014/main" id="{7A826646-3D64-43AC-A74B-09C425069322}"/>
              </a:ext>
            </a:extLst>
          </p:cNvPr>
          <p:cNvSpPr txBox="1">
            <a:spLocks/>
          </p:cNvSpPr>
          <p:nvPr/>
        </p:nvSpPr>
        <p:spPr>
          <a:xfrm>
            <a:off x="4747749" y="2212486"/>
            <a:ext cx="216478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tjednE NOVINE</a:t>
            </a:r>
          </a:p>
        </p:txBody>
      </p:sp>
      <p:sp>
        <p:nvSpPr>
          <p:cNvPr id="9" name="Rezervirano mjesto teksta 2">
            <a:extLst>
              <a:ext uri="{FF2B5EF4-FFF2-40B4-BE49-F238E27FC236}">
                <a16:creationId xmlns:a16="http://schemas.microsoft.com/office/drawing/2014/main" id="{39CFAAC8-C8B7-4165-8827-5600B78B126B}"/>
              </a:ext>
            </a:extLst>
          </p:cNvPr>
          <p:cNvSpPr txBox="1">
            <a:spLocks/>
          </p:cNvSpPr>
          <p:nvPr/>
        </p:nvSpPr>
        <p:spPr>
          <a:xfrm>
            <a:off x="8405349" y="2191039"/>
            <a:ext cx="250831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mjesečNE NOVINE</a:t>
            </a:r>
          </a:p>
        </p:txBody>
      </p:sp>
      <p:pic>
        <p:nvPicPr>
          <p:cNvPr id="1026" name="Picture 2" descr="Slovački kupac Novog lista želi pokrenuti nove dnevne novine u Zagrebu -  tportal">
            <a:extLst>
              <a:ext uri="{FF2B5EF4-FFF2-40B4-BE49-F238E27FC236}">
                <a16:creationId xmlns:a16="http://schemas.microsoft.com/office/drawing/2014/main" id="{6646A7F3-9D24-48E5-9FDC-B68EB4C0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5" y="3082955"/>
            <a:ext cx="27146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 descr="Slika na kojoj se prikazuje tekst, novine, kabina&#10;&#10;Opis je automatski generiran">
            <a:extLst>
              <a:ext uri="{FF2B5EF4-FFF2-40B4-BE49-F238E27FC236}">
                <a16:creationId xmlns:a16="http://schemas.microsoft.com/office/drawing/2014/main" id="{DDC0B34B-E990-4235-B6DE-08DC4D780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99" y="3006755"/>
            <a:ext cx="2343630" cy="1755460"/>
          </a:xfrm>
          <a:prstGeom prst="rect">
            <a:avLst/>
          </a:prstGeom>
        </p:spPr>
      </p:pic>
      <p:pic>
        <p:nvPicPr>
          <p:cNvPr id="1028" name="Picture 4" descr="National Geographic Hrvatska | Adria Media Zagreb">
            <a:extLst>
              <a:ext uri="{FF2B5EF4-FFF2-40B4-BE49-F238E27FC236}">
                <a16:creationId xmlns:a16="http://schemas.microsoft.com/office/drawing/2014/main" id="{7CF97486-9EC1-4C76-AA9E-4B086719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59" y="3025681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 descr="Slika na kojoj se prikazuje tekst, na zatvorenom&#10;&#10;Opis je automatski generiran">
            <a:extLst>
              <a:ext uri="{FF2B5EF4-FFF2-40B4-BE49-F238E27FC236}">
                <a16:creationId xmlns:a16="http://schemas.microsoft.com/office/drawing/2014/main" id="{B69EEE6F-1E1F-4632-A01A-A7936A253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13" y="2948768"/>
            <a:ext cx="1319365" cy="175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4434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0_TF56160789" id="{030350C7-63BE-472F-BA86-1A5CED38468E}" vid="{16B45413-4BBC-4643-B39A-FBE02D5A683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{A6224842-0B8A-4287-A736-C1064DC51B3B}tf56160789_win32</Template>
  <TotalTime>91</TotalTime>
  <Words>160</Words>
  <Application>Microsoft Office PowerPoint</Application>
  <PresentationFormat>Široki zaslon</PresentationFormat>
  <Paragraphs>31</Paragraphs>
  <Slides>11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Bookman Old Style</vt:lpstr>
      <vt:lpstr>Calibri</vt:lpstr>
      <vt:lpstr>Franklin Gothic Book</vt:lpstr>
      <vt:lpstr>1_RetrospectVTI</vt:lpstr>
      <vt:lpstr>Tisak</vt:lpstr>
      <vt:lpstr>Početak tiska</vt:lpstr>
      <vt:lpstr>Prvi tiskarski stroj - pojedinačna slova od metala ručno su slagana i činila su redove i stranice  - pomoću drvene preše dobivao se otisak pritiskom ravne ploče preko lista papira</vt:lpstr>
      <vt:lpstr>Biblija 1455.</vt:lpstr>
      <vt:lpstr>Što je tisak?</vt:lpstr>
      <vt:lpstr>Knjige</vt:lpstr>
      <vt:lpstr>Plakat</vt:lpstr>
      <vt:lpstr>Strip </vt:lpstr>
      <vt:lpstr>Novine</vt:lpstr>
      <vt:lpstr>Kako nastaju novine?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Tisak</dc:title>
  <dc:creator>Jadranka Kolić Krželj</dc:creator>
  <cp:lastModifiedBy>Jadranka Kolić Krželj</cp:lastModifiedBy>
  <cp:revision>3</cp:revision>
  <dcterms:created xsi:type="dcterms:W3CDTF">2022-01-24T14:02:23Z</dcterms:created>
  <dcterms:modified xsi:type="dcterms:W3CDTF">2024-01-02T17:18:14Z</dcterms:modified>
</cp:coreProperties>
</file>