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7" r:id="rId2"/>
    <p:sldId id="258" r:id="rId3"/>
    <p:sldId id="259" r:id="rId4"/>
    <p:sldId id="279" r:id="rId5"/>
    <p:sldId id="261" r:id="rId6"/>
    <p:sldId id="262" r:id="rId7"/>
    <p:sldId id="263" r:id="rId8"/>
    <p:sldId id="264" r:id="rId9"/>
    <p:sldId id="265" r:id="rId10"/>
    <p:sldId id="266" r:id="rId11"/>
    <p:sldId id="283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82" r:id="rId20"/>
    <p:sldId id="292" r:id="rId21"/>
    <p:sldId id="293" r:id="rId22"/>
    <p:sldId id="294" r:id="rId23"/>
    <p:sldId id="295" r:id="rId24"/>
    <p:sldId id="284" r:id="rId25"/>
    <p:sldId id="268" r:id="rId26"/>
    <p:sldId id="269" r:id="rId27"/>
    <p:sldId id="278" r:id="rId28"/>
    <p:sldId id="270" r:id="rId29"/>
    <p:sldId id="271" r:id="rId30"/>
    <p:sldId id="272" r:id="rId31"/>
    <p:sldId id="273" r:id="rId32"/>
    <p:sldId id="280" r:id="rId33"/>
    <p:sldId id="275" r:id="rId34"/>
    <p:sldId id="276" r:id="rId35"/>
    <p:sldId id="277" r:id="rId36"/>
    <p:sldId id="29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dirty="0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1/14/2024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466164" y="277906"/>
            <a:ext cx="9592235" cy="1336582"/>
          </a:xfrm>
        </p:spPr>
        <p:txBody>
          <a:bodyPr/>
          <a:lstStyle/>
          <a:p>
            <a:r>
              <a:rPr lang="hr-HR" dirty="0" smtClean="0"/>
              <a:t>Nabrojite što više pridjeva za:</a:t>
            </a:r>
            <a:endParaRPr lang="hr-HR" dirty="0"/>
          </a:p>
        </p:txBody>
      </p:sp>
      <p:pic>
        <p:nvPicPr>
          <p:cNvPr id="1026" name="Picture 2" descr="Medical Centar » Model – obična čanč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6" y="1850049"/>
            <a:ext cx="6155642" cy="410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bbit Left transparent PNG - Stick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48" y="1185235"/>
            <a:ext cx="4986965" cy="498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3672393" y="4912723"/>
            <a:ext cx="355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KORNJAČA</a:t>
            </a:r>
            <a:endParaRPr lang="hr-HR" sz="40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9518467" y="2440636"/>
            <a:ext cx="1724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/>
              <a:t>ZEC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84023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5315" y="369277"/>
            <a:ext cx="10585219" cy="4418260"/>
          </a:xfrm>
        </p:spPr>
        <p:txBody>
          <a:bodyPr>
            <a:normAutofit/>
          </a:bodyPr>
          <a:lstStyle/>
          <a:p>
            <a:r>
              <a:rPr lang="hr-HR" sz="3600" dirty="0" smtClean="0"/>
              <a:t>Borio se protiv </a:t>
            </a:r>
            <a:r>
              <a:rPr lang="hr-HR" sz="3600" dirty="0"/>
              <a:t>F</a:t>
            </a:r>
            <a:r>
              <a:rPr lang="hr-HR" sz="3600" dirty="0" smtClean="0"/>
              <a:t>ilistejca Golijata</a:t>
            </a:r>
          </a:p>
          <a:p>
            <a:r>
              <a:rPr lang="hr-HR" sz="3600" dirty="0" smtClean="0"/>
              <a:t>Naizgleda slabiji</a:t>
            </a:r>
          </a:p>
          <a:p>
            <a:r>
              <a:rPr lang="hr-HR" sz="3600" dirty="0" smtClean="0"/>
              <a:t>pouzdao se u Boga a ne na vlastitu snagu</a:t>
            </a:r>
            <a:endParaRPr lang="hr-HR" sz="36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441" y="2923024"/>
            <a:ext cx="6864213" cy="38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ng David (1985)- David and Golia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0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286"/>
            <a:ext cx="12136582" cy="6068291"/>
          </a:xfrm>
          <a:prstGeom prst="rect">
            <a:avLst/>
          </a:prstGeom>
        </p:spPr>
      </p:pic>
      <p:sp>
        <p:nvSpPr>
          <p:cNvPr id="4" name="Elipsa 3"/>
          <p:cNvSpPr/>
          <p:nvPr/>
        </p:nvSpPr>
        <p:spPr>
          <a:xfrm>
            <a:off x="92364" y="1810327"/>
            <a:ext cx="1773382" cy="766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Izraelci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5" name="Elipsa 4"/>
          <p:cNvSpPr/>
          <p:nvPr/>
        </p:nvSpPr>
        <p:spPr>
          <a:xfrm>
            <a:off x="9513456" y="1288472"/>
            <a:ext cx="2382981" cy="90516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Filistejci 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6289962" y="4257963"/>
            <a:ext cx="3001819" cy="4341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DOLINA – BOJNO POLJE </a:t>
            </a:r>
            <a:r>
              <a:rPr lang="hr-HR" dirty="0" smtClean="0"/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843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2435" y="484632"/>
            <a:ext cx="11647055" cy="311755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Prvi IZLAZI na teren </a:t>
            </a:r>
            <a:r>
              <a:rPr lang="hr-HR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golijat</a:t>
            </a:r>
            <a:r>
              <a:rPr lang="hr-H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JAK,VISOK, NEMOGUĆ, TEŽAK, NEPREMOSTIV. </a:t>
            </a:r>
            <a:br>
              <a:rPr lang="hr-H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JE IZAZIVAČ  I  ZASTRAŠIVAČ BOŽJEG NARODA . 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836" y="3434773"/>
            <a:ext cx="5477164" cy="34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177" y="1878689"/>
            <a:ext cx="2572735" cy="396884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1" y="1419958"/>
            <a:ext cx="9152790" cy="45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7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6400" y="484632"/>
            <a:ext cx="10721848" cy="143653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Tko izaziva ? </a:t>
            </a:r>
            <a:br>
              <a:rPr lang="hr-HR" dirty="0" smtClean="0"/>
            </a:br>
            <a:r>
              <a:rPr lang="hr-HR" dirty="0" smtClean="0"/>
              <a:t>Sotona, on je na terenu . 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5" y="1847850"/>
            <a:ext cx="6048375" cy="5010150"/>
          </a:xfrm>
          <a:prstGeom prst="rect">
            <a:avLst/>
          </a:prstGeom>
        </p:spPr>
      </p:pic>
      <p:sp>
        <p:nvSpPr>
          <p:cNvPr id="4" name="Obični oblačić 3"/>
          <p:cNvSpPr/>
          <p:nvPr/>
        </p:nvSpPr>
        <p:spPr>
          <a:xfrm>
            <a:off x="7472218" y="83127"/>
            <a:ext cx="3906982" cy="1616941"/>
          </a:xfrm>
          <a:prstGeom prst="cloudCallout">
            <a:avLst>
              <a:gd name="adj1" fmla="val 9900"/>
              <a:gd name="adj2" fmla="val 12558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Vi ste slabi, vi ste Šaulove sluge ! 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5" name="Obični oblačić 4"/>
          <p:cNvSpPr/>
          <p:nvPr/>
        </p:nvSpPr>
        <p:spPr>
          <a:xfrm>
            <a:off x="3084946" y="3523396"/>
            <a:ext cx="2623127" cy="1541179"/>
          </a:xfrm>
          <a:prstGeom prst="cloudCallout">
            <a:avLst>
              <a:gd name="adj1" fmla="val 123533"/>
              <a:gd name="adj2" fmla="val -1118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Ako ja pobijedim, biti ćete mi sluge!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951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255" y="286327"/>
            <a:ext cx="11914909" cy="2253673"/>
          </a:xfrm>
        </p:spPr>
        <p:txBody>
          <a:bodyPr>
            <a:noAutofit/>
          </a:bodyPr>
          <a:lstStyle/>
          <a:p>
            <a:r>
              <a:rPr lang="hr-HR" sz="3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 Filistejac izlazio svakoga jutra i večeri i postavljao se tako četrdeset dana</a:t>
            </a:r>
            <a:r>
              <a:rPr lang="hr-HR" sz="36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  </a:t>
            </a:r>
            <a:r>
              <a:rPr lang="hr-HR" sz="2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 Sam 17. 16</a:t>
            </a:r>
            <a:endParaRPr lang="hr-HR" sz="2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Elipsasti oblačić 2"/>
          <p:cNvSpPr/>
          <p:nvPr/>
        </p:nvSpPr>
        <p:spPr>
          <a:xfrm>
            <a:off x="6770254" y="1514763"/>
            <a:ext cx="4775201" cy="2503054"/>
          </a:xfrm>
          <a:prstGeom prst="wedgeEllipse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Svaki dan izlazi neki „ </a:t>
            </a:r>
            <a:r>
              <a:rPr lang="hr-HR" dirty="0" err="1" smtClean="0"/>
              <a:t>golijat</a:t>
            </a:r>
            <a:r>
              <a:rPr lang="hr-HR" dirty="0" smtClean="0"/>
              <a:t> ” – strah, briga, neizvjesnost, teškoća 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63" y="3006969"/>
            <a:ext cx="6449291" cy="3617812"/>
          </a:xfrm>
          <a:prstGeom prst="rect">
            <a:avLst/>
          </a:prstGeom>
        </p:spPr>
      </p:pic>
      <p:sp>
        <p:nvSpPr>
          <p:cNvPr id="5" name="Savinuti kut 4"/>
          <p:cNvSpPr/>
          <p:nvPr/>
        </p:nvSpPr>
        <p:spPr>
          <a:xfrm>
            <a:off x="7472218" y="5043053"/>
            <a:ext cx="2290617" cy="152861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4o dana – iskušenje, usavršavanje, testiranje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245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doravni svitak 3"/>
          <p:cNvSpPr/>
          <p:nvPr/>
        </p:nvSpPr>
        <p:spPr>
          <a:xfrm>
            <a:off x="905163" y="120072"/>
            <a:ext cx="10049164" cy="3223491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/>
              <a:t>Tko njega pogubi, kralj će mu dati silno blago i dat će mu svoju kćer i oslobodit će od poreza njegov očinski dom u Izraelu.</a:t>
            </a:r>
          </a:p>
        </p:txBody>
      </p:sp>
      <p:sp>
        <p:nvSpPr>
          <p:cNvPr id="5" name="Pravokutnik s dijagonalno odsječenim kutom 4"/>
          <p:cNvSpPr/>
          <p:nvPr/>
        </p:nvSpPr>
        <p:spPr>
          <a:xfrm>
            <a:off x="277090" y="4257964"/>
            <a:ext cx="4562763" cy="224443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Krist je pogubio Golijata, Krist je pobijedio smrt na križu . </a:t>
            </a:r>
            <a:endParaRPr lang="hr-HR" dirty="0"/>
          </a:p>
        </p:txBody>
      </p:sp>
      <p:cxnSp>
        <p:nvCxnSpPr>
          <p:cNvPr id="7" name="Ravni poveznik sa strelicom 6"/>
          <p:cNvCxnSpPr/>
          <p:nvPr/>
        </p:nvCxnSpPr>
        <p:spPr>
          <a:xfrm>
            <a:off x="7749309" y="2262909"/>
            <a:ext cx="1801091" cy="1182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avokutnik 9"/>
          <p:cNvSpPr/>
          <p:nvPr/>
        </p:nvSpPr>
        <p:spPr>
          <a:xfrm>
            <a:off x="9301018" y="3639127"/>
            <a:ext cx="2262909" cy="8312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Onaj tko stupi u red Boga živoga </a:t>
            </a:r>
            <a:endParaRPr lang="hr-HR" dirty="0">
              <a:solidFill>
                <a:schemeClr val="tx1"/>
              </a:solidFill>
            </a:endParaRPr>
          </a:p>
        </p:txBody>
      </p:sp>
      <p:cxnSp>
        <p:nvCxnSpPr>
          <p:cNvPr id="12" name="Ravni poveznik sa strelicom 11"/>
          <p:cNvCxnSpPr/>
          <p:nvPr/>
        </p:nvCxnSpPr>
        <p:spPr>
          <a:xfrm>
            <a:off x="2392218" y="2382982"/>
            <a:ext cx="609600" cy="1062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avokutnik 13"/>
          <p:cNvSpPr/>
          <p:nvPr/>
        </p:nvSpPr>
        <p:spPr>
          <a:xfrm>
            <a:off x="3084945" y="3315854"/>
            <a:ext cx="1487055" cy="6188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Crkva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491"/>
            <a:ext cx="4124325" cy="5829300"/>
          </a:xfrm>
          <a:prstGeom prst="rect">
            <a:avLst/>
          </a:prstGeom>
        </p:spPr>
      </p:pic>
      <p:sp>
        <p:nvSpPr>
          <p:cNvPr id="4" name="Obični oblačić 3"/>
          <p:cNvSpPr/>
          <p:nvPr/>
        </p:nvSpPr>
        <p:spPr>
          <a:xfrm>
            <a:off x="4636653" y="101600"/>
            <a:ext cx="5560291" cy="2170545"/>
          </a:xfrm>
          <a:prstGeom prst="cloudCallout">
            <a:avLst>
              <a:gd name="adj1" fmla="val -43566"/>
              <a:gd name="adj2" fmla="val 11034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David reče </a:t>
            </a:r>
            <a:r>
              <a:rPr lang="hr-HR" dirty="0" err="1">
                <a:solidFill>
                  <a:schemeClr val="tx1"/>
                </a:solidFill>
              </a:rPr>
              <a:t>Šaulu</a:t>
            </a:r>
            <a:r>
              <a:rPr lang="hr-HR" dirty="0">
                <a:solidFill>
                  <a:schemeClr val="tx1"/>
                </a:solidFill>
              </a:rPr>
              <a:t>: "Neka nikome ne klone srce zbog onoga čovjeka! </a:t>
            </a:r>
            <a:r>
              <a:rPr lang="hr-HR" dirty="0" smtClean="0">
                <a:solidFill>
                  <a:schemeClr val="tx1"/>
                </a:solidFill>
              </a:rPr>
              <a:t> Tvoj </a:t>
            </a:r>
            <a:r>
              <a:rPr lang="hr-HR" dirty="0">
                <a:solidFill>
                  <a:schemeClr val="tx1"/>
                </a:solidFill>
              </a:rPr>
              <a:t>će sluga izaći i borit će se s tim Filistejcem.</a:t>
            </a:r>
          </a:p>
        </p:txBody>
      </p:sp>
      <p:sp>
        <p:nvSpPr>
          <p:cNvPr id="5" name="Pravokutnik s dijagonalno odsječenim kutom 4"/>
          <p:cNvSpPr/>
          <p:nvPr/>
        </p:nvSpPr>
        <p:spPr>
          <a:xfrm>
            <a:off x="6705599" y="3833091"/>
            <a:ext cx="4858328" cy="1450110"/>
          </a:xfrm>
          <a:prstGeom prst="snip2Diag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Ne možeš učiniti prvi korak dok ne vidiš Boga živoga iznad Golijata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8774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55" y="2309091"/>
            <a:ext cx="8157110" cy="4438427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89527" y="484632"/>
            <a:ext cx="10638721" cy="124256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David nema vojnu opremu već samo praćku i 5 kamenčića, ali ima sve !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3046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/>
          <p:cNvSpPr>
            <a:spLocks noGrp="1"/>
          </p:cNvSpPr>
          <p:nvPr>
            <p:ph type="title" idx="4294967295"/>
          </p:nvPr>
        </p:nvSpPr>
        <p:spPr>
          <a:xfrm>
            <a:off x="114300" y="246184"/>
            <a:ext cx="9944100" cy="1361953"/>
          </a:xfrm>
        </p:spPr>
        <p:txBody>
          <a:bodyPr/>
          <a:lstStyle/>
          <a:p>
            <a:r>
              <a:rPr lang="hr-HR" dirty="0" smtClean="0"/>
              <a:t>Kornjača i zec su različiti!</a:t>
            </a:r>
            <a:endParaRPr lang="hr-HR" dirty="0"/>
          </a:p>
        </p:txBody>
      </p:sp>
      <p:pic>
        <p:nvPicPr>
          <p:cNvPr id="1026" name="Picture 2" descr="Medical Centar » Model – obična čanč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6" y="1850049"/>
            <a:ext cx="6155642" cy="410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bbit Left transparent PNG - Stick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83" y="1185235"/>
            <a:ext cx="4986965" cy="498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2978332" y="4709413"/>
            <a:ext cx="4247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Spora, teška, troma, nespretna, uporna, neoprezna…</a:t>
            </a:r>
            <a:endParaRPr lang="hr-HR" sz="32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9915126" y="1850049"/>
            <a:ext cx="2055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Brz, lagan, spretan, plašljiv, oprezan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2418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6326" y="484631"/>
            <a:ext cx="11794837" cy="4161259"/>
          </a:xfrm>
        </p:spPr>
        <p:txBody>
          <a:bodyPr>
            <a:noAutofit/>
          </a:bodyPr>
          <a:lstStyle/>
          <a:p>
            <a:r>
              <a:rPr lang="hr-HR" sz="40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Golijat – je zapravo izazov, provokacija prepreka, strah, neizvjesnost, </a:t>
            </a:r>
            <a:r>
              <a:rPr lang="hr-HR" sz="4000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tijeskoga</a:t>
            </a:r>
            <a:r>
              <a:rPr lang="hr-HR" sz="40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problem ! </a:t>
            </a:r>
            <a:br>
              <a:rPr lang="hr-HR" sz="40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r-HR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hr-HR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r-HR" sz="40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Golijata iz </a:t>
            </a:r>
            <a:r>
              <a:rPr lang="hr-HR" sz="4000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biblijsog</a:t>
            </a:r>
            <a:r>
              <a:rPr lang="hr-HR" sz="40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izvještaja je lako vidjeti, a neke „</a:t>
            </a:r>
            <a:r>
              <a:rPr lang="hr-HR" sz="4000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golijate</a:t>
            </a:r>
            <a:r>
              <a:rPr lang="hr-HR" sz="40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” nam je teško prepoznati. </a:t>
            </a:r>
            <a:br>
              <a:rPr lang="hr-HR" sz="40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r-HR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hr-HR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r-HR" sz="40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3622065"/>
            <a:ext cx="3990876" cy="32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5897" cy="6858000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341746" y="535709"/>
            <a:ext cx="3731490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r-HR" sz="3200" dirty="0"/>
              <a:t>Možda se on </a:t>
            </a:r>
            <a:r>
              <a:rPr lang="hr-HR" sz="3200" dirty="0" smtClean="0"/>
              <a:t>zove:  </a:t>
            </a:r>
            <a:r>
              <a:rPr lang="hr-HR" sz="3200" dirty="0"/>
              <a:t>ravnodušnost</a:t>
            </a:r>
            <a:r>
              <a:rPr lang="hr-HR" sz="3200" dirty="0" smtClean="0"/>
              <a:t>, </a:t>
            </a:r>
            <a:r>
              <a:rPr lang="hr-HR" sz="3200" dirty="0"/>
              <a:t>mlakost</a:t>
            </a:r>
            <a:r>
              <a:rPr lang="hr-HR" sz="3200" dirty="0" smtClean="0"/>
              <a:t>,</a:t>
            </a:r>
          </a:p>
          <a:p>
            <a:r>
              <a:rPr lang="hr-HR" sz="3200" dirty="0" smtClean="0"/>
              <a:t>lijenost</a:t>
            </a:r>
            <a:r>
              <a:rPr lang="hr-HR" sz="3200" dirty="0"/>
              <a:t>, </a:t>
            </a:r>
            <a:endParaRPr lang="hr-HR" sz="3200" dirty="0" smtClean="0"/>
          </a:p>
          <a:p>
            <a:r>
              <a:rPr lang="hr-HR" sz="3200" dirty="0" smtClean="0"/>
              <a:t>sebičnost</a:t>
            </a:r>
            <a:r>
              <a:rPr lang="hr-HR" sz="3200" dirty="0"/>
              <a:t>, </a:t>
            </a:r>
            <a:endParaRPr lang="hr-HR" sz="3200" dirty="0" smtClean="0"/>
          </a:p>
          <a:p>
            <a:r>
              <a:rPr lang="hr-HR" sz="3200" dirty="0" smtClean="0"/>
              <a:t>Škrtost, </a:t>
            </a:r>
            <a:r>
              <a:rPr lang="hr-HR" sz="3200" dirty="0" err="1" smtClean="0"/>
              <a:t>samopravednost</a:t>
            </a:r>
            <a:r>
              <a:rPr lang="hr-HR" sz="3200" dirty="0"/>
              <a:t>, razdražljivost, samosažaljenje …</a:t>
            </a:r>
          </a:p>
        </p:txBody>
      </p:sp>
    </p:spTree>
    <p:extLst>
      <p:ext uri="{BB962C8B-B14F-4D97-AF65-F5344CB8AC3E}">
        <p14:creationId xmlns:p14="http://schemas.microsoft.com/office/powerpoint/2010/main" val="6737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656"/>
            <a:ext cx="8415050" cy="6177443"/>
          </a:xfrm>
          <a:prstGeom prst="rect">
            <a:avLst/>
          </a:prstGeom>
        </p:spPr>
      </p:pic>
      <p:sp>
        <p:nvSpPr>
          <p:cNvPr id="5" name="Obični oblačić 4"/>
          <p:cNvSpPr/>
          <p:nvPr/>
        </p:nvSpPr>
        <p:spPr>
          <a:xfrm>
            <a:off x="8312727" y="484632"/>
            <a:ext cx="3713018" cy="2877404"/>
          </a:xfrm>
          <a:prstGeom prst="cloudCallout">
            <a:avLst>
              <a:gd name="adj1" fmla="val -11931"/>
              <a:gd name="adj2" fmla="val 1166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Golijat ima za cilj paralizirati vojne redove Boga živoga ! </a:t>
            </a:r>
          </a:p>
          <a:p>
            <a:pPr algn="ctr"/>
            <a:endParaRPr lang="hr-HR" dirty="0"/>
          </a:p>
          <a:p>
            <a:pPr algn="ctr"/>
            <a:r>
              <a:rPr lang="hr-HR" dirty="0" smtClean="0"/>
              <a:t>ONESPOSOBITI BOŽJI NAROD.</a:t>
            </a:r>
          </a:p>
          <a:p>
            <a:pPr algn="ctr"/>
            <a:r>
              <a:rPr lang="hr-HR" dirty="0" smtClean="0"/>
              <a:t>Tebe i mene 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203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285" y="1710748"/>
            <a:ext cx="7691715" cy="5147252"/>
          </a:xfrm>
          <a:prstGeom prst="rect">
            <a:avLst/>
          </a:prstGeom>
        </p:spPr>
      </p:pic>
      <p:sp>
        <p:nvSpPr>
          <p:cNvPr id="3" name="Pravokutnik s dijagonalno odsječenim kutom 2"/>
          <p:cNvSpPr/>
          <p:nvPr/>
        </p:nvSpPr>
        <p:spPr>
          <a:xfrm>
            <a:off x="221672" y="369455"/>
            <a:ext cx="4877865" cy="2356160"/>
          </a:xfrm>
          <a:prstGeom prst="snip2Diag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Postoji </a:t>
            </a:r>
            <a:r>
              <a:rPr lang="hr-HR" dirty="0" err="1" smtClean="0"/>
              <a:t>pračka</a:t>
            </a:r>
            <a:r>
              <a:rPr lang="hr-HR" dirty="0" smtClean="0"/>
              <a:t> za svakog </a:t>
            </a:r>
          </a:p>
          <a:p>
            <a:pPr algn="ctr"/>
            <a:r>
              <a:rPr lang="hr-HR" dirty="0" smtClean="0"/>
              <a:t>„ </a:t>
            </a:r>
            <a:r>
              <a:rPr lang="hr-HR" dirty="0" err="1" smtClean="0"/>
              <a:t>golijata</a:t>
            </a:r>
            <a:r>
              <a:rPr lang="hr-HR" dirty="0" smtClean="0"/>
              <a:t>” </a:t>
            </a:r>
          </a:p>
          <a:p>
            <a:pPr algn="ctr"/>
            <a:endParaRPr lang="hr-HR" dirty="0"/>
          </a:p>
          <a:p>
            <a:pPr algn="ctr"/>
            <a:r>
              <a:rPr lang="hr-HR" dirty="0" smtClean="0"/>
              <a:t>Može ga se pogoditi u čelo riječju Boga živoga, vjerom.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1661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463" y="2475345"/>
            <a:ext cx="7914537" cy="4451927"/>
          </a:xfrm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47782" y="138546"/>
            <a:ext cx="11471563" cy="2410690"/>
          </a:xfrm>
        </p:spPr>
        <p:txBody>
          <a:bodyPr>
            <a:normAutofit/>
          </a:bodyPr>
          <a:lstStyle/>
          <a:p>
            <a:r>
              <a:rPr lang="hr-HR" dirty="0" smtClean="0"/>
              <a:t>Zašto mu je david otkinuo glavu !</a:t>
            </a:r>
            <a:br>
              <a:rPr lang="hr-HR" dirty="0" smtClean="0"/>
            </a:br>
            <a:r>
              <a:rPr lang="hr-HR" dirty="0" smtClean="0"/>
              <a:t>Jer je to učinio i Isus krist svojom smrću na križu !  Bez mača !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350981" y="3306618"/>
            <a:ext cx="3251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/>
              <a:t>“Neprijateljstvo ja zamećem između tebe i žene, između roda tvojeg i roda njezina: on će ti </a:t>
            </a:r>
            <a:r>
              <a:rPr lang="hr-HR" sz="2000" dirty="0">
                <a:solidFill>
                  <a:srgbClr val="FF0000"/>
                </a:solidFill>
              </a:rPr>
              <a:t>glavu satirati</a:t>
            </a:r>
            <a:r>
              <a:rPr lang="hr-HR" sz="2000" dirty="0"/>
              <a:t>, a ti ćeš mu vrebati petu.” </a:t>
            </a:r>
            <a:endParaRPr lang="hr-HR" sz="2000" dirty="0" smtClean="0"/>
          </a:p>
          <a:p>
            <a:endParaRPr lang="hr-HR" sz="2000" dirty="0"/>
          </a:p>
          <a:p>
            <a:r>
              <a:rPr lang="hr-HR" sz="2000" dirty="0" smtClean="0"/>
              <a:t>(</a:t>
            </a:r>
            <a:r>
              <a:rPr lang="hr-HR" sz="2000" dirty="0"/>
              <a:t>Postanak 3,15)</a:t>
            </a:r>
          </a:p>
        </p:txBody>
      </p:sp>
    </p:spTree>
    <p:extLst>
      <p:ext uri="{BB962C8B-B14F-4D97-AF65-F5344CB8AC3E}">
        <p14:creationId xmlns:p14="http://schemas.microsoft.com/office/powerpoint/2010/main" val="89767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r="7102" b="14976"/>
          <a:stretch/>
        </p:blipFill>
        <p:spPr>
          <a:xfrm>
            <a:off x="-9236" y="-1"/>
            <a:ext cx="12201236" cy="5883565"/>
          </a:xfrm>
        </p:spPr>
      </p:pic>
    </p:spTree>
    <p:extLst>
      <p:ext uri="{BB962C8B-B14F-4D97-AF65-F5344CB8AC3E}">
        <p14:creationId xmlns:p14="http://schemas.microsoft.com/office/powerpoint/2010/main" val="32332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3718" y="443573"/>
            <a:ext cx="4754880" cy="640080"/>
          </a:xfrm>
        </p:spPr>
        <p:txBody>
          <a:bodyPr/>
          <a:lstStyle/>
          <a:p>
            <a:r>
              <a:rPr lang="hr-HR" dirty="0" smtClean="0"/>
              <a:t>DAVID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15424" y="1434352"/>
            <a:ext cx="4754880" cy="5262283"/>
          </a:xfrm>
        </p:spPr>
        <p:txBody>
          <a:bodyPr>
            <a:normAutofit/>
          </a:bodyPr>
          <a:lstStyle/>
          <a:p>
            <a:r>
              <a:rPr lang="hr-HR" dirty="0" smtClean="0"/>
              <a:t>Pastir</a:t>
            </a:r>
          </a:p>
          <a:p>
            <a:r>
              <a:rPr lang="hr-HR" dirty="0" smtClean="0"/>
              <a:t>Svira harfu</a:t>
            </a:r>
          </a:p>
          <a:p>
            <a:r>
              <a:rPr lang="hr-HR" dirty="0" smtClean="0"/>
              <a:t>Nosi braći hranu na bojno polje</a:t>
            </a:r>
          </a:p>
          <a:p>
            <a:r>
              <a:rPr lang="hr-HR" dirty="0" smtClean="0"/>
              <a:t>Mlad, neiskusan</a:t>
            </a:r>
          </a:p>
          <a:p>
            <a:r>
              <a:rPr lang="hr-HR" dirty="0" smtClean="0"/>
              <a:t>Javlja se kao dobrovoljac za borbu s Filistejcem Golijatom</a:t>
            </a:r>
          </a:p>
          <a:p>
            <a:r>
              <a:rPr lang="hr-HR" dirty="0" smtClean="0"/>
              <a:t>Ne odustaje</a:t>
            </a:r>
          </a:p>
          <a:p>
            <a:r>
              <a:rPr lang="hr-HR" dirty="0" smtClean="0"/>
              <a:t>Ne boji se Golijata</a:t>
            </a:r>
          </a:p>
          <a:p>
            <a:r>
              <a:rPr lang="hr-HR" dirty="0" smtClean="0"/>
              <a:t>Pouzdaje se u Boga</a:t>
            </a:r>
          </a:p>
          <a:p>
            <a:r>
              <a:rPr lang="hr-HR" dirty="0" smtClean="0"/>
              <a:t>U borbu kreće s praćkom, 5 kamenčića</a:t>
            </a:r>
          </a:p>
          <a:p>
            <a:r>
              <a:rPr lang="hr-HR" dirty="0" smtClean="0"/>
              <a:t>Pobjeđuje Golijata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8372318" y="443573"/>
            <a:ext cx="4754880" cy="640080"/>
          </a:xfrm>
        </p:spPr>
        <p:txBody>
          <a:bodyPr/>
          <a:lstStyle/>
          <a:p>
            <a:r>
              <a:rPr lang="hr-HR" dirty="0" smtClean="0"/>
              <a:t>GOLIJAT</a:t>
            </a:r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8444035" y="1595718"/>
            <a:ext cx="4754880" cy="5262282"/>
          </a:xfrm>
        </p:spPr>
        <p:txBody>
          <a:bodyPr/>
          <a:lstStyle/>
          <a:p>
            <a:r>
              <a:rPr lang="hr-HR" dirty="0" smtClean="0"/>
              <a:t>Visok</a:t>
            </a:r>
          </a:p>
          <a:p>
            <a:r>
              <a:rPr lang="hr-HR" dirty="0" smtClean="0"/>
              <a:t>jak, vješt ratnik</a:t>
            </a:r>
          </a:p>
          <a:p>
            <a:r>
              <a:rPr lang="hr-HR" dirty="0" smtClean="0"/>
              <a:t>Svjestan svoje snage</a:t>
            </a:r>
          </a:p>
          <a:p>
            <a:r>
              <a:rPr lang="hr-HR" dirty="0" smtClean="0"/>
              <a:t>Pouzdaje se u svoje mišiće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i vještine</a:t>
            </a:r>
          </a:p>
          <a:p>
            <a:r>
              <a:rPr lang="hr-HR" dirty="0" smtClean="0"/>
              <a:t>U borbu kreće s oklopom, </a:t>
            </a:r>
          </a:p>
          <a:p>
            <a:pPr marL="0" indent="0">
              <a:buNone/>
            </a:pPr>
            <a:r>
              <a:rPr lang="hr-HR" dirty="0" smtClean="0"/>
              <a:t>   mačem i štitom</a:t>
            </a:r>
          </a:p>
          <a:p>
            <a:r>
              <a:rPr lang="hr-HR" dirty="0" smtClean="0"/>
              <a:t>Psuje, ruga se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304" y="1867725"/>
            <a:ext cx="2690667" cy="27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3718" y="443573"/>
            <a:ext cx="4754880" cy="640080"/>
          </a:xfrm>
        </p:spPr>
        <p:txBody>
          <a:bodyPr/>
          <a:lstStyle/>
          <a:p>
            <a:r>
              <a:rPr lang="hr-HR" dirty="0" smtClean="0"/>
              <a:t>DAVID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15424" y="1434352"/>
            <a:ext cx="4754880" cy="5262283"/>
          </a:xfrm>
        </p:spPr>
        <p:txBody>
          <a:bodyPr>
            <a:normAutofit/>
          </a:bodyPr>
          <a:lstStyle/>
          <a:p>
            <a:r>
              <a:rPr lang="hr-HR" dirty="0" smtClean="0"/>
              <a:t>Pastir</a:t>
            </a:r>
          </a:p>
          <a:p>
            <a:r>
              <a:rPr lang="hr-HR" dirty="0" smtClean="0"/>
              <a:t>Svira harfu</a:t>
            </a:r>
          </a:p>
          <a:p>
            <a:r>
              <a:rPr lang="hr-HR" dirty="0" smtClean="0"/>
              <a:t>Mlad, neiskusan</a:t>
            </a:r>
          </a:p>
          <a:p>
            <a:r>
              <a:rPr lang="hr-HR" dirty="0" smtClean="0"/>
              <a:t>Pouzdaje se u Boga</a:t>
            </a:r>
          </a:p>
          <a:p>
            <a:r>
              <a:rPr lang="hr-HR" dirty="0" smtClean="0"/>
              <a:t>U borbu kreće s praćkom, 5 kamenčića</a:t>
            </a:r>
          </a:p>
          <a:p>
            <a:r>
              <a:rPr lang="hr-HR" dirty="0" smtClean="0"/>
              <a:t>Pobjeđuje Golijata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8372318" y="443573"/>
            <a:ext cx="4754880" cy="640080"/>
          </a:xfrm>
        </p:spPr>
        <p:txBody>
          <a:bodyPr/>
          <a:lstStyle/>
          <a:p>
            <a:r>
              <a:rPr lang="hr-HR" dirty="0" smtClean="0"/>
              <a:t>GOLIJAT</a:t>
            </a:r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8444035" y="1595718"/>
            <a:ext cx="4754880" cy="5262282"/>
          </a:xfrm>
        </p:spPr>
        <p:txBody>
          <a:bodyPr/>
          <a:lstStyle/>
          <a:p>
            <a:r>
              <a:rPr lang="hr-HR" dirty="0" smtClean="0"/>
              <a:t>jak, vješt ratnik</a:t>
            </a:r>
          </a:p>
          <a:p>
            <a:r>
              <a:rPr lang="hr-HR" dirty="0" smtClean="0"/>
              <a:t>Pouzdaje se u svoje mišiće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i vještine</a:t>
            </a:r>
          </a:p>
          <a:p>
            <a:r>
              <a:rPr lang="hr-HR" dirty="0" smtClean="0"/>
              <a:t>U borbu kreće s oklopom, </a:t>
            </a:r>
          </a:p>
          <a:p>
            <a:pPr marL="0" indent="0">
              <a:buNone/>
            </a:pPr>
            <a:r>
              <a:rPr lang="hr-HR" dirty="0" smtClean="0"/>
              <a:t>   mačem i štitom</a:t>
            </a:r>
          </a:p>
          <a:p>
            <a:r>
              <a:rPr lang="hr-HR" dirty="0" smtClean="0"/>
              <a:t>Psuje, ruga se</a:t>
            </a:r>
          </a:p>
        </p:txBody>
      </p:sp>
      <p:pic>
        <p:nvPicPr>
          <p:cNvPr id="1026" name="Picture 2" descr="david_i_golij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57" y="1511944"/>
            <a:ext cx="2860400" cy="363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2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1062182" y="184727"/>
            <a:ext cx="11129818" cy="4558723"/>
          </a:xfrm>
        </p:spPr>
        <p:txBody>
          <a:bodyPr>
            <a:normAutofit/>
          </a:bodyPr>
          <a:lstStyle/>
          <a:p>
            <a:r>
              <a:rPr lang="hr-HR" sz="4400" dirty="0" smtClean="0"/>
              <a:t>David se oslanjao na Boga a ne na vlastitu snagu, pobijedio je</a:t>
            </a:r>
            <a:endParaRPr lang="hr-HR" sz="4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r="8012" b="15636"/>
          <a:stretch/>
        </p:blipFill>
        <p:spPr>
          <a:xfrm>
            <a:off x="2002972" y="2178026"/>
            <a:ext cx="7559040" cy="370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10789" y="3940857"/>
            <a:ext cx="10058400" cy="4050792"/>
          </a:xfrm>
        </p:spPr>
        <p:txBody>
          <a:bodyPr>
            <a:normAutofit/>
          </a:bodyPr>
          <a:lstStyle/>
          <a:p>
            <a:r>
              <a:rPr lang="hr-HR" sz="4400" dirty="0" smtClean="0"/>
              <a:t>David je pokazao povjerenje u Boga i čvrstu vjeru da čovjek koji nastupa u Božje ime, može doista sve učiniti</a:t>
            </a:r>
            <a:endParaRPr lang="hr-HR" sz="4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r="8012" b="14899"/>
          <a:stretch/>
        </p:blipFill>
        <p:spPr>
          <a:xfrm>
            <a:off x="3187337" y="374468"/>
            <a:ext cx="5373189" cy="265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4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 idx="4294967295"/>
          </p:nvPr>
        </p:nvSpPr>
        <p:spPr>
          <a:xfrm>
            <a:off x="562708" y="484188"/>
            <a:ext cx="11629292" cy="1609725"/>
          </a:xfrm>
        </p:spPr>
        <p:txBody>
          <a:bodyPr/>
          <a:lstStyle/>
          <a:p>
            <a:r>
              <a:rPr lang="hr-HR" dirty="0" smtClean="0"/>
              <a:t>Poznajte li koju basnu koja povezuje kornjaču i zeca?</a:t>
            </a:r>
            <a:endParaRPr lang="hr-HR" dirty="0"/>
          </a:p>
        </p:txBody>
      </p:sp>
      <p:pic>
        <p:nvPicPr>
          <p:cNvPr id="5" name="Picture 2" descr="Medical Centar » Model – obična čanč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54" y="2397142"/>
            <a:ext cx="5193109" cy="346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abbit Left transparent PNG - Stick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62" y="1793630"/>
            <a:ext cx="4922355" cy="49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25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08591" y="869869"/>
            <a:ext cx="10058400" cy="4050792"/>
          </a:xfrm>
        </p:spPr>
        <p:txBody>
          <a:bodyPr>
            <a:normAutofit/>
          </a:bodyPr>
          <a:lstStyle/>
          <a:p>
            <a:r>
              <a:rPr lang="hr-HR" sz="3200" dirty="0" smtClean="0"/>
              <a:t>David dolazi u dvoboj s molitvom i Božjim imenom na srcu i usnama</a:t>
            </a:r>
          </a:p>
          <a:p>
            <a:r>
              <a:rPr lang="hr-HR" sz="3200" dirty="0" smtClean="0"/>
              <a:t>Dvoboj doživljava kao prigodu da proslavi Boga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45" y="2895265"/>
            <a:ext cx="7451436" cy="372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3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91174" y="597408"/>
            <a:ext cx="10058400" cy="4050792"/>
          </a:xfrm>
        </p:spPr>
        <p:txBody>
          <a:bodyPr>
            <a:noAutofit/>
          </a:bodyPr>
          <a:lstStyle/>
          <a:p>
            <a:r>
              <a:rPr lang="hr-HR" sz="3600" dirty="0" smtClean="0"/>
              <a:t>U kojim životnim situacijama se ponašamo poput Golijata tj. Oslanjamo se samo na svoje sposobnosti i snagu?</a:t>
            </a:r>
          </a:p>
          <a:p>
            <a:r>
              <a:rPr lang="hr-HR" sz="3600" dirty="0" smtClean="0"/>
              <a:t>A kada u svom životu razmišljamo i djelujemo poput Davida? </a:t>
            </a:r>
          </a:p>
          <a:p>
            <a:endParaRPr lang="hr-HR" sz="3600" dirty="0" smtClean="0"/>
          </a:p>
          <a:p>
            <a:endParaRPr lang="hr-HR" sz="3600" dirty="0" smtClean="0"/>
          </a:p>
          <a:p>
            <a:r>
              <a:rPr lang="hr-HR" sz="3600" dirty="0" smtClean="0">
                <a:solidFill>
                  <a:srgbClr val="FF0000"/>
                </a:solidFill>
              </a:rPr>
              <a:t>Ja sam poput Golijata kada...</a:t>
            </a:r>
          </a:p>
          <a:p>
            <a:r>
              <a:rPr lang="hr-HR" sz="3600" dirty="0" smtClean="0">
                <a:solidFill>
                  <a:srgbClr val="FF0000"/>
                </a:solidFill>
              </a:rPr>
              <a:t>Ja sam poput Davida kada…</a:t>
            </a:r>
            <a:endParaRPr lang="hr-HR" sz="3600" dirty="0">
              <a:solidFill>
                <a:srgbClr val="FF0000"/>
              </a:solidFill>
            </a:endParaRPr>
          </a:p>
        </p:txBody>
      </p:sp>
      <p:pic>
        <p:nvPicPr>
          <p:cNvPr id="10242" name="Picture 2" descr="markets4she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491" y="3279936"/>
            <a:ext cx="4885509" cy="344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ksplozija 1 1"/>
          <p:cNvSpPr/>
          <p:nvPr/>
        </p:nvSpPr>
        <p:spPr>
          <a:xfrm>
            <a:off x="240145" y="3733800"/>
            <a:ext cx="914400" cy="9144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42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371600"/>
            <a:ext cx="8229599" cy="548639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8618" y="341744"/>
            <a:ext cx="5698837" cy="3611420"/>
          </a:xfrm>
        </p:spPr>
        <p:txBody>
          <a:bodyPr>
            <a:normAutofit fontScale="90000"/>
          </a:bodyPr>
          <a:lstStyle/>
          <a:p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Budimo i mi poput </a:t>
            </a:r>
            <a:r>
              <a:rPr lang="hr-HR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Davida</a:t>
            </a:r>
            <a:br>
              <a:rPr lang="hr-HR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Pouzdajemo se u Boga i kada se to čini </a:t>
            </a:r>
            <a:r>
              <a:rPr lang="hr-HR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nemogućim</a:t>
            </a:r>
            <a:br>
              <a:rPr lang="hr-HR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Kada se čini da sve ide protiv </a:t>
            </a:r>
            <a:r>
              <a:rPr lang="hr-HR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</a:t>
            </a:r>
            <a:br>
              <a:rPr lang="hr-HR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Bog se ne mijenja i u njemu imamo zajamčenu pobjedu</a:t>
            </a:r>
            <a:r>
              <a:rPr lang="hr-HR" sz="1800" dirty="0"/>
              <a:t/>
            </a:r>
            <a:br>
              <a:rPr lang="hr-HR" sz="1800" dirty="0"/>
            </a:b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08184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kviz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http://bit.ly/DAVIDIGOLIJAT</a:t>
            </a:r>
            <a:endParaRPr lang="hr-HR" sz="4000" dirty="0"/>
          </a:p>
        </p:txBody>
      </p:sp>
      <p:pic>
        <p:nvPicPr>
          <p:cNvPr id="12290" name="Picture 2" descr="The Watchtower —Study Edition, July 2020 | American Sign Language (AS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048" y="2856411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5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itka je Jehovina! — INTERNETSKA BIBLIOTEKA Watcht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853645" y="458071"/>
            <a:ext cx="5042264" cy="4050792"/>
          </a:xfrm>
        </p:spPr>
        <p:txBody>
          <a:bodyPr>
            <a:noAutofit/>
          </a:bodyPr>
          <a:lstStyle/>
          <a:p>
            <a:r>
              <a:rPr lang="hr-HR" sz="3200" dirty="0" smtClean="0"/>
              <a:t>David je svirao harfu</a:t>
            </a:r>
          </a:p>
          <a:p>
            <a:r>
              <a:rPr lang="hr-HR" sz="3200" dirty="0" smtClean="0"/>
              <a:t>Pisao je molitve u stihovima</a:t>
            </a:r>
          </a:p>
          <a:p>
            <a:r>
              <a:rPr lang="hr-HR" sz="3200" dirty="0" smtClean="0"/>
              <a:t>Starozavjetne religiozne pjesme – </a:t>
            </a:r>
            <a:r>
              <a:rPr lang="hr-HR" sz="3200" dirty="0" smtClean="0">
                <a:solidFill>
                  <a:schemeClr val="accent1">
                    <a:lumMod val="50000"/>
                  </a:schemeClr>
                </a:solidFill>
              </a:rPr>
              <a:t>PSALMI</a:t>
            </a:r>
          </a:p>
          <a:p>
            <a:endParaRPr lang="hr-HR" sz="3200" dirty="0"/>
          </a:p>
          <a:p>
            <a:endParaRPr lang="hr-HR" sz="3200" dirty="0" smtClean="0"/>
          </a:p>
          <a:p>
            <a:endParaRPr lang="hr-HR" sz="3200" dirty="0"/>
          </a:p>
          <a:p>
            <a:r>
              <a:rPr lang="hr-HR" sz="3200" dirty="0" smtClean="0"/>
              <a:t>         Ps 37 </a:t>
            </a:r>
          </a:p>
          <a:p>
            <a:r>
              <a:rPr lang="hr-HR" sz="3200" dirty="0" smtClean="0"/>
              <a:t> http://bit.ly/PSALAM 37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598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"/>
            <a:ext cx="10869930" cy="6521958"/>
          </a:xfrm>
          <a:prstGeom prst="rect">
            <a:avLst/>
          </a:prstGeom>
        </p:spPr>
      </p:pic>
      <p:sp>
        <p:nvSpPr>
          <p:cNvPr id="2" name="Obični oblačić 1"/>
          <p:cNvSpPr/>
          <p:nvPr/>
        </p:nvSpPr>
        <p:spPr>
          <a:xfrm>
            <a:off x="115365" y="199291"/>
            <a:ext cx="2548704" cy="1392116"/>
          </a:xfrm>
          <a:prstGeom prst="cloudCallout">
            <a:avLst>
              <a:gd name="adj1" fmla="val 2628"/>
              <a:gd name="adj2" fmla="val 146725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Neka svaki dan izađe David !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Eksplozija 2 2"/>
          <p:cNvSpPr/>
          <p:nvPr/>
        </p:nvSpPr>
        <p:spPr>
          <a:xfrm>
            <a:off x="8678008" y="4334607"/>
            <a:ext cx="3437792" cy="245305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Kako god se „</a:t>
            </a:r>
            <a:r>
              <a:rPr lang="hr-HR" sz="1600" dirty="0" err="1" smtClean="0"/>
              <a:t>golijat</a:t>
            </a:r>
            <a:r>
              <a:rPr lang="hr-HR" sz="1600" dirty="0" smtClean="0"/>
              <a:t>” zvao pobjeda je izvojevana! 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7232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300" y="79131"/>
            <a:ext cx="12077699" cy="2883877"/>
          </a:xfrm>
        </p:spPr>
        <p:txBody>
          <a:bodyPr>
            <a:normAutofit/>
          </a:bodyPr>
          <a:lstStyle/>
          <a:p>
            <a:r>
              <a:rPr lang="hr-HR" sz="3600" i="1" dirty="0">
                <a:latin typeface="Verdana" panose="020B0604030504040204" pitchFamily="34" charset="0"/>
                <a:ea typeface="Verdana" panose="020B0604030504040204" pitchFamily="34" charset="0"/>
              </a:rPr>
              <a:t>Jer Bog nam nije dao duha bojažljivosti, već Duha snage, ljubavi i razboritosti.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Tim 1.7</a:t>
            </a:r>
            <a:endParaRPr lang="hr-H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77" y="1861039"/>
            <a:ext cx="9993923" cy="49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7160" y="-283463"/>
            <a:ext cx="11859768" cy="45734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r-HR" sz="4400" dirty="0"/>
              <a:t>KORNJAČA I </a:t>
            </a:r>
            <a:r>
              <a:rPr lang="hr-HR" sz="4400" dirty="0" smtClean="0"/>
              <a:t>ZEC</a:t>
            </a:r>
            <a:br>
              <a:rPr lang="hr-HR" sz="4400" dirty="0" smtClean="0"/>
            </a:br>
            <a:r>
              <a:rPr lang="hr-HR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Zec </a:t>
            </a:r>
            <a:r>
              <a:rPr lang="hr-H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ismijavao kornjaču radi njezine </a:t>
            </a:r>
            <a:r>
              <a:rPr lang="hr-HR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tromosti, SPOROSTI  </a:t>
            </a:r>
            <a:r>
              <a:rPr lang="hr-H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neokretnosti. Kornjači to dojadi, pa ga pozove na utrkivanje. Zec od šale primi njezin poziv. Osvane dan utrke. Odrede metu, i u isti čas oboje krenu na put.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768" y="4099369"/>
            <a:ext cx="4904232" cy="275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5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r="6942" b="16899"/>
          <a:stretch/>
        </p:blipFill>
        <p:spPr>
          <a:xfrm>
            <a:off x="-9144" y="0"/>
            <a:ext cx="12161520" cy="5719482"/>
          </a:xfrm>
        </p:spPr>
      </p:pic>
    </p:spTree>
    <p:extLst>
      <p:ext uri="{BB962C8B-B14F-4D97-AF65-F5344CB8AC3E}">
        <p14:creationId xmlns:p14="http://schemas.microsoft.com/office/powerpoint/2010/main" val="369750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" r="7323" b="19869"/>
          <a:stretch/>
        </p:blipFill>
        <p:spPr>
          <a:xfrm>
            <a:off x="0" y="0"/>
            <a:ext cx="12192000" cy="5495365"/>
          </a:xfrm>
        </p:spPr>
      </p:pic>
    </p:spTree>
    <p:extLst>
      <p:ext uri="{BB962C8B-B14F-4D97-AF65-F5344CB8AC3E}">
        <p14:creationId xmlns:p14="http://schemas.microsoft.com/office/powerpoint/2010/main" val="301896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1752" y="857384"/>
            <a:ext cx="10656167" cy="4144383"/>
          </a:xfrm>
        </p:spPr>
        <p:txBody>
          <a:bodyPr>
            <a:noAutofit/>
          </a:bodyPr>
          <a:lstStyle/>
          <a:p>
            <a:r>
              <a:rPr lang="hr-HR" sz="3600" dirty="0" smtClean="0"/>
              <a:t>Jeste li očekivali ovakav završetak?</a:t>
            </a:r>
          </a:p>
          <a:p>
            <a:r>
              <a:rPr lang="hr-HR" sz="3600" dirty="0" smtClean="0"/>
              <a:t>Zašto?</a:t>
            </a:r>
          </a:p>
          <a:p>
            <a:r>
              <a:rPr lang="hr-HR" sz="3600" dirty="0" smtClean="0"/>
              <a:t>Zašto zec nije pobijedio?</a:t>
            </a:r>
          </a:p>
          <a:p>
            <a:endParaRPr lang="hr-HR" sz="3600" dirty="0" smtClean="0"/>
          </a:p>
          <a:p>
            <a:r>
              <a:rPr lang="hr-HR" sz="3600" dirty="0" smtClean="0"/>
              <a:t>Pažnju mu je odvuklo polje puno mrkve.</a:t>
            </a:r>
          </a:p>
          <a:p>
            <a:r>
              <a:rPr lang="hr-HR" sz="3600" dirty="0" smtClean="0"/>
              <a:t>Imao je jako povjerenje u svoje snage.</a:t>
            </a:r>
          </a:p>
          <a:p>
            <a:r>
              <a:rPr lang="hr-HR" sz="3600" dirty="0" smtClean="0"/>
              <a:t>Mislio je da će sigurno pobijediti jer mu kornjača nije nikakva konkurencija.</a:t>
            </a:r>
          </a:p>
          <a:p>
            <a:endParaRPr lang="hr-HR" sz="3600" dirty="0"/>
          </a:p>
        </p:txBody>
      </p:sp>
      <p:pic>
        <p:nvPicPr>
          <p:cNvPr id="4" name="Picture 6" descr="Rabbit Left transparent PNG - Stick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16" y="467598"/>
            <a:ext cx="3190001" cy="319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29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idx="4294967295"/>
          </p:nvPr>
        </p:nvSpPr>
        <p:spPr>
          <a:xfrm>
            <a:off x="0" y="1431925"/>
            <a:ext cx="12281647" cy="3036888"/>
          </a:xfrm>
        </p:spPr>
        <p:txBody>
          <a:bodyPr>
            <a:normAutofit/>
          </a:bodyPr>
          <a:lstStyle/>
          <a:p>
            <a:pPr algn="ctr"/>
            <a:r>
              <a:rPr lang="hr-HR" sz="8800" b="1" dirty="0" smtClean="0"/>
              <a:t>DAVID SE POUZDAJE </a:t>
            </a:r>
            <a:br>
              <a:rPr lang="hr-HR" sz="8800" b="1" dirty="0" smtClean="0"/>
            </a:br>
            <a:r>
              <a:rPr lang="hr-HR" sz="8800" b="1" dirty="0" smtClean="0"/>
              <a:t>U BOGA</a:t>
            </a:r>
            <a:endParaRPr lang="hr-HR" sz="8800" b="1" dirty="0"/>
          </a:p>
        </p:txBody>
      </p:sp>
      <p:sp>
        <p:nvSpPr>
          <p:cNvPr id="3" name="Pravokutnik 2"/>
          <p:cNvSpPr/>
          <p:nvPr/>
        </p:nvSpPr>
        <p:spPr>
          <a:xfrm>
            <a:off x="0" y="0"/>
            <a:ext cx="3112477" cy="9231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ZAPIŠIMO NASLOV : 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91589" y="754162"/>
            <a:ext cx="10475105" cy="4050792"/>
          </a:xfrm>
        </p:spPr>
        <p:txBody>
          <a:bodyPr>
            <a:normAutofit/>
          </a:bodyPr>
          <a:lstStyle/>
          <a:p>
            <a:endParaRPr lang="hr-HR" sz="3600" dirty="0" smtClean="0"/>
          </a:p>
          <a:p>
            <a:endParaRPr lang="hr-HR" sz="3600" dirty="0"/>
          </a:p>
          <a:p>
            <a:r>
              <a:rPr lang="hr-HR" sz="3600" dirty="0" smtClean="0"/>
              <a:t>Nakon što je Šaul iznevjerio </a:t>
            </a:r>
          </a:p>
          <a:p>
            <a:pPr marL="0" indent="0">
              <a:buNone/>
            </a:pPr>
            <a:r>
              <a:rPr lang="hr-HR" sz="3600" dirty="0"/>
              <a:t> </a:t>
            </a:r>
            <a:r>
              <a:rPr lang="hr-HR" sz="3600" dirty="0" smtClean="0"/>
              <a:t>Boga, Bog bira novog kralja</a:t>
            </a:r>
          </a:p>
          <a:p>
            <a:r>
              <a:rPr lang="hr-HR" sz="3600" dirty="0" smtClean="0"/>
              <a:t>Bio je to hrabri mladić David</a:t>
            </a:r>
          </a:p>
          <a:p>
            <a:r>
              <a:rPr lang="hr-HR" sz="3600" dirty="0" smtClean="0"/>
              <a:t>Pouzdaje se u Boga</a:t>
            </a:r>
          </a:p>
          <a:p>
            <a:endParaRPr lang="hr-HR" sz="3600" dirty="0"/>
          </a:p>
        </p:txBody>
      </p:sp>
      <p:pic>
        <p:nvPicPr>
          <p:cNvPr id="2052" name="Picture 4" descr="Bitka je Jehovina! — INTERNETSKA BIBLIOTEKA Watcht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17" y="125637"/>
            <a:ext cx="5401401" cy="664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0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sta drv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TM03090434[[fn=Slog od drveta]]</Template>
  <TotalTime>1635</TotalTime>
  <Words>713</Words>
  <Application>Microsoft Office PowerPoint</Application>
  <PresentationFormat>Široki zaslon</PresentationFormat>
  <Paragraphs>118</Paragraphs>
  <Slides>36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43" baseType="lpstr">
      <vt:lpstr>Calibri</vt:lpstr>
      <vt:lpstr>Calibri Light</vt:lpstr>
      <vt:lpstr>Rockwell</vt:lpstr>
      <vt:lpstr>Rockwell Condensed</vt:lpstr>
      <vt:lpstr>Verdana</vt:lpstr>
      <vt:lpstr>Wingdings</vt:lpstr>
      <vt:lpstr>Vrsta drva</vt:lpstr>
      <vt:lpstr>Nabrojite što više pridjeva za:</vt:lpstr>
      <vt:lpstr>Kornjača i zec su različiti!</vt:lpstr>
      <vt:lpstr>Poznajte li koju basnu koja povezuje kornjaču i zeca?</vt:lpstr>
      <vt:lpstr>KORNJAČA I ZEC Zec je ismijavao kornjaču radi njezine tromosti, SPOROSTI  neokretnosti. Kornjači to dojadi, pa ga pozove na utrkivanje. Zec od šale primi njezin poziv. Osvane dan utrke. Odrede metu, i u isti čas oboje krenu na put.</vt:lpstr>
      <vt:lpstr>PowerPoint prezentacija</vt:lpstr>
      <vt:lpstr>PowerPoint prezentacija</vt:lpstr>
      <vt:lpstr>PowerPoint prezentacija</vt:lpstr>
      <vt:lpstr>DAVID SE POUZDAJE  U BOGA</vt:lpstr>
      <vt:lpstr>PowerPoint prezentacija</vt:lpstr>
      <vt:lpstr>PowerPoint prezentacija</vt:lpstr>
      <vt:lpstr>PowerPoint prezentacija</vt:lpstr>
      <vt:lpstr>PowerPoint prezentacija</vt:lpstr>
      <vt:lpstr>Prvi IZLAZI na teren golijat – JAK,VISOK, NEMOGUĆ, TEŽAK, NEPREMOSTIV.   ON JE IZAZIVAČ  I  ZASTRAŠIVAČ BOŽJEG NARODA . </vt:lpstr>
      <vt:lpstr>PowerPoint prezentacija</vt:lpstr>
      <vt:lpstr>Tko izaziva ?  Sotona, on je na terenu .  </vt:lpstr>
      <vt:lpstr>A Filistejac izlazio svakoga jutra i večeri i postavljao se tako četrdeset dana.   1 Sam 17. 16</vt:lpstr>
      <vt:lpstr>PowerPoint prezentacija</vt:lpstr>
      <vt:lpstr>PowerPoint prezentacija</vt:lpstr>
      <vt:lpstr>David nema vojnu opremu već samo praćku i 5 kamenčića, ali ima sve ! </vt:lpstr>
      <vt:lpstr>Golijat – je zapravo izazov, provokacija prepreka, strah, neizvjesnost, tijeskoga, problem !   Golijata iz biblijsog izvještaja je lako vidjeti, a neke „golijate” nam je teško prepoznati.   </vt:lpstr>
      <vt:lpstr>PowerPoint prezentacija</vt:lpstr>
      <vt:lpstr>PowerPoint prezentacija</vt:lpstr>
      <vt:lpstr>PowerPoint prezentacija</vt:lpstr>
      <vt:lpstr>Zašto mu je david otkinuo glavu ! Jer je to učinio i Isus krist svojom smrću na križu !  Bez mača !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Budimo i mi poput Davida  Pouzdajemo se u Boga i kada se to čini nemogućim  Kada se čini da sve ide protiv nas  Bog se ne mijenja i u njemu imamo zajamčenu pobjedu </vt:lpstr>
      <vt:lpstr>kviz</vt:lpstr>
      <vt:lpstr>PowerPoint prezentacija</vt:lpstr>
      <vt:lpstr>PowerPoint prezentacija</vt:lpstr>
      <vt:lpstr>Jer Bog nam nije dao duha bojažljivosti, već Duha snage, ljubavi i razboritosti.   1 Tim 1.7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35</cp:revision>
  <dcterms:created xsi:type="dcterms:W3CDTF">2021-02-01T14:36:36Z</dcterms:created>
  <dcterms:modified xsi:type="dcterms:W3CDTF">2024-01-14T10:53:52Z</dcterms:modified>
</cp:coreProperties>
</file>