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69" r:id="rId4"/>
    <p:sldId id="270" r:id="rId5"/>
    <p:sldId id="262" r:id="rId6"/>
    <p:sldId id="263" r:id="rId7"/>
    <p:sldId id="267" r:id="rId8"/>
    <p:sldId id="265" r:id="rId9"/>
    <p:sldId id="271" r:id="rId10"/>
    <p:sldId id="272" r:id="rId11"/>
    <p:sldId id="264" r:id="rId12"/>
    <p:sldId id="268" r:id="rId13"/>
    <p:sldId id="273" r:id="rId14"/>
    <p:sldId id="259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333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28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823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577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046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985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630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899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781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792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298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529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072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E430-7CD8-4457-B17C-FDF4809A1DC2}" type="datetimeFigureOut">
              <a:rPr lang="hr-HR" smtClean="0"/>
              <a:t>15.1.2024.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7D511-00E3-4E89-AB0A-4BA2C4FF2C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140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C4D2C93F-AD55-4B82-A942-89C5846E184D}"/>
              </a:ext>
            </a:extLst>
          </p:cNvPr>
          <p:cNvSpPr/>
          <p:nvPr/>
        </p:nvSpPr>
        <p:spPr>
          <a:xfrm>
            <a:off x="2159296" y="2325268"/>
            <a:ext cx="8324066" cy="157756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FAD0A02-A9A5-4EB1-B0E6-97CCFE9A84FA}"/>
              </a:ext>
            </a:extLst>
          </p:cNvPr>
          <p:cNvSpPr txBox="1">
            <a:spLocks/>
          </p:cNvSpPr>
          <p:nvPr/>
        </p:nvSpPr>
        <p:spPr>
          <a:xfrm>
            <a:off x="1707219" y="2274034"/>
            <a:ext cx="9228220" cy="13949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</p:spTree>
    <p:extLst>
      <p:ext uri="{BB962C8B-B14F-4D97-AF65-F5344CB8AC3E}">
        <p14:creationId xmlns:p14="http://schemas.microsoft.com/office/powerpoint/2010/main" val="40950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>
            <a:extLst>
              <a:ext uri="{FF2B5EF4-FFF2-40B4-BE49-F238E27FC236}">
                <a16:creationId xmlns:a16="http://schemas.microsoft.com/office/drawing/2014/main" id="{7B1928B5-A0EA-41A1-BB29-4636D8A40D7C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ECDCC7AE-1C77-4816-B10A-C7C83CC5A4CC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EB08C3D5-2E44-4D06-B00C-A63206D477A7}"/>
              </a:ext>
            </a:extLst>
          </p:cNvPr>
          <p:cNvSpPr/>
          <p:nvPr/>
        </p:nvSpPr>
        <p:spPr>
          <a:xfrm>
            <a:off x="660384" y="1311388"/>
            <a:ext cx="10127778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Prepiši pisanim slovima u bilježnicu sljedeću rečenicu pazeći na pisanje velikoga početnog slova.</a:t>
            </a:r>
            <a:endParaRPr lang="hr-HR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51FFB0A9-D7A2-408D-A7ED-3AED9AA10401}"/>
              </a:ext>
            </a:extLst>
          </p:cNvPr>
          <p:cNvSpPr/>
          <p:nvPr/>
        </p:nvSpPr>
        <p:spPr>
          <a:xfrm>
            <a:off x="660384" y="3811334"/>
            <a:ext cx="10127778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Odlaskom na izlet obilježili smo Praznik rada.</a:t>
            </a:r>
            <a:endParaRPr lang="hr-HR" sz="32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6079013-DA5B-412C-8229-380CE42FC807}"/>
              </a:ext>
            </a:extLst>
          </p:cNvPr>
          <p:cNvSpPr/>
          <p:nvPr/>
        </p:nvSpPr>
        <p:spPr>
          <a:xfrm>
            <a:off x="742445" y="4817922"/>
            <a:ext cx="10127778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Svake se godine u Vukovaru održava znanstvena priredba Znanost za mlade.</a:t>
            </a:r>
            <a:endParaRPr lang="hr-HR" sz="32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11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803240" y="692879"/>
            <a:ext cx="14335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Pazi!</a:t>
            </a:r>
            <a:endParaRPr lang="hr-HR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8375" y="1776651"/>
            <a:ext cx="8684041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Zaželjela mu je </a:t>
            </a:r>
            <a:r>
              <a:rPr lang="hr-HR" sz="3200" b="1" dirty="0">
                <a:solidFill>
                  <a:srgbClr val="008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Novu godinu</a:t>
            </a: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r-H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274348" y="1997916"/>
            <a:ext cx="389796" cy="4778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3333"/>
              </a:solidFill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72EB4685-5F7F-4C08-A881-B09DC4B48031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AE5A97AD-8D0C-4F7E-9171-F3BD2E2B1517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D413CF07-D870-44AE-A526-0AC10C32EEAD}"/>
              </a:ext>
            </a:extLst>
          </p:cNvPr>
          <p:cNvSpPr/>
          <p:nvPr/>
        </p:nvSpPr>
        <p:spPr>
          <a:xfrm>
            <a:off x="1520001" y="2978138"/>
            <a:ext cx="12940896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008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praznik 1. siječnja (jedan dan)</a:t>
            </a:r>
            <a:endParaRPr lang="hr-HR" sz="3200" b="1" dirty="0">
              <a:solidFill>
                <a:srgbClr val="008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Ravni poveznik sa strelicom 15">
            <a:extLst>
              <a:ext uri="{FF2B5EF4-FFF2-40B4-BE49-F238E27FC236}">
                <a16:creationId xmlns:a16="http://schemas.microsoft.com/office/drawing/2014/main" id="{3686171A-E803-42AC-B6DF-7AAED3DA5CE1}"/>
              </a:ext>
            </a:extLst>
          </p:cNvPr>
          <p:cNvCxnSpPr/>
          <p:nvPr/>
        </p:nvCxnSpPr>
        <p:spPr>
          <a:xfrm>
            <a:off x="5905327" y="2573692"/>
            <a:ext cx="0" cy="404446"/>
          </a:xfrm>
          <a:prstGeom prst="straightConnector1">
            <a:avLst/>
          </a:prstGeom>
          <a:ln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9">
            <a:extLst>
              <a:ext uri="{FF2B5EF4-FFF2-40B4-BE49-F238E27FC236}">
                <a16:creationId xmlns:a16="http://schemas.microsoft.com/office/drawing/2014/main" id="{83042459-C929-473B-B512-1D546E9FAEFE}"/>
              </a:ext>
            </a:extLst>
          </p:cNvPr>
          <p:cNvSpPr/>
          <p:nvPr/>
        </p:nvSpPr>
        <p:spPr>
          <a:xfrm>
            <a:off x="2698375" y="4457099"/>
            <a:ext cx="8684041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Učiteljica je svima zaželjela sretnu </a:t>
            </a: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novu godinu</a:t>
            </a: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r-H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Oval 13">
            <a:extLst>
              <a:ext uri="{FF2B5EF4-FFF2-40B4-BE49-F238E27FC236}">
                <a16:creationId xmlns:a16="http://schemas.microsoft.com/office/drawing/2014/main" id="{505310D0-151B-4609-836D-C626D4DCEB84}"/>
              </a:ext>
            </a:extLst>
          </p:cNvPr>
          <p:cNvSpPr/>
          <p:nvPr/>
        </p:nvSpPr>
        <p:spPr>
          <a:xfrm>
            <a:off x="8376136" y="4714783"/>
            <a:ext cx="389796" cy="4778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3333"/>
              </a:solidFill>
            </a:endParaRP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B6498659-4B81-490B-918E-6B2441254EC8}"/>
              </a:ext>
            </a:extLst>
          </p:cNvPr>
          <p:cNvSpPr/>
          <p:nvPr/>
        </p:nvSpPr>
        <p:spPr>
          <a:xfrm>
            <a:off x="1520001" y="5658586"/>
            <a:ext cx="12940896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cijela nadolazeća godina (365 dana)</a:t>
            </a:r>
            <a:endParaRPr lang="hr-HR" sz="3200" b="1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5" name="Ravni poveznik sa strelicom 24">
            <a:extLst>
              <a:ext uri="{FF2B5EF4-FFF2-40B4-BE49-F238E27FC236}">
                <a16:creationId xmlns:a16="http://schemas.microsoft.com/office/drawing/2014/main" id="{B0C8B10A-446C-4032-A042-4BF3C33D6785}"/>
              </a:ext>
            </a:extLst>
          </p:cNvPr>
          <p:cNvCxnSpPr/>
          <p:nvPr/>
        </p:nvCxnSpPr>
        <p:spPr>
          <a:xfrm>
            <a:off x="9544997" y="5254140"/>
            <a:ext cx="0" cy="40444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99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" grpId="0"/>
      <p:bldP spid="14" grpId="0" animBg="1"/>
      <p:bldP spid="21" grpId="0"/>
      <p:bldP spid="18" grpId="0"/>
      <p:bldP spid="22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803240" y="692879"/>
            <a:ext cx="14335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Pazi!</a:t>
            </a:r>
            <a:endParaRPr lang="hr-HR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3978" y="2139577"/>
            <a:ext cx="8684041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Ivana će </a:t>
            </a: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novogodišnje</a:t>
            </a: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 praznike provesti kod bake.</a:t>
            </a:r>
            <a:endParaRPr lang="hr-H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266083" y="2394188"/>
            <a:ext cx="389796" cy="47786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3333"/>
              </a:solidFill>
            </a:endParaRP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72EB4685-5F7F-4C08-A881-B09DC4B48031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AE5A97AD-8D0C-4F7E-9171-F3BD2E2B1517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83042459-C929-473B-B512-1D546E9FAEFE}"/>
              </a:ext>
            </a:extLst>
          </p:cNvPr>
          <p:cNvSpPr/>
          <p:nvPr/>
        </p:nvSpPr>
        <p:spPr>
          <a:xfrm>
            <a:off x="1753979" y="4043861"/>
            <a:ext cx="8684041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Posvojne pridjeve </a:t>
            </a: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nastale od imena praznika i blagdana pišemo </a:t>
            </a: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malim</a:t>
            </a: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 početnim slovom.</a:t>
            </a:r>
            <a:endParaRPr lang="hr-H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5" name="Ravni poveznik sa strelicom 24">
            <a:extLst>
              <a:ext uri="{FF2B5EF4-FFF2-40B4-BE49-F238E27FC236}">
                <a16:creationId xmlns:a16="http://schemas.microsoft.com/office/drawing/2014/main" id="{B0C8B10A-446C-4032-A042-4BF3C33D6785}"/>
              </a:ext>
            </a:extLst>
          </p:cNvPr>
          <p:cNvCxnSpPr/>
          <p:nvPr/>
        </p:nvCxnSpPr>
        <p:spPr>
          <a:xfrm>
            <a:off x="8600601" y="4840902"/>
            <a:ext cx="0" cy="40444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78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" grpId="0"/>
      <p:bldP spid="14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>
            <a:extLst>
              <a:ext uri="{FF2B5EF4-FFF2-40B4-BE49-F238E27FC236}">
                <a16:creationId xmlns:a16="http://schemas.microsoft.com/office/drawing/2014/main" id="{7B1928B5-A0EA-41A1-BB29-4636D8A40D7C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ECDCC7AE-1C77-4816-B10A-C7C83CC5A4CC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EB08C3D5-2E44-4D06-B00C-A63206D477A7}"/>
              </a:ext>
            </a:extLst>
          </p:cNvPr>
          <p:cNvSpPr/>
          <p:nvPr/>
        </p:nvSpPr>
        <p:spPr>
          <a:xfrm>
            <a:off x="695553" y="2181827"/>
            <a:ext cx="10127778" cy="2232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Smisli i napiši u bilježnicu dvije rečenice u kojima ćeš uporabiti po jedan posvojni pridjev nastao od imena praznika i blagdana.</a:t>
            </a:r>
            <a:endParaRPr lang="hr-HR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35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85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135323" y="745941"/>
            <a:ext cx="9654891" cy="92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40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DVA PRAVILA O PISANJU VIŠEČLANIH IMENA</a:t>
            </a:r>
            <a:endParaRPr lang="hr-HR" sz="40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3327" y="5295680"/>
            <a:ext cx="4941654" cy="14773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hr-HR" sz="30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SVE riječi pišemo VELIKIM početnim slovom osim veznika i prijedloga.</a:t>
            </a:r>
            <a:endParaRPr lang="hr-HR" sz="30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49768" y="5247261"/>
            <a:ext cx="6194669" cy="147732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hr-HR" sz="30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PRVU riječ pišemo VELIKIM početnim slovom, a ostale malim (osim ako je koja od njih vlastito ime).</a:t>
            </a:r>
            <a:endParaRPr lang="hr-HR" sz="30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B2B774D9-E8F1-4231-8BE5-235E5DB8CE57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B4A328A-45F8-4098-88E1-7E8AA1CA4C63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pic>
        <p:nvPicPr>
          <p:cNvPr id="3" name="Grafika 2" descr="Shopping basket with solid fill">
            <a:extLst>
              <a:ext uri="{FF2B5EF4-FFF2-40B4-BE49-F238E27FC236}">
                <a16:creationId xmlns:a16="http://schemas.microsoft.com/office/drawing/2014/main" id="{4496113B-E6B0-4E61-B906-D2B5BCE99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2973" y="2621573"/>
            <a:ext cx="2968869" cy="2968869"/>
          </a:xfrm>
          <a:prstGeom prst="rect">
            <a:avLst/>
          </a:prstGeom>
        </p:spPr>
      </p:pic>
      <p:pic>
        <p:nvPicPr>
          <p:cNvPr id="13" name="Grafika 12" descr="Shopping basket with solid fill">
            <a:extLst>
              <a:ext uri="{FF2B5EF4-FFF2-40B4-BE49-F238E27FC236}">
                <a16:creationId xmlns:a16="http://schemas.microsoft.com/office/drawing/2014/main" id="{BC0A1413-E208-46A1-8452-31C90BBBA6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82151" y="1575350"/>
            <a:ext cx="4253032" cy="425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>
            <a:extLst>
              <a:ext uri="{FF2B5EF4-FFF2-40B4-BE49-F238E27FC236}">
                <a16:creationId xmlns:a16="http://schemas.microsoft.com/office/drawing/2014/main" id="{7B1928B5-A0EA-41A1-BB29-4636D8A40D7C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ECDCC7AE-1C77-4816-B10A-C7C83CC5A4CC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EB08C3D5-2E44-4D06-B00C-A63206D477A7}"/>
              </a:ext>
            </a:extLst>
          </p:cNvPr>
          <p:cNvSpPr/>
          <p:nvPr/>
        </p:nvSpPr>
        <p:spPr>
          <a:xfrm>
            <a:off x="669176" y="1935642"/>
            <a:ext cx="10127778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Prepiši pisanim slovima u bilježnicu sljedeću rečenicu pazeći na pisanje velikoga početnog slova.</a:t>
            </a:r>
            <a:endParaRPr lang="hr-HR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51FFB0A9-D7A2-408D-A7ED-3AED9AA10401}"/>
              </a:ext>
            </a:extLst>
          </p:cNvPr>
          <p:cNvSpPr/>
          <p:nvPr/>
        </p:nvSpPr>
        <p:spPr>
          <a:xfrm>
            <a:off x="669176" y="4435588"/>
            <a:ext cx="10127778" cy="2232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UČENICI OSNOVNE ŠKOLE IVANA MAŽURANIĆA IZ NOVOGA VINODOLSKOG POSJETILI SU TEHNIČKI MUZEJ NIKOLA TESLA.</a:t>
            </a:r>
            <a:endParaRPr lang="hr-H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67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>
            <a:extLst>
              <a:ext uri="{FF2B5EF4-FFF2-40B4-BE49-F238E27FC236}">
                <a16:creationId xmlns:a16="http://schemas.microsoft.com/office/drawing/2014/main" id="{7B1928B5-A0EA-41A1-BB29-4636D8A40D7C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ECDCC7AE-1C77-4816-B10A-C7C83CC5A4CC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EB08C3D5-2E44-4D06-B00C-A63206D477A7}"/>
              </a:ext>
            </a:extLst>
          </p:cNvPr>
          <p:cNvSpPr/>
          <p:nvPr/>
        </p:nvSpPr>
        <p:spPr>
          <a:xfrm>
            <a:off x="669176" y="1935642"/>
            <a:ext cx="10127778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Prepiši pisanim slovima u bilježnicu sljedeću rečenicu pazeći na pisanje velikoga početnog slova.</a:t>
            </a:r>
            <a:endParaRPr lang="hr-HR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51FFB0A9-D7A2-408D-A7ED-3AED9AA10401}"/>
              </a:ext>
            </a:extLst>
          </p:cNvPr>
          <p:cNvSpPr/>
          <p:nvPr/>
        </p:nvSpPr>
        <p:spPr>
          <a:xfrm>
            <a:off x="669176" y="4435588"/>
            <a:ext cx="10127778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Učenici Osnovne škole Ivana Mažuranića iz Novoga Vinodolskog posjetili su Tehnički muzej Nikola Tesla.</a:t>
            </a:r>
            <a:endParaRPr lang="hr-HR" sz="32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0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153253" y="854669"/>
            <a:ext cx="6946898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Ivana dolazi iz </a:t>
            </a: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Svetoga Martina na Muri.</a:t>
            </a:r>
            <a:endParaRPr lang="hr-HR" sz="32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3145" y="5261913"/>
            <a:ext cx="5139272" cy="156966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hr-HR" sz="32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SVE riječi pišemo VELIKIM početnim slovom osim veznika i prijedloga.</a:t>
            </a:r>
            <a:endParaRPr lang="hr-HR" sz="32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1004" y="69839"/>
            <a:ext cx="490355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0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IMENA NASELJENIH MJESTA</a:t>
            </a:r>
            <a:endParaRPr lang="hr-HR" sz="30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8854" y="1067751"/>
            <a:ext cx="1639653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selo</a:t>
            </a:r>
            <a:endParaRPr lang="hr-HR" sz="32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42448" y="1617851"/>
            <a:ext cx="1705223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grad</a:t>
            </a:r>
            <a:endParaRPr lang="hr-HR" sz="32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3253" y="1795107"/>
            <a:ext cx="7762821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Njena baka živi u </a:t>
            </a: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Slavonskom Brodu.</a:t>
            </a:r>
            <a:endParaRPr lang="hr-HR" sz="32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97685" y="840189"/>
            <a:ext cx="1705223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država</a:t>
            </a:r>
            <a:endParaRPr lang="hr-HR" sz="32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28459" y="1409804"/>
            <a:ext cx="2094842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kontinent</a:t>
            </a:r>
            <a:endParaRPr lang="hr-HR" sz="32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8775" y="2252357"/>
            <a:ext cx="46128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hr-HR" sz="32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stanovnici naseljenih mjesta</a:t>
            </a:r>
            <a:endParaRPr lang="hr-HR" sz="32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0492875" y="1089328"/>
            <a:ext cx="515107" cy="425639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26" name="Oval 25"/>
          <p:cNvSpPr/>
          <p:nvPr/>
        </p:nvSpPr>
        <p:spPr>
          <a:xfrm>
            <a:off x="2750297" y="6297301"/>
            <a:ext cx="2108716" cy="512284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27" name="Rectangle 26"/>
          <p:cNvSpPr/>
          <p:nvPr/>
        </p:nvSpPr>
        <p:spPr>
          <a:xfrm>
            <a:off x="6353806" y="5742566"/>
            <a:ext cx="32076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na, u, kod, pod</a:t>
            </a:r>
            <a:endParaRPr lang="hr-HR" sz="32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6464549" y="5881620"/>
            <a:ext cx="3086983" cy="703324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29" name="Oval 28"/>
          <p:cNvSpPr/>
          <p:nvPr/>
        </p:nvSpPr>
        <p:spPr>
          <a:xfrm>
            <a:off x="6949673" y="5115902"/>
            <a:ext cx="507050" cy="432433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30" name="Rectangle 29"/>
          <p:cNvSpPr/>
          <p:nvPr/>
        </p:nvSpPr>
        <p:spPr>
          <a:xfrm>
            <a:off x="6967814" y="4911568"/>
            <a:ext cx="4834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hr-HR" sz="32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214534" y="6350329"/>
            <a:ext cx="1525866" cy="389871"/>
          </a:xfrm>
          <a:prstGeom prst="ellipse">
            <a:avLst/>
          </a:prstGeom>
          <a:noFill/>
          <a:ln w="254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32" name="Rectangle 31"/>
          <p:cNvSpPr/>
          <p:nvPr/>
        </p:nvSpPr>
        <p:spPr>
          <a:xfrm>
            <a:off x="5153253" y="3633621"/>
            <a:ext cx="6724306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Petra je putovala </a:t>
            </a: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Južnom Amerikom. </a:t>
            </a:r>
            <a:endParaRPr lang="hr-HR" sz="32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Rectangle 4">
            <a:extLst>
              <a:ext uri="{FF2B5EF4-FFF2-40B4-BE49-F238E27FC236}">
                <a16:creationId xmlns:a16="http://schemas.microsoft.com/office/drawing/2014/main" id="{7B1928B5-A0EA-41A1-BB29-4636D8A40D7C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ECDCC7AE-1C77-4816-B10A-C7C83CC5A4CC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pic>
        <p:nvPicPr>
          <p:cNvPr id="24" name="Grafika 23" descr="Shopping basket with solid fill">
            <a:extLst>
              <a:ext uri="{FF2B5EF4-FFF2-40B4-BE49-F238E27FC236}">
                <a16:creationId xmlns:a16="http://schemas.microsoft.com/office/drawing/2014/main" id="{EF3B252C-2D19-43A7-ACFE-93798AACE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0763" y="2863226"/>
            <a:ext cx="2968869" cy="2968869"/>
          </a:xfrm>
          <a:prstGeom prst="rect">
            <a:avLst/>
          </a:prstGeom>
        </p:spPr>
      </p:pic>
      <p:sp>
        <p:nvSpPr>
          <p:cNvPr id="33" name="Rectangle 31">
            <a:extLst>
              <a:ext uri="{FF2B5EF4-FFF2-40B4-BE49-F238E27FC236}">
                <a16:creationId xmlns:a16="http://schemas.microsoft.com/office/drawing/2014/main" id="{50A913EB-702A-4096-8F10-2DA961D0C327}"/>
              </a:ext>
            </a:extLst>
          </p:cNvPr>
          <p:cNvSpPr/>
          <p:nvPr/>
        </p:nvSpPr>
        <p:spPr>
          <a:xfrm>
            <a:off x="5201619" y="2614050"/>
            <a:ext cx="6724306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Ivan želi posjetiti </a:t>
            </a: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Veliku Britaniju. </a:t>
            </a:r>
            <a:endParaRPr lang="hr-HR" sz="32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49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  <p:bldP spid="14" grpId="0"/>
      <p:bldP spid="21" grpId="0"/>
      <p:bldP spid="23" grpId="0"/>
      <p:bldP spid="25" grpId="0"/>
      <p:bldP spid="3" grpId="0" animBg="1"/>
      <p:bldP spid="26" grpId="0" animBg="1"/>
      <p:bldP spid="27" grpId="0"/>
      <p:bldP spid="28" grpId="0" animBg="1"/>
      <p:bldP spid="30" grpId="0"/>
      <p:bldP spid="31" grpId="0" animBg="1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027658" y="5400089"/>
            <a:ext cx="6212775" cy="147732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hr-HR" sz="30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PRVU riječ pišemo VELIKIM početnim slovom, a ostale malim (osim ako je koja od njih vlastito ime).</a:t>
            </a:r>
            <a:endParaRPr lang="hr-HR" sz="30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16947" y="786070"/>
            <a:ext cx="2731853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ime praznika</a:t>
            </a:r>
            <a:endParaRPr lang="hr-HR" sz="32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8109" y="581191"/>
            <a:ext cx="6260422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Stigla je nakon </a:t>
            </a:r>
            <a:r>
              <a:rPr lang="hr-HR" sz="3200" b="1" dirty="0">
                <a:solidFill>
                  <a:srgbClr val="008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Nove godine.</a:t>
            </a:r>
            <a:endParaRPr lang="hr-HR" sz="3200" dirty="0">
              <a:solidFill>
                <a:srgbClr val="008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5643" y="1902800"/>
            <a:ext cx="6464114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Obilježili smo </a:t>
            </a:r>
            <a:r>
              <a:rPr lang="hr-HR" sz="3200" b="1" dirty="0">
                <a:solidFill>
                  <a:srgbClr val="008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Sveta tri kralja.</a:t>
            </a:r>
            <a:endParaRPr lang="hr-HR" sz="3200" dirty="0">
              <a:solidFill>
                <a:srgbClr val="008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05548" y="1754317"/>
            <a:ext cx="4132588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ime spomendana</a:t>
            </a:r>
            <a:endParaRPr lang="hr-HR" sz="32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5643" y="2855111"/>
            <a:ext cx="8368404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Danas je </a:t>
            </a:r>
            <a:r>
              <a:rPr lang="hr-HR" sz="3200" b="1" dirty="0">
                <a:solidFill>
                  <a:srgbClr val="008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Međunarodni dan sporta.</a:t>
            </a:r>
            <a:endParaRPr lang="hr-HR" sz="3200" dirty="0">
              <a:solidFill>
                <a:srgbClr val="008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972210" y="1116770"/>
            <a:ext cx="2731853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ime blagdana</a:t>
            </a:r>
            <a:endParaRPr lang="hr-HR" sz="32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8201" y="3797408"/>
            <a:ext cx="6169400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Svake  je godine </a:t>
            </a:r>
            <a:r>
              <a:rPr lang="hr-HR" sz="3200" b="1" dirty="0" err="1">
                <a:solidFill>
                  <a:srgbClr val="008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Smorta</a:t>
            </a:r>
            <a:r>
              <a:rPr lang="hr-HR" sz="3200" b="1" dirty="0">
                <a:solidFill>
                  <a:srgbClr val="008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hrvatskoga školskoga filma.</a:t>
            </a:r>
            <a:endParaRPr lang="hr-HR" sz="3200" dirty="0">
              <a:solidFill>
                <a:srgbClr val="008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5884526" y="5423311"/>
            <a:ext cx="596900" cy="538655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Oval 22"/>
          <p:cNvSpPr/>
          <p:nvPr/>
        </p:nvSpPr>
        <p:spPr>
          <a:xfrm>
            <a:off x="2743200" y="810730"/>
            <a:ext cx="416890" cy="426122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Oval 23"/>
          <p:cNvSpPr/>
          <p:nvPr/>
        </p:nvSpPr>
        <p:spPr>
          <a:xfrm>
            <a:off x="2553359" y="2159604"/>
            <a:ext cx="438258" cy="425939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Oval 24"/>
          <p:cNvSpPr/>
          <p:nvPr/>
        </p:nvSpPr>
        <p:spPr>
          <a:xfrm>
            <a:off x="1711783" y="3080674"/>
            <a:ext cx="425338" cy="518957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Oval 25"/>
          <p:cNvSpPr/>
          <p:nvPr/>
        </p:nvSpPr>
        <p:spPr>
          <a:xfrm>
            <a:off x="3000769" y="3955905"/>
            <a:ext cx="506965" cy="519745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7AA9A47E-EDA0-41DF-A4F1-098DFA8361AA}"/>
              </a:ext>
            </a:extLst>
          </p:cNvPr>
          <p:cNvSpPr/>
          <p:nvPr/>
        </p:nvSpPr>
        <p:spPr>
          <a:xfrm>
            <a:off x="6829804" y="2631249"/>
            <a:ext cx="5125915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ime priredba</a:t>
            </a:r>
            <a:endParaRPr lang="hr-HR" sz="32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70C0ED87-A2E8-426D-BC69-429E05CF43FF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517DFCEA-598E-4461-8215-C9E3F9E8529F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pic>
        <p:nvPicPr>
          <p:cNvPr id="32" name="Grafika 31" descr="Shopping basket with solid fill">
            <a:extLst>
              <a:ext uri="{FF2B5EF4-FFF2-40B4-BE49-F238E27FC236}">
                <a16:creationId xmlns:a16="http://schemas.microsoft.com/office/drawing/2014/main" id="{0B3D39AC-3896-4C26-A5E1-AD091FAD5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36790" y="3365280"/>
            <a:ext cx="4136108" cy="23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8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  <p:bldP spid="21" grpId="0"/>
      <p:bldP spid="22" grpId="0"/>
      <p:bldP spid="3" grpId="0" animBg="1"/>
      <p:bldP spid="23" grpId="0" animBg="1"/>
      <p:bldP spid="24" grpId="0" animBg="1"/>
      <p:bldP spid="25" grpId="0" animBg="1"/>
      <p:bldP spid="26" grpId="0" animBg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6034910" y="5333266"/>
            <a:ext cx="6212775" cy="147732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hr-HR" sz="30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PRVU riječ pišemo VELIKIM početnim slovom, a ostale malim (osim ako je koja od njih vlastito ime).</a:t>
            </a:r>
            <a:endParaRPr lang="hr-HR" sz="30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57992" y="2491606"/>
            <a:ext cx="9471908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Posjetila je festival Kreativni dani Fausta Vrančića.</a:t>
            </a:r>
          </a:p>
        </p:txBody>
      </p:sp>
      <p:sp>
        <p:nvSpPr>
          <p:cNvPr id="3" name="Oval 2"/>
          <p:cNvSpPr/>
          <p:nvPr/>
        </p:nvSpPr>
        <p:spPr>
          <a:xfrm>
            <a:off x="6020366" y="5349094"/>
            <a:ext cx="596900" cy="538655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Oval 22"/>
          <p:cNvSpPr/>
          <p:nvPr/>
        </p:nvSpPr>
        <p:spPr>
          <a:xfrm>
            <a:off x="4427523" y="2693697"/>
            <a:ext cx="416890" cy="426122"/>
          </a:xfrm>
          <a:prstGeom prst="ellipse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70C0ED87-A2E8-426D-BC69-429E05CF43FF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517DFCEA-598E-4461-8215-C9E3F9E8529F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CF5F3434-B452-4B85-8F37-F59FAD811CDF}"/>
              </a:ext>
            </a:extLst>
          </p:cNvPr>
          <p:cNvSpPr/>
          <p:nvPr/>
        </p:nvSpPr>
        <p:spPr>
          <a:xfrm>
            <a:off x="803240" y="692879"/>
            <a:ext cx="14335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Pazi!</a:t>
            </a:r>
            <a:endParaRPr lang="hr-HR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Oval 27">
            <a:extLst>
              <a:ext uri="{FF2B5EF4-FFF2-40B4-BE49-F238E27FC236}">
                <a16:creationId xmlns:a16="http://schemas.microsoft.com/office/drawing/2014/main" id="{9573EA0C-66DB-4CDF-8934-E94FD08ADD74}"/>
              </a:ext>
            </a:extLst>
          </p:cNvPr>
          <p:cNvSpPr/>
          <p:nvPr/>
        </p:nvSpPr>
        <p:spPr>
          <a:xfrm>
            <a:off x="9063472" y="6225705"/>
            <a:ext cx="2078646" cy="636888"/>
          </a:xfrm>
          <a:prstGeom prst="ellipse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sp>
        <p:nvSpPr>
          <p:cNvPr id="32" name="Oval 27">
            <a:extLst>
              <a:ext uri="{FF2B5EF4-FFF2-40B4-BE49-F238E27FC236}">
                <a16:creationId xmlns:a16="http://schemas.microsoft.com/office/drawing/2014/main" id="{A0A19EED-E87D-49EA-ADE4-F302984369DE}"/>
              </a:ext>
            </a:extLst>
          </p:cNvPr>
          <p:cNvSpPr/>
          <p:nvPr/>
        </p:nvSpPr>
        <p:spPr>
          <a:xfrm>
            <a:off x="6846806" y="2568179"/>
            <a:ext cx="2585669" cy="703324"/>
          </a:xfrm>
          <a:prstGeom prst="ellipse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3200"/>
          </a:p>
        </p:txBody>
      </p:sp>
      <p:pic>
        <p:nvPicPr>
          <p:cNvPr id="24" name="Grafika 23" descr="Shopping basket with solid fill">
            <a:extLst>
              <a:ext uri="{FF2B5EF4-FFF2-40B4-BE49-F238E27FC236}">
                <a16:creationId xmlns:a16="http://schemas.microsoft.com/office/drawing/2014/main" id="{B97B5B5C-3192-4557-B892-86055AEEB4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64421" y="3307851"/>
            <a:ext cx="4136108" cy="23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22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 animBg="1"/>
      <p:bldP spid="27" grpId="0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803240" y="692879"/>
            <a:ext cx="14335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Pazi!</a:t>
            </a:r>
            <a:endParaRPr lang="hr-HR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12460" y="1766842"/>
            <a:ext cx="3550068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sveti Nikola</a:t>
            </a:r>
            <a:endParaRPr lang="hr-HR" sz="32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12460" y="2898883"/>
            <a:ext cx="3550068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 uz ime svetca</a:t>
            </a:r>
            <a:endParaRPr lang="hr-HR" sz="32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12460" y="4247818"/>
            <a:ext cx="3550068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Sveti Nikola</a:t>
            </a:r>
            <a:endParaRPr lang="hr-HR" sz="32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70894" y="4830891"/>
            <a:ext cx="6321106" cy="147732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hr-HR" sz="30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PRVU riječ pišemo VELIKIM početnim slovom, a ostale malim (osim ako je koja od njih vlastito ime).</a:t>
            </a:r>
            <a:endParaRPr lang="hr-HR" sz="30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C77F5634-BFF7-4FE8-A461-B282D3994681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5F08A542-0AF3-47B0-8E1F-D22F281744EF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pic>
        <p:nvPicPr>
          <p:cNvPr id="13" name="Grafika 12" descr="Shopping basket with solid fill">
            <a:extLst>
              <a:ext uri="{FF2B5EF4-FFF2-40B4-BE49-F238E27FC236}">
                <a16:creationId xmlns:a16="http://schemas.microsoft.com/office/drawing/2014/main" id="{FF56A94D-2901-4CAC-AE8A-1B32DDA4E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96798" y="2895334"/>
            <a:ext cx="4136108" cy="2396259"/>
          </a:xfrm>
          <a:prstGeom prst="rect">
            <a:avLst/>
          </a:prstGeom>
        </p:spPr>
      </p:pic>
      <p:cxnSp>
        <p:nvCxnSpPr>
          <p:cNvPr id="3" name="Ravni poveznik sa strelicom 2">
            <a:extLst>
              <a:ext uri="{FF2B5EF4-FFF2-40B4-BE49-F238E27FC236}">
                <a16:creationId xmlns:a16="http://schemas.microsoft.com/office/drawing/2014/main" id="{D9F57B4A-CFD4-4F73-903A-4AAEE07841AF}"/>
              </a:ext>
            </a:extLst>
          </p:cNvPr>
          <p:cNvCxnSpPr/>
          <p:nvPr/>
        </p:nvCxnSpPr>
        <p:spPr>
          <a:xfrm>
            <a:off x="2409092" y="2521536"/>
            <a:ext cx="0" cy="40444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1">
            <a:extLst>
              <a:ext uri="{FF2B5EF4-FFF2-40B4-BE49-F238E27FC236}">
                <a16:creationId xmlns:a16="http://schemas.microsoft.com/office/drawing/2014/main" id="{372DE144-E957-4406-A03D-42762343FA2D}"/>
              </a:ext>
            </a:extLst>
          </p:cNvPr>
          <p:cNvSpPr/>
          <p:nvPr/>
        </p:nvSpPr>
        <p:spPr>
          <a:xfrm>
            <a:off x="1868570" y="5553525"/>
            <a:ext cx="4461957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blagdan (6. prosinca)</a:t>
            </a:r>
            <a:endParaRPr lang="hr-HR" sz="32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Ravni poveznik sa strelicom 18">
            <a:extLst>
              <a:ext uri="{FF2B5EF4-FFF2-40B4-BE49-F238E27FC236}">
                <a16:creationId xmlns:a16="http://schemas.microsoft.com/office/drawing/2014/main" id="{70CA1DBD-4867-4AD6-8015-F29F2705502C}"/>
              </a:ext>
            </a:extLst>
          </p:cNvPr>
          <p:cNvCxnSpPr/>
          <p:nvPr/>
        </p:nvCxnSpPr>
        <p:spPr>
          <a:xfrm>
            <a:off x="2409092" y="5089370"/>
            <a:ext cx="0" cy="40444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11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6" grpId="0"/>
      <p:bldP spid="23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>
            <a:extLst>
              <a:ext uri="{FF2B5EF4-FFF2-40B4-BE49-F238E27FC236}">
                <a16:creationId xmlns:a16="http://schemas.microsoft.com/office/drawing/2014/main" id="{7B1928B5-A0EA-41A1-BB29-4636D8A40D7C}"/>
              </a:ext>
            </a:extLst>
          </p:cNvPr>
          <p:cNvSpPr/>
          <p:nvPr/>
        </p:nvSpPr>
        <p:spPr>
          <a:xfrm>
            <a:off x="7666893" y="0"/>
            <a:ext cx="4525108" cy="5715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ECDCC7AE-1C77-4816-B10A-C7C83CC5A4CC}"/>
              </a:ext>
            </a:extLst>
          </p:cNvPr>
          <p:cNvSpPr txBox="1">
            <a:spLocks/>
          </p:cNvSpPr>
          <p:nvPr/>
        </p:nvSpPr>
        <p:spPr>
          <a:xfrm>
            <a:off x="7814457" y="-117715"/>
            <a:ext cx="4229980" cy="69287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r-HR" sz="3600" b="1" dirty="0">
                <a:solidFill>
                  <a:schemeClr val="bg1"/>
                </a:solidFill>
                <a:effectLst/>
                <a:latin typeface="+mn-lt"/>
                <a:cs typeface="Arial" panose="020B0604020202020204" pitchFamily="34" charset="0"/>
              </a:rPr>
              <a:t>VELIKO POČETNO SLOVO</a:t>
            </a:r>
          </a:p>
        </p:txBody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EB08C3D5-2E44-4D06-B00C-A63206D477A7}"/>
              </a:ext>
            </a:extLst>
          </p:cNvPr>
          <p:cNvSpPr/>
          <p:nvPr/>
        </p:nvSpPr>
        <p:spPr>
          <a:xfrm>
            <a:off x="660384" y="1311388"/>
            <a:ext cx="10127778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Prepiši pisanim slovima u bilježnicu sljedeću rečenicu pazeći na pisanje velikoga početnog slova.</a:t>
            </a:r>
            <a:endParaRPr lang="hr-HR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51FFB0A9-D7A2-408D-A7ED-3AED9AA10401}"/>
              </a:ext>
            </a:extLst>
          </p:cNvPr>
          <p:cNvSpPr/>
          <p:nvPr/>
        </p:nvSpPr>
        <p:spPr>
          <a:xfrm>
            <a:off x="660384" y="3811334"/>
            <a:ext cx="10127778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ODLASKOM NA IZLET OBILJEŽILI SMO PRAZNIK RADA.</a:t>
            </a:r>
            <a:endParaRPr lang="hr-H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6079013-DA5B-412C-8229-380CE42FC807}"/>
              </a:ext>
            </a:extLst>
          </p:cNvPr>
          <p:cNvSpPr/>
          <p:nvPr/>
        </p:nvSpPr>
        <p:spPr>
          <a:xfrm>
            <a:off x="742445" y="4817922"/>
            <a:ext cx="10127778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hr-HR" sz="3200" dirty="0">
                <a:ea typeface="Calibri" panose="020F0502020204030204" pitchFamily="34" charset="0"/>
                <a:cs typeface="Times New Roman" panose="02020603050405020304" pitchFamily="18" charset="0"/>
              </a:rPr>
              <a:t>SVAKE SE GODINE U VUKOVARU ODRŽAVA ZNANSTVENA PRIREDBA ZNANOST ZA MLADE.</a:t>
            </a:r>
            <a:endParaRPr lang="hr-H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69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454</Words>
  <Application>Microsoft Office PowerPoint</Application>
  <PresentationFormat>Široki zaslon</PresentationFormat>
  <Paragraphs>66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Dijana</dc:creator>
  <cp:lastModifiedBy>Dijana</cp:lastModifiedBy>
  <cp:revision>43</cp:revision>
  <dcterms:created xsi:type="dcterms:W3CDTF">2018-04-05T09:34:31Z</dcterms:created>
  <dcterms:modified xsi:type="dcterms:W3CDTF">2024-01-15T11:50:32Z</dcterms:modified>
</cp:coreProperties>
</file>