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310" r:id="rId4"/>
    <p:sldId id="311" r:id="rId5"/>
    <p:sldId id="270" r:id="rId6"/>
    <p:sldId id="288" r:id="rId7"/>
    <p:sldId id="289" r:id="rId8"/>
    <p:sldId id="290" r:id="rId9"/>
    <p:sldId id="323" r:id="rId10"/>
    <p:sldId id="292" r:id="rId11"/>
    <p:sldId id="312" r:id="rId12"/>
    <p:sldId id="285" r:id="rId13"/>
    <p:sldId id="291" r:id="rId14"/>
    <p:sldId id="293" r:id="rId15"/>
    <p:sldId id="314" r:id="rId16"/>
    <p:sldId id="324" r:id="rId17"/>
    <p:sldId id="332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00"/>
    <a:srgbClr val="660066"/>
    <a:srgbClr val="9900CC"/>
    <a:srgbClr val="3E003E"/>
    <a:srgbClr val="6600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972" y="96"/>
      </p:cViewPr>
      <p:guideLst>
        <p:guide orient="horz" pos="1798"/>
        <p:guide pos="2876"/>
        <p:guide orient="horz" pos="465"/>
        <p:guide pos="136"/>
        <p:guide pos="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5900" y="849256"/>
            <a:ext cx="8508999" cy="1725502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53" y="1183155"/>
            <a:ext cx="8474846" cy="1058831"/>
          </a:xfrm>
        </p:spPr>
        <p:txBody>
          <a:bodyPr>
            <a:normAutofit/>
          </a:bodyPr>
          <a:lstStyle/>
          <a:p>
            <a:pPr algn="ctr"/>
            <a:r>
              <a:rPr lang="hr-HR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/>
          <p:nvPr/>
        </p:nvSpPr>
        <p:spPr>
          <a:xfrm>
            <a:off x="250190" y="3140710"/>
            <a:ext cx="8375015" cy="168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razdvajaju tekst na rečenice i rečenične dijelove te omogućuju lakše čitanje i za razumijevanje teksta.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1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Zagrade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5783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87" y="750749"/>
            <a:ext cx="1224000" cy="12298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684" y="750749"/>
            <a:ext cx="1223178" cy="1229002"/>
          </a:xfrm>
          <a:prstGeom prst="rect">
            <a:avLst/>
          </a:prstGeom>
        </p:spPr>
      </p:pic>
      <p:sp>
        <p:nvSpPr>
          <p:cNvPr id="21" name="Subtitle 2"/>
          <p:cNvSpPr txBox="1"/>
          <p:nvPr/>
        </p:nvSpPr>
        <p:spPr>
          <a:xfrm>
            <a:off x="103166" y="3749843"/>
            <a:ext cx="9040834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Filip </a:t>
            </a:r>
            <a:r>
              <a:rPr lang="hr-HR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uzbuđeno, pun iščekivanja</a:t>
            </a:r>
            <a:r>
              <a:rPr lang="hr-HR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Kako će se zvati moja sestrica? 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2"/>
          <p:cNvSpPr txBox="1"/>
          <p:nvPr/>
        </p:nvSpPr>
        <p:spPr>
          <a:xfrm>
            <a:off x="1117949" y="5513268"/>
            <a:ext cx="4868945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obilježavanje didaskalija u dramskome svijetu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639162" y="4229099"/>
            <a:ext cx="617763" cy="8605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1" grpId="0"/>
      <p:bldP spid="2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Zagrade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5783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87" y="750749"/>
            <a:ext cx="1224000" cy="12298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684" y="750749"/>
            <a:ext cx="1223178" cy="1229002"/>
          </a:xfrm>
          <a:prstGeom prst="rect">
            <a:avLst/>
          </a:prstGeom>
        </p:spPr>
      </p:pic>
      <p:sp>
        <p:nvSpPr>
          <p:cNvPr id="21" name="Subtitle 2"/>
          <p:cNvSpPr txBox="1"/>
          <p:nvPr/>
        </p:nvSpPr>
        <p:spPr>
          <a:xfrm>
            <a:off x="103166" y="3749843"/>
            <a:ext cx="9040834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Pokraj dječaka sjeo je Mario Ančić 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(poznati hrvatski tenisač)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/>
          <p:cNvSpPr txBox="1"/>
          <p:nvPr/>
        </p:nvSpPr>
        <p:spPr>
          <a:xfrm>
            <a:off x="0" y="5668409"/>
            <a:ext cx="9144000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 rečenice u zagradama – piše se malim početnim slovom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598955" y="4734838"/>
            <a:ext cx="0" cy="858415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 2"/>
          <p:cNvSpPr txBox="1"/>
          <p:nvPr/>
        </p:nvSpPr>
        <p:spPr>
          <a:xfrm>
            <a:off x="105254" y="4315601"/>
            <a:ext cx="887799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Frane i Jurica 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(pristojni navijači)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izazvali su simpatije drugih gledatelja.</a:t>
            </a:r>
            <a:endParaRPr lang="hr-H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5392265" y="4183693"/>
            <a:ext cx="1259056" cy="1409560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156764" y="3690133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29" name="Oval 28"/>
          <p:cNvSpPr/>
          <p:nvPr/>
        </p:nvSpPr>
        <p:spPr>
          <a:xfrm>
            <a:off x="2179752" y="4255891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sljedeće primjere.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2" grpId="0" build="p"/>
      <p:bldP spid="25" grpId="0" build="p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Zagrade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68175" y="5783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87" y="750749"/>
            <a:ext cx="1224000" cy="12298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684" y="750749"/>
            <a:ext cx="1223178" cy="1229002"/>
          </a:xfrm>
          <a:prstGeom prst="rect">
            <a:avLst/>
          </a:prstGeom>
        </p:spPr>
      </p:pic>
      <p:sp>
        <p:nvSpPr>
          <p:cNvPr id="21" name="Subtitle 2"/>
          <p:cNvSpPr txBox="1"/>
          <p:nvPr/>
        </p:nvSpPr>
        <p:spPr>
          <a:xfrm>
            <a:off x="69511" y="2927518"/>
            <a:ext cx="9040834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Gledam oko sebe. </a:t>
            </a:r>
            <a:r>
              <a:rPr lang="hr-HR" sz="2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(Čini se da ću ovdje sresti poznata lica.)</a:t>
            </a:r>
            <a:endParaRPr lang="hr-HR" sz="2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/>
          <p:cNvSpPr txBox="1"/>
          <p:nvPr/>
        </p:nvSpPr>
        <p:spPr>
          <a:xfrm>
            <a:off x="1619885" y="4050665"/>
            <a:ext cx="2849880" cy="657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 slovo</a:t>
            </a:r>
            <a:endParaRPr lang="hr-HR" sz="3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067050" y="3422650"/>
            <a:ext cx="3175" cy="586105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 2"/>
          <p:cNvSpPr txBox="1"/>
          <p:nvPr/>
        </p:nvSpPr>
        <p:spPr>
          <a:xfrm>
            <a:off x="69059" y="5202061"/>
            <a:ext cx="887799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Zavolio sam sestricu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(čim sam je ugledao).</a:t>
            </a:r>
            <a:endParaRPr lang="hr-HR" sz="2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803894" y="2875428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0" name="Oval 29"/>
          <p:cNvSpPr/>
          <p:nvPr/>
        </p:nvSpPr>
        <p:spPr>
          <a:xfrm>
            <a:off x="7811135" y="3118485"/>
            <a:ext cx="303530" cy="330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1" name="Oval 30"/>
          <p:cNvSpPr/>
          <p:nvPr/>
        </p:nvSpPr>
        <p:spPr>
          <a:xfrm>
            <a:off x="3106034" y="5126397"/>
            <a:ext cx="530048" cy="5469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2" name="Oval 31"/>
          <p:cNvSpPr/>
          <p:nvPr/>
        </p:nvSpPr>
        <p:spPr>
          <a:xfrm>
            <a:off x="5674995" y="5420995"/>
            <a:ext cx="401955" cy="3263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" name="Subtitle 2"/>
          <p:cNvSpPr txBox="1"/>
          <p:nvPr/>
        </p:nvSpPr>
        <p:spPr>
          <a:xfrm>
            <a:off x="6537960" y="4111625"/>
            <a:ext cx="2849880" cy="657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točka na kraju rečenice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985125" y="3483610"/>
            <a:ext cx="3175" cy="586105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 txBox="1"/>
          <p:nvPr/>
        </p:nvSpPr>
        <p:spPr>
          <a:xfrm>
            <a:off x="2978785" y="2218055"/>
            <a:ext cx="5120005" cy="657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cjelovita rečenica</a:t>
            </a:r>
            <a:endParaRPr lang="hr-HR" sz="3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/>
          <p:cNvSpPr txBox="1"/>
          <p:nvPr/>
        </p:nvSpPr>
        <p:spPr>
          <a:xfrm>
            <a:off x="1644015" y="6254750"/>
            <a:ext cx="2849880" cy="657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 slovo</a:t>
            </a:r>
            <a:endParaRPr lang="hr-HR" sz="28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93440" y="5575300"/>
            <a:ext cx="3175" cy="586105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 txBox="1"/>
          <p:nvPr/>
        </p:nvSpPr>
        <p:spPr>
          <a:xfrm>
            <a:off x="4104640" y="6254750"/>
            <a:ext cx="5053330" cy="657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pišemo točku u zagradama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37200" y="5594985"/>
            <a:ext cx="3175" cy="586105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2" grpId="0" build="p"/>
      <p:bldP spid="25" grpId="0" build="p"/>
      <p:bldP spid="29" grpId="0" bldLvl="0" animBg="1"/>
      <p:bldP spid="30" grpId="0" bldLvl="0" animBg="1"/>
      <p:bldP spid="31" grpId="0" bldLvl="0" animBg="1"/>
      <p:bldP spid="32" grpId="0" bldLvl="0" animBg="1"/>
      <p:bldP spid="3" grpId="0" build="p"/>
      <p:bldP spid="5" grpId="0" build="p"/>
      <p:bldP spid="7" grpId="0" build="p"/>
      <p:bldP spid="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2091690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953851" y="631955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Zagrade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4576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0" y="3284293"/>
            <a:ext cx="9144000" cy="661404"/>
          </a:xfrm>
        </p:spPr>
        <p:txBody>
          <a:bodyPr>
            <a:noAutofit/>
          </a:bodyPr>
          <a:lstStyle/>
          <a:p>
            <a:r>
              <a:rPr lang="hr-HR" sz="320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Frane i Jurica (pristojni navijači) simpatični su.</a:t>
            </a:r>
            <a:endParaRPr lang="hr-HR" sz="3200" cap="non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ubtitle 2"/>
          <p:cNvSpPr txBox="1"/>
          <p:nvPr/>
        </p:nvSpPr>
        <p:spPr>
          <a:xfrm>
            <a:off x="5826678" y="3111017"/>
            <a:ext cx="747713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˽</a:t>
            </a:r>
            <a:endParaRPr lang="hr-H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ubtitle 2"/>
          <p:cNvSpPr txBox="1"/>
          <p:nvPr/>
        </p:nvSpPr>
        <p:spPr>
          <a:xfrm>
            <a:off x="2130913" y="4621530"/>
            <a:ext cx="4868945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nema razmaka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/>
          <p:cNvSpPr txBox="1"/>
          <p:nvPr/>
        </p:nvSpPr>
        <p:spPr>
          <a:xfrm>
            <a:off x="6577742" y="4623618"/>
            <a:ext cx="2277137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razmak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266042" y="3809999"/>
            <a:ext cx="617763" cy="8605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19188" y="3812087"/>
            <a:ext cx="657805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ubtitle 2"/>
          <p:cNvSpPr txBox="1"/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kako koristimo razmak kod zagrada u tiskanome tekstu: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ubtitle 2"/>
          <p:cNvSpPr txBox="1"/>
          <p:nvPr/>
        </p:nvSpPr>
        <p:spPr>
          <a:xfrm>
            <a:off x="2584532" y="3113105"/>
            <a:ext cx="747713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˽</a:t>
            </a:r>
            <a:endParaRPr lang="hr-H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ubtitle 2"/>
          <p:cNvSpPr txBox="1"/>
          <p:nvPr/>
        </p:nvSpPr>
        <p:spPr>
          <a:xfrm>
            <a:off x="305957" y="4625706"/>
            <a:ext cx="2277137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razmak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4440000">
            <a:off x="2210836" y="3814175"/>
            <a:ext cx="657805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7400000" flipH="1">
            <a:off x="3192601" y="3830050"/>
            <a:ext cx="617763" cy="8605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19" grpId="0" build="p"/>
      <p:bldP spid="22" grpId="0" build="p"/>
      <p:bldP spid="29" grpId="0" build="p"/>
      <p:bldP spid="3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430" y="848995"/>
            <a:ext cx="3829685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1118235" y="632460"/>
            <a:ext cx="3914775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Točka sa zarezom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5783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ubtitle 2"/>
          <p:cNvSpPr txBox="1"/>
          <p:nvPr/>
        </p:nvSpPr>
        <p:spPr>
          <a:xfrm>
            <a:off x="103166" y="3749843"/>
            <a:ext cx="9040834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Mama me pogledala</a:t>
            </a:r>
            <a:r>
              <a:rPr lang="hr-HR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svladao ju je umor. 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2"/>
          <p:cNvSpPr txBox="1"/>
          <p:nvPr/>
        </p:nvSpPr>
        <p:spPr>
          <a:xfrm>
            <a:off x="1117949" y="5513268"/>
            <a:ext cx="4868945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stanka dulja od zareza, kraća od točke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839572" y="4383404"/>
            <a:ext cx="617763" cy="8605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1" grpId="0"/>
      <p:bldP spid="2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72608"/>
            <a:ext cx="9144000" cy="661404"/>
          </a:xfrm>
        </p:spPr>
        <p:txBody>
          <a:bodyPr>
            <a:noAutofit/>
          </a:bodyPr>
          <a:lstStyle/>
          <a:p>
            <a:r>
              <a:rPr lang="hr-HR" sz="32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Sestra ti može biti</a:t>
            </a:r>
            <a:r>
              <a:rPr lang="hr-HR" sz="3200" b="1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r-HR" sz="32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najbolja prijateljica, rame za plakanje, osoba s kojom ćeš se igrati</a:t>
            </a:r>
            <a:r>
              <a:rPr lang="hr-HR" sz="3200" b="1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hr-HR" sz="3200" b="1" cap="none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Zadatak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3624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/>
          <p:cNvSpPr txBox="1"/>
          <p:nvPr/>
        </p:nvSpPr>
        <p:spPr>
          <a:xfrm>
            <a:off x="3985356" y="3111017"/>
            <a:ext cx="747713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ubtitle 2"/>
          <p:cNvSpPr txBox="1"/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Imenuj istaknute pravopisne znakove i izreci što označuju u rečenicama.</a:t>
            </a:r>
            <a:endParaRPr lang="hr-HR" sz="32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btitle 2"/>
          <p:cNvSpPr>
            <a:spLocks noGrp="1"/>
          </p:cNvSpPr>
          <p:nvPr/>
        </p:nvSpPr>
        <p:spPr>
          <a:xfrm>
            <a:off x="104140" y="5144208"/>
            <a:ext cx="9144000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Lopta je za mene uvijek bila NLO </a:t>
            </a:r>
            <a:r>
              <a:rPr lang="hr-HR" sz="3200" b="1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32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neuhvatljivi leteći objekt</a:t>
            </a:r>
            <a:r>
              <a:rPr lang="hr-HR" sz="3200" b="1" cap="none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sz="32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b="1" cap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04" y="2106849"/>
            <a:ext cx="8560736" cy="1150508"/>
          </a:xfrm>
        </p:spPr>
        <p:txBody>
          <a:bodyPr>
            <a:noAutofit/>
          </a:bodyPr>
          <a:lstStyle/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gdje se piše dvotočka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00430" y="848995"/>
            <a:ext cx="2091690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190" y="631825"/>
            <a:ext cx="2107565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46"/>
          <a:stretch>
            <a:fillRect/>
          </a:stretch>
        </p:blipFill>
        <p:spPr>
          <a:xfrm>
            <a:off x="3112135" y="1322705"/>
            <a:ext cx="1231900" cy="720090"/>
          </a:xfrm>
          <a:prstGeom prst="rect">
            <a:avLst/>
          </a:prstGeom>
        </p:spPr>
      </p:pic>
      <p:sp>
        <p:nvSpPr>
          <p:cNvPr id="27" name="Subtitle 2"/>
          <p:cNvSpPr txBox="1"/>
          <p:nvPr/>
        </p:nvSpPr>
        <p:spPr>
          <a:xfrm>
            <a:off x="486410" y="2853690"/>
            <a:ext cx="4168140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Pojeo sam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sendvič, čokoladu, bananu i jabuku.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4343793" y="4198298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ispred nabrajanja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836670" y="3321685"/>
            <a:ext cx="1094740" cy="89408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46"/>
          <a:stretch>
            <a:fillRect/>
          </a:stretch>
        </p:blipFill>
        <p:spPr>
          <a:xfrm rot="10800000">
            <a:off x="3094355" y="627380"/>
            <a:ext cx="1231900" cy="720090"/>
          </a:xfrm>
          <a:prstGeom prst="rect">
            <a:avLst/>
          </a:prstGeom>
        </p:spPr>
      </p:pic>
      <p:sp>
        <p:nvSpPr>
          <p:cNvPr id="5" name="Subtitle 2"/>
          <p:cNvSpPr txBox="1"/>
          <p:nvPr/>
        </p:nvSpPr>
        <p:spPr>
          <a:xfrm>
            <a:off x="640715" y="4588510"/>
            <a:ext cx="4168140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Trebam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kist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tempere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papir.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743960" y="4993640"/>
            <a:ext cx="1280795" cy="58293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7" grpId="0" build="p"/>
      <p:bldP spid="28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04" y="2106849"/>
            <a:ext cx="8560736" cy="1150508"/>
          </a:xfrm>
        </p:spPr>
        <p:txBody>
          <a:bodyPr>
            <a:noAutofit/>
          </a:bodyPr>
          <a:lstStyle/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gdje se piše dvotočka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00430" y="848995"/>
            <a:ext cx="2091690" cy="55562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190" y="631825"/>
            <a:ext cx="2107565" cy="77279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45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46"/>
          <a:stretch>
            <a:fillRect/>
          </a:stretch>
        </p:blipFill>
        <p:spPr>
          <a:xfrm>
            <a:off x="3112135" y="1322705"/>
            <a:ext cx="1231900" cy="720090"/>
          </a:xfrm>
          <a:prstGeom prst="rect">
            <a:avLst/>
          </a:prstGeom>
        </p:spPr>
      </p:pic>
      <p:sp>
        <p:nvSpPr>
          <p:cNvPr id="27" name="Subtitle 2"/>
          <p:cNvSpPr txBox="1"/>
          <p:nvPr/>
        </p:nvSpPr>
        <p:spPr>
          <a:xfrm>
            <a:off x="645160" y="3171825"/>
            <a:ext cx="8391525" cy="115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Učitelji kažu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Ljepota je u različitosti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3444633" y="5451788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ispred objašnjenja, tvrdnje, pravila, poslovice i sl.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112135" y="4147820"/>
            <a:ext cx="1094740" cy="89408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46"/>
          <a:stretch>
            <a:fillRect/>
          </a:stretch>
        </p:blipFill>
        <p:spPr>
          <a:xfrm rot="10800000">
            <a:off x="3094355" y="627380"/>
            <a:ext cx="1231900" cy="72009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04" y="2106849"/>
            <a:ext cx="8560736" cy="1150508"/>
          </a:xfrm>
        </p:spPr>
        <p:txBody>
          <a:bodyPr>
            <a:noAutofit/>
          </a:bodyPr>
          <a:lstStyle/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3624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54" y="728663"/>
            <a:ext cx="1232140" cy="12380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55" y="728663"/>
            <a:ext cx="1232140" cy="12380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957" y="728663"/>
            <a:ext cx="1232140" cy="1238007"/>
          </a:xfrm>
          <a:prstGeom prst="rect">
            <a:avLst/>
          </a:prstGeom>
        </p:spPr>
      </p:pic>
      <p:sp>
        <p:nvSpPr>
          <p:cNvPr id="27" name="Subtitle 2"/>
          <p:cNvSpPr txBox="1"/>
          <p:nvPr/>
        </p:nvSpPr>
        <p:spPr>
          <a:xfrm>
            <a:off x="795022" y="3361537"/>
            <a:ext cx="7818708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Dečki su se uskomešali, počeli vaditi olovke, papiriće</a:t>
            </a:r>
            <a:r>
              <a:rPr lang="hr-H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1147838" y="5217473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prekid nabrajanja</a:t>
            </a:r>
            <a:endParaRPr lang="hr-H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12105" y="4359058"/>
            <a:ext cx="0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7" grpId="0" build="p"/>
      <p:bldP spid="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3624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54" y="728663"/>
            <a:ext cx="1232140" cy="12380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55" y="728663"/>
            <a:ext cx="1232140" cy="12380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957" y="728663"/>
            <a:ext cx="1232140" cy="1238007"/>
          </a:xfrm>
          <a:prstGeom prst="rect">
            <a:avLst/>
          </a:prstGeom>
        </p:spPr>
      </p:pic>
      <p:sp>
        <p:nvSpPr>
          <p:cNvPr id="27" name="Subtitle 2"/>
          <p:cNvSpPr txBox="1"/>
          <p:nvPr/>
        </p:nvSpPr>
        <p:spPr>
          <a:xfrm>
            <a:off x="795022" y="3361537"/>
            <a:ext cx="7818708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Okrećem se</a:t>
            </a:r>
            <a:r>
              <a:rPr lang="hr-HR" sz="3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gledam</a:t>
            </a:r>
            <a:r>
              <a:rPr lang="hr-HR" sz="3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hr-HR" sz="3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1410884" y="4841693"/>
            <a:ext cx="5528534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izostavljenost teksta</a:t>
            </a:r>
            <a:endParaRPr lang="hr-HR" sz="3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273279" y="3983278"/>
            <a:ext cx="0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29215" y="3985366"/>
            <a:ext cx="0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3624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54" y="728663"/>
            <a:ext cx="1232140" cy="12380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55" y="728663"/>
            <a:ext cx="1232140" cy="12380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957" y="728663"/>
            <a:ext cx="1232140" cy="1238007"/>
          </a:xfrm>
          <a:prstGeom prst="rect">
            <a:avLst/>
          </a:prstGeom>
        </p:spPr>
      </p:pic>
      <p:sp>
        <p:nvSpPr>
          <p:cNvPr id="27" name="Subtitle 2"/>
          <p:cNvSpPr txBox="1"/>
          <p:nvPr/>
        </p:nvSpPr>
        <p:spPr>
          <a:xfrm>
            <a:off x="104003" y="3361537"/>
            <a:ext cx="9303043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Frane i ja</a:t>
            </a:r>
            <a:r>
              <a:rPr lang="hr-HR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hr-HR" sz="32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znate</a:t>
            </a:r>
            <a:r>
              <a:rPr lang="hr-HR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hr-HR" sz="32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htjeli bismo Vaš</a:t>
            </a:r>
            <a:r>
              <a:rPr lang="hr-HR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hr-HR" sz="32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autogram.</a:t>
            </a:r>
            <a:endParaRPr lang="hr-HR" sz="3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1248046" y="4841693"/>
            <a:ext cx="6602816" cy="657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isprekidani govor ili dulja stanka</a:t>
            </a:r>
            <a:endParaRPr lang="hr-HR" sz="32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095835" y="3983278"/>
            <a:ext cx="0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01043" y="3985366"/>
            <a:ext cx="0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5047" y="3987454"/>
            <a:ext cx="0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74949" y="5496929"/>
            <a:ext cx="7020720" cy="1187128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21" name="Subtitle 2"/>
          <p:cNvSpPr txBox="1"/>
          <p:nvPr/>
        </p:nvSpPr>
        <p:spPr bwMode="gray">
          <a:xfrm>
            <a:off x="385907" y="5481893"/>
            <a:ext cx="7114824" cy="98542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Trotočkom</a:t>
            </a:r>
            <a:r>
              <a:rPr lang="hr-HR" sz="3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označujemo da je tekst izostavljen, nenaveden ili prekinut.</a:t>
            </a:r>
            <a:endParaRPr lang="hr-HR" sz="32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28" grpId="0" build="p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84293"/>
            <a:ext cx="9144000" cy="661404"/>
          </a:xfrm>
        </p:spPr>
        <p:txBody>
          <a:bodyPr>
            <a:noAutofit/>
          </a:bodyPr>
          <a:lstStyle/>
          <a:p>
            <a:r>
              <a:rPr lang="hr-HR" sz="3200" cap="non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Gledam… Okrećem se.</a:t>
            </a:r>
            <a:endParaRPr lang="hr-HR" sz="3200" cap="non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3624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54" y="728663"/>
            <a:ext cx="1232140" cy="12380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55" y="728663"/>
            <a:ext cx="1232140" cy="12380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957" y="728663"/>
            <a:ext cx="1232140" cy="1238007"/>
          </a:xfrm>
          <a:prstGeom prst="rect">
            <a:avLst/>
          </a:prstGeom>
        </p:spPr>
      </p:pic>
      <p:sp>
        <p:nvSpPr>
          <p:cNvPr id="22" name="Subtitle 2"/>
          <p:cNvSpPr txBox="1"/>
          <p:nvPr/>
        </p:nvSpPr>
        <p:spPr>
          <a:xfrm>
            <a:off x="3985356" y="3111017"/>
            <a:ext cx="747713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˽</a:t>
            </a:r>
            <a:endParaRPr lang="hr-H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2"/>
          <p:cNvSpPr txBox="1"/>
          <p:nvPr/>
        </p:nvSpPr>
        <p:spPr>
          <a:xfrm>
            <a:off x="-564166" y="4549338"/>
            <a:ext cx="4868945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nema razmaka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btitle 2"/>
          <p:cNvSpPr txBox="1"/>
          <p:nvPr/>
        </p:nvSpPr>
        <p:spPr>
          <a:xfrm>
            <a:off x="4623686" y="4551426"/>
            <a:ext cx="2277137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razmak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256767" y="3809999"/>
            <a:ext cx="617763" cy="8605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65132" y="3812087"/>
            <a:ext cx="657805" cy="858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ubtitle 2"/>
          <p:cNvSpPr txBox="1"/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kako koristimo razmak kod trotočke u tiskanome tekstu: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build="p"/>
      <p:bldP spid="23" grpId="0" build="p"/>
      <p:bldP spid="2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350" y="4446978"/>
            <a:ext cx="9144000" cy="661404"/>
          </a:xfrm>
        </p:spPr>
        <p:txBody>
          <a:bodyPr>
            <a:noAutofit/>
          </a:bodyPr>
          <a:lstStyle/>
          <a:p>
            <a:r>
              <a:rPr lang="hr-HR" sz="32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Baka svakodnevno govori unuku da ga voli, da misli na njega, da ga nikad neće zaboraviti...</a:t>
            </a:r>
            <a:endParaRPr lang="hr-HR" sz="3200" b="1" cap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Trotočka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47855" y="3624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54" y="728663"/>
            <a:ext cx="1232140" cy="12380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55" y="728663"/>
            <a:ext cx="1232140" cy="12380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957" y="728663"/>
            <a:ext cx="1232140" cy="1238007"/>
          </a:xfrm>
          <a:prstGeom prst="rect">
            <a:avLst/>
          </a:prstGeom>
        </p:spPr>
      </p:pic>
      <p:sp>
        <p:nvSpPr>
          <p:cNvPr id="22" name="Subtitle 2"/>
          <p:cNvSpPr txBox="1"/>
          <p:nvPr/>
        </p:nvSpPr>
        <p:spPr>
          <a:xfrm>
            <a:off x="3985356" y="3111017"/>
            <a:ext cx="747713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ubtitle 2"/>
          <p:cNvSpPr txBox="1"/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Pročitaj sljedeću rečenicu i objasni zašto je u njoj uporabljena trotočka.</a:t>
            </a:r>
            <a:endParaRPr lang="hr-HR" sz="32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849252"/>
            <a:ext cx="1843087" cy="5557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5" name="Subtitle 2"/>
          <p:cNvSpPr txBox="1"/>
          <p:nvPr/>
        </p:nvSpPr>
        <p:spPr bwMode="gray">
          <a:xfrm>
            <a:off x="885906" y="637670"/>
            <a:ext cx="195354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Zagrade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/>
          <p:nvPr/>
        </p:nvSpPr>
        <p:spPr>
          <a:xfrm>
            <a:off x="953570" y="57830"/>
            <a:ext cx="8190068" cy="6928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PRAVOPISNI ZNAKOVI</a:t>
            </a:r>
            <a:endParaRPr lang="hr-HR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87" y="750749"/>
            <a:ext cx="1224000" cy="12298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684" y="750749"/>
            <a:ext cx="1223178" cy="1229002"/>
          </a:xfrm>
          <a:prstGeom prst="rect">
            <a:avLst/>
          </a:prstGeom>
        </p:spPr>
      </p:pic>
      <p:sp>
        <p:nvSpPr>
          <p:cNvPr id="21" name="Subtitle 2"/>
          <p:cNvSpPr txBox="1"/>
          <p:nvPr/>
        </p:nvSpPr>
        <p:spPr>
          <a:xfrm>
            <a:off x="103166" y="3749843"/>
            <a:ext cx="9040834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Svi znaju da sam dovoljno odrastao </a:t>
            </a:r>
            <a:r>
              <a:rPr lang="hr-HR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već mi je 10 godina</a:t>
            </a:r>
            <a:r>
              <a:rPr lang="hr-HR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04004" y="2106849"/>
            <a:ext cx="8560736" cy="1150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sz="3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Promotri što označuje istaknuti pravopisni znak u rečenici.</a:t>
            </a:r>
            <a:endParaRPr lang="hr-HR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btitle 2"/>
          <p:cNvSpPr txBox="1"/>
          <p:nvPr/>
        </p:nvSpPr>
        <p:spPr>
          <a:xfrm>
            <a:off x="1117949" y="5513268"/>
            <a:ext cx="4868945" cy="661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dopunjavanje, objašnjenje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639162" y="4229099"/>
            <a:ext cx="617763" cy="8605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1" grpId="0"/>
      <p:bldP spid="21" grpId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2694</Words>
  <Application>WPS Presentation</Application>
  <PresentationFormat>On-screen Show (4:3)</PresentationFormat>
  <Paragraphs>172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SimSun</vt:lpstr>
      <vt:lpstr>Wingdings</vt:lpstr>
      <vt:lpstr>Wingdings 3</vt:lpstr>
      <vt:lpstr>Calibri</vt:lpstr>
      <vt:lpstr>Microsoft YaHei</vt:lpstr>
      <vt:lpstr>Arial Unicode MS</vt:lpstr>
      <vt:lpstr>Calibri Light</vt:lpstr>
      <vt:lpstr>Theme1</vt:lpstr>
      <vt:lpstr>PRAVOPISNI ZNAKOVI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DATIV</dc:title>
  <dc:creator>Dijana</dc:creator>
  <cp:lastModifiedBy>Korisnik</cp:lastModifiedBy>
  <cp:revision>159</cp:revision>
  <dcterms:created xsi:type="dcterms:W3CDTF">2014-02-05T06:53:00Z</dcterms:created>
  <dcterms:modified xsi:type="dcterms:W3CDTF">2023-09-19T06:07:26Z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BA4F62A2D07A400B992D389A9BE16624</vt:lpwstr>
  </property>
  <property fmtid="{D5CDD505-2E9C-101B-9397-08002B2CF9AE}" pid="3" name="KSOProductBuildVer">
    <vt:lpwstr>1033-11.2.0.11537</vt:lpwstr>
  </property>
</Properties>
</file>