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310" r:id="rId4"/>
    <p:sldId id="323" r:id="rId5"/>
    <p:sldId id="336" r:id="rId6"/>
    <p:sldId id="331" r:id="rId7"/>
    <p:sldId id="333" r:id="rId8"/>
    <p:sldId id="324" r:id="rId9"/>
    <p:sldId id="326" r:id="rId10"/>
    <p:sldId id="327" r:id="rId11"/>
    <p:sldId id="335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8" userDrawn="1">
          <p15:clr>
            <a:srgbClr val="A4A3A4"/>
          </p15:clr>
        </p15:guide>
        <p15:guide id="2" pos="2836" userDrawn="1">
          <p15:clr>
            <a:srgbClr val="A4A3A4"/>
          </p15:clr>
        </p15:guide>
        <p15:guide id="3" orient="horz" pos="436" userDrawn="1">
          <p15:clr>
            <a:srgbClr val="A4A3A4"/>
          </p15:clr>
        </p15:guide>
        <p15:guide id="4" pos="140" userDrawn="1">
          <p15:clr>
            <a:srgbClr val="A4A3A4"/>
          </p15:clr>
        </p15:guide>
        <p15:guide id="5" pos="5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660066"/>
    <a:srgbClr val="9900CC"/>
    <a:srgbClr val="3E003E"/>
    <a:srgbClr val="66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972" y="96"/>
      </p:cViewPr>
      <p:guideLst>
        <p:guide orient="horz" pos="1798"/>
        <p:guide pos="2836"/>
        <p:guide orient="horz" pos="436"/>
        <p:guide pos="140"/>
        <p:guide pos="5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5900" y="849256"/>
            <a:ext cx="8508999" cy="1725502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53" y="1183155"/>
            <a:ext cx="8474846" cy="1058831"/>
          </a:xfrm>
        </p:spPr>
        <p:txBody>
          <a:bodyPr>
            <a:normAutofit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/>
          <p:nvPr/>
        </p:nvSpPr>
        <p:spPr>
          <a:xfrm>
            <a:off x="250190" y="3140710"/>
            <a:ext cx="8375015" cy="168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razdvajaju tekst na rečenice i rečenične dijelove te omogućuju lakše čitanje i za razumijevanje teksta.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430" y="848995"/>
            <a:ext cx="2527300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1020445" y="631825"/>
            <a:ext cx="490474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Izostavnik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4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/>
          <p:nvPr/>
        </p:nvSpPr>
        <p:spPr>
          <a:xfrm>
            <a:off x="594995" y="4344670"/>
            <a:ext cx="8069580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Kupit ću trubu il’ bubnjeve.</a:t>
            </a:r>
            <a:endParaRPr lang="hr-HR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Pročitaj sljedeću rečenicu tako da izgovoriš izostavljeni dio riječi.</a:t>
            </a:r>
            <a:endParaRPr lang="hr-HR" sz="3200" cap="none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430" y="848995"/>
            <a:ext cx="458025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1020445" y="631825"/>
            <a:ext cx="490474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Upitnik s uskličnikom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4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3615448" y="4672008"/>
            <a:ext cx="5528534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istodobno pitanje i čuđenje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/>
          <p:nvPr/>
        </p:nvSpPr>
        <p:spPr>
          <a:xfrm>
            <a:off x="595630" y="3608705"/>
            <a:ext cx="6193155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Tata, zar ti nikad nisi bio mlad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?!</a:t>
            </a:r>
            <a:endParaRPr lang="hr-HR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263005" y="4153535"/>
            <a:ext cx="6985" cy="51816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/>
        </p:nvSpPr>
        <p:spPr>
          <a:xfrm>
            <a:off x="222114" y="542916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Upitnik s uskličnikom</a:t>
            </a:r>
            <a:r>
              <a:rPr lang="hr-HR" sz="32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(?!) piše se na kraju rečenice kojom se izražava istodobno pitanje, čuđenje ili oduševljenje.</a:t>
            </a:r>
            <a:endParaRPr lang="hr-HR" sz="3200" cap="non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5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430" y="848995"/>
            <a:ext cx="458025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1020445" y="631825"/>
            <a:ext cx="490474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Uskličnik s upitnikom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4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3615448" y="4672008"/>
            <a:ext cx="5528534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istodobno čuđenje i pitanje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/>
          <p:nvPr/>
        </p:nvSpPr>
        <p:spPr>
          <a:xfrm>
            <a:off x="595630" y="3608705"/>
            <a:ext cx="6193155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Draga kćeri, i ti stvaraš buku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!?</a:t>
            </a:r>
            <a:endParaRPr lang="hr-HR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263005" y="4153535"/>
            <a:ext cx="6985" cy="51816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/>
        </p:nvSpPr>
        <p:spPr>
          <a:xfrm>
            <a:off x="222114" y="542916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Uskličnik s upinikom </a:t>
            </a:r>
            <a:r>
              <a:rPr lang="hr-HR" sz="32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(!?) piše se na kraju rečenice kojom se izražava istodobno čuđenje, oduševljenje i pitanje.</a:t>
            </a:r>
            <a:endParaRPr lang="hr-HR" sz="3200" cap="non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5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430" y="848995"/>
            <a:ext cx="458025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1020445" y="631825"/>
            <a:ext cx="490474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Upitnik s uskličnikom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4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/>
          <p:nvPr/>
        </p:nvSpPr>
        <p:spPr>
          <a:xfrm>
            <a:off x="594995" y="4344670"/>
            <a:ext cx="8069580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Čemu toliko živciranja zbog malo buk</a:t>
            </a:r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e?!</a:t>
            </a:r>
            <a:endParaRPr lang="hr-HR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Pročitaj sljedeću rečenicu i objasni zašto je uporabljen upitnik s uskličnikom!</a:t>
            </a:r>
            <a:endParaRPr lang="hr-HR" sz="3200" cap="none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430" y="848995"/>
            <a:ext cx="458025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1020445" y="631825"/>
            <a:ext cx="490474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Upitnik s uskličnikom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4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425843" y="5549578"/>
            <a:ext cx="5528534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upitna šutnja s čuđenjem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/>
          <p:nvPr/>
        </p:nvSpPr>
        <p:spPr>
          <a:xfrm>
            <a:off x="595630" y="3608705"/>
            <a:ext cx="6193155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Jesi li me jučer vidio?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?!</a:t>
            </a:r>
            <a:endParaRPr lang="hr-HR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139825" y="4759325"/>
            <a:ext cx="6985" cy="51816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430" y="848995"/>
            <a:ext cx="458025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1020445" y="631825"/>
            <a:ext cx="490474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Upitnik s uskličnikom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47855" y="4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/>
          <p:nvPr/>
        </p:nvSpPr>
        <p:spPr>
          <a:xfrm>
            <a:off x="594995" y="4344670"/>
            <a:ext cx="8069580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Od danas vrijede nova pravila za slušanje glazbe!</a:t>
            </a:r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?!</a:t>
            </a:r>
            <a:endParaRPr lang="hr-HR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Sljedeće rečenice napiši u bilježnicu tako da umjesto uskličnika s upitnikom napišeš tekst koji može zamijeniti pravopisni znak.</a:t>
            </a:r>
            <a:endParaRPr lang="hr-HR" sz="3200" cap="none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4" y="849252"/>
            <a:ext cx="2184673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7" y="637670"/>
            <a:ext cx="2198880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Izostavnik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00230" y="5338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ubtitle 2"/>
          <p:cNvSpPr txBox="1"/>
          <p:nvPr/>
        </p:nvSpPr>
        <p:spPr>
          <a:xfrm>
            <a:off x="103166" y="3173647"/>
            <a:ext cx="6209952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Opet ću na hokej, al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moram naučiti navijačku pjesmu.</a:t>
            </a:r>
            <a:endParaRPr lang="hr-H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btitle 2"/>
          <p:cNvSpPr txBox="1"/>
          <p:nvPr/>
        </p:nvSpPr>
        <p:spPr>
          <a:xfrm>
            <a:off x="403789" y="5604244"/>
            <a:ext cx="8073373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izostavnik – znak koji zamjenjuje izostavljena slova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523974" y="3394555"/>
            <a:ext cx="789144" cy="5412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itle 2"/>
          <p:cNvSpPr txBox="1"/>
          <p:nvPr/>
        </p:nvSpPr>
        <p:spPr>
          <a:xfrm>
            <a:off x="105254" y="3989925"/>
            <a:ext cx="887799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</a:t>
            </a:r>
            <a:r>
              <a:rPr lang="hr-HR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je do kraja?</a:t>
            </a:r>
            <a:endParaRPr lang="hr-H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739246" y="3113937"/>
            <a:ext cx="530048" cy="546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23" name="Oval 22"/>
          <p:cNvSpPr/>
          <p:nvPr/>
        </p:nvSpPr>
        <p:spPr>
          <a:xfrm>
            <a:off x="463690" y="3892637"/>
            <a:ext cx="530048" cy="546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25" name="Subtitle 2"/>
          <p:cNvSpPr txBox="1"/>
          <p:nvPr/>
        </p:nvSpPr>
        <p:spPr>
          <a:xfrm>
            <a:off x="107342" y="4568209"/>
            <a:ext cx="887799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hr-HR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vjerovati – koja utakmica!</a:t>
            </a:r>
            <a:endParaRPr lang="hr-H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526062" y="4148203"/>
            <a:ext cx="789144" cy="5412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528150" y="4764065"/>
            <a:ext cx="789144" cy="5412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54084" y="4483447"/>
            <a:ext cx="530048" cy="546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30" name="Subtitle 2"/>
          <p:cNvSpPr txBox="1"/>
          <p:nvPr/>
        </p:nvSpPr>
        <p:spPr>
          <a:xfrm>
            <a:off x="6375105" y="3107447"/>
            <a:ext cx="1203139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ubtitle 2"/>
          <p:cNvSpPr txBox="1"/>
          <p:nvPr/>
        </p:nvSpPr>
        <p:spPr>
          <a:xfrm>
            <a:off x="6377193" y="3861095"/>
            <a:ext cx="1372076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ubtitle 2"/>
          <p:cNvSpPr txBox="1"/>
          <p:nvPr/>
        </p:nvSpPr>
        <p:spPr>
          <a:xfrm>
            <a:off x="6379281" y="4476957"/>
            <a:ext cx="1545519" cy="657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možeš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/>
        </p:nvSpPr>
        <p:spPr>
          <a:xfrm>
            <a:off x="102734" y="1861104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što označuje istaknuti pravopisni znak u rečenici.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build="p"/>
      <p:bldP spid="20" grpId="0" build="p"/>
      <p:bldP spid="22" grpId="0" bldLvl="0" animBg="1"/>
      <p:bldP spid="23" grpId="0" bldLvl="0" animBg="1"/>
      <p:bldP spid="25" grpId="0" build="p"/>
      <p:bldP spid="29" grpId="0" bldLvl="0" animBg="1"/>
      <p:bldP spid="30" grpId="0" build="p"/>
      <p:bldP spid="31" grpId="0" build="p"/>
      <p:bldP spid="3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4" y="849252"/>
            <a:ext cx="2184673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7" y="637670"/>
            <a:ext cx="2198880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Izostavnik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5338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104004" y="2106849"/>
            <a:ext cx="8560736" cy="1150508"/>
          </a:xfrm>
        </p:spPr>
        <p:txBody>
          <a:bodyPr>
            <a:noAutofit/>
          </a:bodyPr>
          <a:lstStyle/>
          <a:p>
            <a:pPr algn="l"/>
            <a:r>
              <a:rPr lang="hr-HR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 bilježenju izostavnika često griješimo pišući:</a:t>
            </a:r>
            <a:endParaRPr lang="hr-HR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Subtitle 2"/>
          <p:cNvSpPr txBox="1"/>
          <p:nvPr/>
        </p:nvSpPr>
        <p:spPr>
          <a:xfrm>
            <a:off x="106092" y="3060913"/>
            <a:ext cx="4465908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Navijat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ćemo za svoje.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603814" y="2934241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sp>
        <p:nvSpPr>
          <p:cNvPr id="56" name="Subtitle 2"/>
          <p:cNvSpPr txBox="1"/>
          <p:nvPr/>
        </p:nvSpPr>
        <p:spPr>
          <a:xfrm>
            <a:off x="1612798" y="3855226"/>
            <a:ext cx="4465908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Navijat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ćemo za svoje.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2786424" y="3956947"/>
            <a:ext cx="611841" cy="611841"/>
          </a:xfrm>
          <a:prstGeom prst="rect">
            <a:avLst/>
          </a:prstGeom>
        </p:spPr>
      </p:pic>
      <p:sp>
        <p:nvSpPr>
          <p:cNvPr id="57" name="Subtitle 2"/>
          <p:cNvSpPr txBox="1"/>
          <p:nvPr/>
        </p:nvSpPr>
        <p:spPr>
          <a:xfrm>
            <a:off x="108179" y="4854219"/>
            <a:ext cx="5127699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Bilo je k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’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 što si rekao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793792" y="4727547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sp>
        <p:nvSpPr>
          <p:cNvPr id="59" name="Subtitle 2"/>
          <p:cNvSpPr txBox="1"/>
          <p:nvPr/>
        </p:nvSpPr>
        <p:spPr>
          <a:xfrm>
            <a:off x="1614886" y="5648532"/>
            <a:ext cx="4760862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Bilo je ko što si rekao.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3013980" y="5750253"/>
            <a:ext cx="611841" cy="611841"/>
          </a:xfrm>
          <a:prstGeom prst="rect">
            <a:avLst/>
          </a:prstGeom>
        </p:spPr>
      </p:pic>
      <p:sp>
        <p:nvSpPr>
          <p:cNvPr id="2" name="Subtitle 2"/>
          <p:cNvSpPr txBox="1"/>
          <p:nvPr/>
        </p:nvSpPr>
        <p:spPr>
          <a:xfrm>
            <a:off x="6141720" y="3877945"/>
            <a:ext cx="2667635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krnji infinitiv</a:t>
            </a:r>
            <a:endParaRPr lang="hr-HR" sz="32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/>
          <p:nvPr/>
        </p:nvSpPr>
        <p:spPr>
          <a:xfrm>
            <a:off x="5887085" y="5481320"/>
            <a:ext cx="2994025" cy="115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sažimanje dvaju samoglasnika</a:t>
            </a:r>
            <a:endParaRPr lang="hr-HR" sz="32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9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4" y="849252"/>
            <a:ext cx="2184673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/>
          <p:nvPr/>
        </p:nvSpPr>
        <p:spPr bwMode="gray">
          <a:xfrm>
            <a:off x="885907" y="637670"/>
            <a:ext cx="2198880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Izostavnik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/>
          <p:nvPr/>
        </p:nvSpPr>
        <p:spPr>
          <a:xfrm>
            <a:off x="953570" y="43225"/>
            <a:ext cx="8190068" cy="6928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PRAVOPISNI ZNAKOVI</a:t>
            </a:r>
            <a:endParaRPr lang="hr-HR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0" y="3284293"/>
            <a:ext cx="9144000" cy="661404"/>
          </a:xfrm>
        </p:spPr>
        <p:txBody>
          <a:bodyPr>
            <a:noAutofit/>
          </a:bodyPr>
          <a:lstStyle/>
          <a:p>
            <a:r>
              <a:rPr lang="hr-HR" sz="3200" cap="none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</a:t>
            </a:r>
            <a:r>
              <a:rPr lang="hr-HR" sz="32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si? </a:t>
            </a:r>
            <a:r>
              <a:rPr lang="hr-HR" sz="3200" cap="none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Kol’ko</a:t>
            </a:r>
            <a:r>
              <a:rPr lang="hr-HR" sz="320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sati?</a:t>
            </a:r>
            <a:endParaRPr lang="hr-HR" sz="320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ubtitle 2"/>
          <p:cNvSpPr txBox="1"/>
          <p:nvPr/>
        </p:nvSpPr>
        <p:spPr>
          <a:xfrm>
            <a:off x="3020854" y="3111017"/>
            <a:ext cx="747713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˽</a:t>
            </a:r>
            <a:endParaRPr lang="hr-H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btitle 2"/>
          <p:cNvSpPr txBox="1"/>
          <p:nvPr/>
        </p:nvSpPr>
        <p:spPr>
          <a:xfrm>
            <a:off x="3419102" y="4674598"/>
            <a:ext cx="4868945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nema razmaka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2"/>
          <p:cNvSpPr txBox="1"/>
          <p:nvPr/>
        </p:nvSpPr>
        <p:spPr>
          <a:xfrm>
            <a:off x="2231220" y="4676686"/>
            <a:ext cx="2277137" cy="66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razmak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382314" y="3876995"/>
            <a:ext cx="0" cy="912132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itle 2"/>
          <p:cNvSpPr txBox="1"/>
          <p:nvPr/>
        </p:nvSpPr>
        <p:spPr>
          <a:xfrm>
            <a:off x="104004" y="2106849"/>
            <a:ext cx="8560736" cy="1150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kako koristimo razmak kod izostavnika u tiskanome tekstu: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737210" y="3879083"/>
            <a:ext cx="0" cy="912132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1" grpId="0" build="p"/>
      <p:bldP spid="22" grpId="0" build="p"/>
      <p:bldP spid="23" grpId="0" build="p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1937</Words>
  <Application>WPS Presentation</Application>
  <PresentationFormat>On-screen Show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PRAVOPISNI ZNAKOVI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161</cp:revision>
  <dcterms:created xsi:type="dcterms:W3CDTF">2014-02-05T06:53:00Z</dcterms:created>
  <dcterms:modified xsi:type="dcterms:W3CDTF">2023-09-22T05:45:04Z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40EEC965ED0248CB95C649018714FE3D</vt:lpwstr>
  </property>
  <property fmtid="{D5CDD505-2E9C-101B-9397-08002B2CF9AE}" pid="3" name="KSOProductBuildVer">
    <vt:lpwstr>1033-12.2.0.13215</vt:lpwstr>
  </property>
</Properties>
</file>