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0"/>
  </p:handoutMasterIdLst>
  <p:sldIdLst>
    <p:sldId id="267" r:id="rId3"/>
    <p:sldId id="406" r:id="rId4"/>
    <p:sldId id="268" r:id="rId5"/>
    <p:sldId id="398" r:id="rId6"/>
    <p:sldId id="399" r:id="rId7"/>
    <p:sldId id="400" r:id="rId8"/>
    <p:sldId id="401" r:id="rId9"/>
    <p:sldId id="402" r:id="rId10"/>
    <p:sldId id="412" r:id="rId11"/>
    <p:sldId id="413" r:id="rId12"/>
    <p:sldId id="415" r:id="rId13"/>
    <p:sldId id="407" r:id="rId14"/>
    <p:sldId id="408" r:id="rId15"/>
    <p:sldId id="409" r:id="rId16"/>
    <p:sldId id="410" r:id="rId17"/>
    <p:sldId id="411" r:id="rId18"/>
    <p:sldId id="416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6" userDrawn="1">
          <p15:clr>
            <a:srgbClr val="A4A3A4"/>
          </p15:clr>
        </p15:guide>
        <p15:guide id="2" pos="540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4830" userDrawn="1">
          <p15:clr>
            <a:srgbClr val="A4A3A4"/>
          </p15:clr>
        </p15:guide>
        <p15:guide id="5" pos="28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CC0066"/>
    <a:srgbClr val="FF9933"/>
    <a:srgbClr val="6600FF"/>
    <a:srgbClr val="FF3300"/>
    <a:srgbClr val="00FFFF"/>
    <a:srgbClr val="9900CC"/>
    <a:srgbClr val="660066"/>
    <a:srgbClr val="3E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60" y="66"/>
      </p:cViewPr>
      <p:guideLst>
        <p:guide orient="horz" pos="1386"/>
        <p:guide pos="540"/>
        <p:guide orient="horz" pos="517"/>
        <p:guide pos="4830"/>
        <p:guide pos="28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37310" y="898559"/>
            <a:ext cx="6096000" cy="1738420"/>
          </a:xfrm>
          <a:prstGeom prst="rect">
            <a:avLst/>
          </a:prstGeom>
          <a:solidFill>
            <a:srgbClr val="6600FF"/>
          </a:solidFill>
          <a:ln>
            <a:solidFill>
              <a:srgbClr val="6600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6600FF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82" y="1174257"/>
            <a:ext cx="7775548" cy="1187767"/>
          </a:xfrm>
        </p:spPr>
        <p:txBody>
          <a:bodyPr>
            <a:no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REČENICA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843123" y="3030797"/>
            <a:ext cx="2660339" cy="559089"/>
          </a:xfrm>
          <a:prstGeom prst="rect">
            <a:avLst/>
          </a:prstGeom>
          <a:ln w="317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5685" y="3030797"/>
            <a:ext cx="3405083" cy="559089"/>
          </a:xfrm>
          <a:prstGeom prst="rect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-36512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13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 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264531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15407" y="590310"/>
            <a:ext cx="6501311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složenoj 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509062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Jednostavne rečenice unutar složene rečenice nazivamo </a:t>
            </a:r>
            <a:r>
              <a:rPr lang="hr-HR" sz="3200" b="1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5686" y="3030798"/>
            <a:ext cx="6426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Bolje se namjesti i </a:t>
            </a:r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dohvati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knjigu.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9982" y="3030797"/>
            <a:ext cx="2576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namjestiti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1164" y="4276109"/>
            <a:ext cx="2507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1.surečenica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822254" y="3733887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793628" y="3030797"/>
            <a:ext cx="1505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dohvati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922623" y="3733887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058159" y="4276109"/>
            <a:ext cx="2507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.surečenica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803" y="5391365"/>
            <a:ext cx="8140964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Koliko je predikata u složenoj rečenici, toliko je u njoj </a:t>
            </a:r>
            <a:r>
              <a:rPr lang="hr-HR" sz="3200" dirty="0" err="1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8" grpId="0" bldLvl="0" animBg="1"/>
      <p:bldP spid="5" grpId="0"/>
      <p:bldP spid="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6187762" y="2591701"/>
            <a:ext cx="2900730" cy="559089"/>
          </a:xfrm>
          <a:prstGeom prst="rect">
            <a:avLst/>
          </a:prstGeom>
          <a:ln w="317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Rectangle 37"/>
          <p:cNvSpPr/>
          <p:nvPr/>
        </p:nvSpPr>
        <p:spPr>
          <a:xfrm>
            <a:off x="2798115" y="2591701"/>
            <a:ext cx="3323285" cy="559089"/>
          </a:xfrm>
          <a:prstGeom prst="rect">
            <a:avLst/>
          </a:prstGeom>
          <a:ln w="317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288514" y="2591701"/>
            <a:ext cx="2445297" cy="559089"/>
          </a:xfrm>
          <a:prstGeom prst="rect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70C0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-36512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13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264531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15407" y="590310"/>
            <a:ext cx="6501311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složenoj 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509062"/>
            <a:ext cx="873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Promotri primjere: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803" y="2602000"/>
            <a:ext cx="9842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Volio bih znati što se zbiva u knjizi dok je zatvorena.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9803" y="2591701"/>
            <a:ext cx="25535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Volio bih znati</a:t>
            </a:r>
            <a:endParaRPr lang="hr-HR" sz="3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33203" y="2602000"/>
            <a:ext cx="15937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0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zbiva</a:t>
            </a:r>
            <a:endParaRPr lang="hr-HR" sz="3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11906" y="2604401"/>
            <a:ext cx="22765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0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hr-HR" sz="3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zatvorena</a:t>
            </a:r>
            <a:endParaRPr lang="hr-HR" sz="3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28119" y="4532746"/>
            <a:ext cx="79975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 predikata   	  		tri </a:t>
            </a:r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066740" y="4835017"/>
            <a:ext cx="759926" cy="73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88514" y="3766395"/>
            <a:ext cx="2507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1.surečenica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772501" y="3235988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518922" y="3776517"/>
            <a:ext cx="2507418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.surečenica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642701" y="3222867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495560" y="3776517"/>
            <a:ext cx="2507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.surečenica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7619339" y="3222867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5469" y="5280200"/>
            <a:ext cx="87144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Granica među </a:t>
            </a:r>
            <a:r>
              <a:rPr lang="hr-HR" sz="3200" dirty="0" err="1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surečenicama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naziva se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rečenična granica 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obično ju označujemo okomitom crtom. 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162363" y="2217527"/>
            <a:ext cx="12700" cy="1318288"/>
          </a:xfrm>
          <a:prstGeom prst="line">
            <a:avLst/>
          </a:prstGeom>
          <a:ln w="317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776856" y="2209556"/>
            <a:ext cx="12700" cy="1318288"/>
          </a:xfrm>
          <a:prstGeom prst="line">
            <a:avLst/>
          </a:prstGeom>
          <a:ln w="317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  <p:bldP spid="38" grpId="0" bldLvl="0" animBg="1"/>
      <p:bldP spid="37" grpId="0" bldLvl="0" animBg="1"/>
      <p:bldP spid="35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4619470" y="5408769"/>
            <a:ext cx="508000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val 21"/>
          <p:cNvSpPr/>
          <p:nvPr/>
        </p:nvSpPr>
        <p:spPr>
          <a:xfrm>
            <a:off x="6508230" y="3920081"/>
            <a:ext cx="508000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Oval 2"/>
          <p:cNvSpPr/>
          <p:nvPr/>
        </p:nvSpPr>
        <p:spPr>
          <a:xfrm>
            <a:off x="4572000" y="3197401"/>
            <a:ext cx="508000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503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 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85221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23744" y="615955"/>
            <a:ext cx="7149011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Vezničke riječi u složenoj 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547759"/>
            <a:ext cx="873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 složenoj rečenici najčešće povezujemo veznicima: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446" y="3013312"/>
            <a:ext cx="8769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Okrene prvu stranicu te počne čitati.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Gdjekad se digne oluja na moru ili se čovjek nađe u stranim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zemljama.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Treba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pročitati knjigu da bi se sve to doživjelo.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2" grpId="0" bldLvl="0" animBg="1"/>
      <p:bldP spid="3" grpId="0" bldLvl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71600" y="3168792"/>
            <a:ext cx="1855756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val 21"/>
          <p:cNvSpPr/>
          <p:nvPr/>
        </p:nvSpPr>
        <p:spPr>
          <a:xfrm flipH="1">
            <a:off x="2971598" y="3908352"/>
            <a:ext cx="1855756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val 22"/>
          <p:cNvSpPr/>
          <p:nvPr/>
        </p:nvSpPr>
        <p:spPr>
          <a:xfrm>
            <a:off x="5217812" y="4597633"/>
            <a:ext cx="1855756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328228" y="2955399"/>
            <a:ext cx="83581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Počeo je čitati nakon što je dobio knjigu.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Sve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 u knjizi, samo što to treba otkriti.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Bio je svečano raspoložen budući da se veselio čitanju.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503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28" name="TextBox 27"/>
          <p:cNvSpPr txBox="1"/>
          <p:nvPr/>
        </p:nvSpPr>
        <p:spPr>
          <a:xfrm>
            <a:off x="7924799" y="69562"/>
            <a:ext cx="942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chemeClr val="bg1"/>
                </a:solidFill>
              </a:rPr>
              <a:t> </a:t>
            </a:r>
            <a:r>
              <a:rPr lang="hr-HR" sz="3200" dirty="0" smtClean="0">
                <a:solidFill>
                  <a:schemeClr val="bg1"/>
                </a:solidFill>
              </a:rPr>
              <a:t>62</a:t>
            </a:r>
            <a:endParaRPr lang="hr-HR" sz="32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85221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7149011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Vezničke riječi u složenoj 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8" y="1547759"/>
            <a:ext cx="90143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Osim veznicima,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možemo povezivati i vezničkim skupovima: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2" grpId="0" bldLvl="0" animBg="1"/>
      <p:bldP spid="23" grpId="0" bldLvl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629025" y="3283015"/>
            <a:ext cx="698500" cy="525543"/>
          </a:xfrm>
          <a:prstGeom prst="ellipse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val 21"/>
          <p:cNvSpPr/>
          <p:nvPr/>
        </p:nvSpPr>
        <p:spPr>
          <a:xfrm flipH="1">
            <a:off x="3959225" y="4030379"/>
            <a:ext cx="812800" cy="525543"/>
          </a:xfrm>
          <a:prstGeom prst="ellipse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val 22"/>
          <p:cNvSpPr/>
          <p:nvPr/>
        </p:nvSpPr>
        <p:spPr>
          <a:xfrm>
            <a:off x="3629025" y="4752343"/>
            <a:ext cx="838200" cy="525543"/>
          </a:xfrm>
          <a:prstGeom prst="ellipse">
            <a:avLst/>
          </a:prstGeom>
          <a:ln w="317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85221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7149011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Vezničke riječi u složenoj 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8" y="1547759"/>
            <a:ext cx="90143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U vezničkoj službi mogu se naći i druge vrste riječi, najčešće zamjenice i prilozi:</a:t>
            </a:r>
            <a:endParaRPr lang="hr-H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819525" y="5468844"/>
            <a:ext cx="758648" cy="525543"/>
          </a:xfrm>
          <a:prstGeom prst="ellipse">
            <a:avLst/>
          </a:prstGeom>
          <a:ln w="317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2242704" y="2600300"/>
            <a:ext cx="4443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 u službi veznika</a:t>
            </a:r>
            <a:endParaRPr lang="hr-H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3539" y="6185345"/>
            <a:ext cx="3764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prilozi u službi veznika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070" y="3078049"/>
            <a:ext cx="8358187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Volio bih znati što se zbiva u knjizi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Čitam o ljudima koje ne poznajem.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Priča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me vodi gdje nikad nisam bio.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Priča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se stvara kad otvorim knjigu.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2" grpId="0" bldLvl="0" animBg="1"/>
      <p:bldP spid="23" grpId="0" bldLvl="0" animBg="1"/>
      <p:bldP spid="5" grpId="0"/>
      <p:bldP spid="24" grpId="0" bldLvl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3963918" y="3492970"/>
            <a:ext cx="254000" cy="329701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val 25"/>
          <p:cNvSpPr/>
          <p:nvPr/>
        </p:nvSpPr>
        <p:spPr>
          <a:xfrm>
            <a:off x="6630918" y="3513110"/>
            <a:ext cx="254000" cy="329701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449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 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85221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7149011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Vezničke riječi u složenoj 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978309"/>
            <a:ext cx="90143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se, međutim, u složenoj rečenici mogu povezati i bez vezničkih riječi.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407" y="3234801"/>
            <a:ext cx="69516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Bolje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namjesti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dohvati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knjigu,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okrene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prvu stranicu.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04622" y="4654883"/>
            <a:ext cx="5832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povezane zarezima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148318" y="3917394"/>
            <a:ext cx="482600" cy="705211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91238" y="3853518"/>
            <a:ext cx="528318" cy="769087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217894" y="5996515"/>
            <a:ext cx="2780665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Rečenični niz</a:t>
            </a:r>
            <a:endParaRPr lang="hr-HR" sz="3200" b="1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5447881" y="5466108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6" grpId="0" bldLvl="0" animBg="1"/>
      <p:bldP spid="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516629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3506" y="575524"/>
            <a:ext cx="7618345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Načini slaganja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63" y="1627930"/>
            <a:ext cx="8737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Jednostavne se rečenice mogu sklapati u složenu na tri načina: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izanjem</a:t>
            </a:r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ovezivanjem</a:t>
            </a:r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uvrštavanjem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835400" y="3263900"/>
            <a:ext cx="534705" cy="1295400"/>
          </a:xfrm>
          <a:prstGeom prst="rightBrac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Right Brace 35"/>
          <p:cNvSpPr/>
          <p:nvPr/>
        </p:nvSpPr>
        <p:spPr>
          <a:xfrm>
            <a:off x="3835399" y="5051685"/>
            <a:ext cx="534705" cy="608118"/>
          </a:xfrm>
          <a:prstGeom prst="rightBrace">
            <a:avLst/>
          </a:prstGeom>
          <a:ln w="317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8637" y="3411855"/>
            <a:ext cx="40785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nezavisno složene rečenice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88637" y="4784931"/>
            <a:ext cx="37227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zavisno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složene rečenice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36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791835" y="2727702"/>
            <a:ext cx="2656569" cy="559089"/>
          </a:xfrm>
          <a:prstGeom prst="rect">
            <a:avLst/>
          </a:prstGeom>
          <a:ln w="317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Rectangle 28"/>
          <p:cNvSpPr/>
          <p:nvPr/>
        </p:nvSpPr>
        <p:spPr>
          <a:xfrm>
            <a:off x="1019175" y="2664460"/>
            <a:ext cx="3194685" cy="558800"/>
          </a:xfrm>
          <a:prstGeom prst="rect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9175" y="2627630"/>
            <a:ext cx="33083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JEDNOSTAVNA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249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2397024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8272" y="592427"/>
            <a:ext cx="32768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8272" y="1486000"/>
            <a:ext cx="7927933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Rečenica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-125730" y="4187190"/>
            <a:ext cx="320865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NEPROŠIRENA</a:t>
            </a:r>
            <a:endParaRPr lang="hr-H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3318895" y="2124214"/>
            <a:ext cx="614045" cy="37592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856865" y="4222750"/>
            <a:ext cx="3282315" cy="5219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PROŠIRENA</a:t>
            </a:r>
            <a:endParaRPr lang="hr-HR" sz="28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924935" y="2200628"/>
            <a:ext cx="554355" cy="4445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1280" y="4883150"/>
            <a:ext cx="2467610" cy="5219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 +P ili P)</a:t>
            </a:r>
            <a:endParaRPr lang="hr-HR" sz="28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1522713" y="3387410"/>
            <a:ext cx="530225" cy="52832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/>
          <p:nvPr/>
        </p:nvSpPr>
        <p:spPr>
          <a:xfrm>
            <a:off x="5925185" y="2701290"/>
            <a:ext cx="3308350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SLOŽENA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09883" y="3387410"/>
            <a:ext cx="546100" cy="54991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467458" y="3547430"/>
            <a:ext cx="10160" cy="598170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7"/>
          <p:cNvSpPr/>
          <p:nvPr/>
        </p:nvSpPr>
        <p:spPr>
          <a:xfrm>
            <a:off x="2856865" y="4874895"/>
            <a:ext cx="2934970" cy="5219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(S, P i dodaci)</a:t>
            </a:r>
            <a:endParaRPr lang="hr-HR" sz="28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6"/>
          <p:cNvSpPr/>
          <p:nvPr/>
        </p:nvSpPr>
        <p:spPr>
          <a:xfrm>
            <a:off x="5287645" y="4249420"/>
            <a:ext cx="4582795" cy="52197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28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NEZAVISNOSLOŽENA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9"/>
          <p:cNvSpPr/>
          <p:nvPr/>
        </p:nvSpPr>
        <p:spPr>
          <a:xfrm>
            <a:off x="5442585" y="5447030"/>
            <a:ext cx="4072255" cy="5219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p>
            <a:r>
              <a:rPr lang="hr-HR" sz="28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ZAVISNOSLOŽENA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961613" y="3547430"/>
            <a:ext cx="1905" cy="598170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9" grpId="0" bldLvl="0" animBg="1"/>
      <p:bldP spid="3" grpId="0"/>
      <p:bldP spid="38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45947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684450"/>
            <a:ext cx="87376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Usporedi primjere.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023" y="2910173"/>
            <a:ext cx="397700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Dječak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+mn-ea"/>
              </a:rPr>
              <a:t> je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volio riječi.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2131" y="2919697"/>
            <a:ext cx="1673860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+mn-ea"/>
              </a:rPr>
              <a:t>je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volio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7674" y="2466326"/>
            <a:ext cx="45402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7548" y="2466544"/>
            <a:ext cx="454025" cy="5835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0614" y="5300522"/>
            <a:ext cx="8042173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Rečenica je skup riječi ili samo jedna riječ koja prenosi cječpvitu obavijest.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926783" y="4309713"/>
            <a:ext cx="101854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Čita.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926783" y="4309713"/>
            <a:ext cx="101854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Čita.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1120024" y="3696956"/>
            <a:ext cx="454025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45947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684450"/>
            <a:ext cx="87376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primjer.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96524" y="4154791"/>
            <a:ext cx="4738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 predikat u rečenici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92573" y="5124654"/>
            <a:ext cx="4283545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jednostavna rečenica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970063" y="3696656"/>
            <a:ext cx="426085" cy="41783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609" y="5709462"/>
            <a:ext cx="80421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Rečenicu koja ima jedan predikat nazivamo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jednostavna rečenica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4" name="Rectangle 5"/>
          <p:cNvSpPr/>
          <p:nvPr/>
        </p:nvSpPr>
        <p:spPr>
          <a:xfrm>
            <a:off x="815023" y="2910173"/>
            <a:ext cx="3977005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Dječak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+mn-ea"/>
              </a:rPr>
              <a:t> je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volio riječi.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282131" y="2919697"/>
            <a:ext cx="167386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+mn-ea"/>
              </a:rPr>
              <a:t>je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volio 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26783" y="4309713"/>
            <a:ext cx="101854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Čita.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926783" y="4309713"/>
            <a:ext cx="1018540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Čita.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8"/>
          <p:cNvSpPr/>
          <p:nvPr/>
        </p:nvSpPr>
        <p:spPr>
          <a:xfrm>
            <a:off x="1120024" y="3696956"/>
            <a:ext cx="454025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66298" y="4779331"/>
            <a:ext cx="426085" cy="41783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712888" y="4557081"/>
            <a:ext cx="683260" cy="9842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4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 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45947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684450"/>
            <a:ext cx="873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još nekoliko jednostavnih rečenica: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163" y="2448630"/>
            <a:ext cx="610455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Njegov život bio je knjiga. 	  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svaka priča krije i nemire.  	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Jednoga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se dana nebo smračilo.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1219" y="2844118"/>
            <a:ext cx="2348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io je knjiga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9609" y="5709462"/>
            <a:ext cx="80421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Rečenicu koja ima jedan predikat nazivamo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jednostavna rečenica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88639" y="3820799"/>
            <a:ext cx="936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krije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57227" y="4790203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17851" y="4790148"/>
            <a:ext cx="1710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smračilo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61524" y="434328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28384" y="339231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25330" y="242908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0" grpId="0"/>
      <p:bldP spid="21" grpId="0"/>
      <p:bldP spid="24" grpId="0"/>
      <p:bldP spid="26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4985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71093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3506" y="575524"/>
            <a:ext cx="7618345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Jednostavna 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neproširena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148" y="1605589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koje rečenične dijelove imaju sljedeće rečenice: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407" y="3002665"/>
            <a:ext cx="387798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Vjetar je puhao.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Morris je lutao. 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Dama plovi.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90325" y="3399843"/>
            <a:ext cx="1755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puhao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55948" y="3337613"/>
            <a:ext cx="44345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Rečenicu u kojoj ni predikat ni subjekt nemaju dopune nazivamo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jednostavna </a:t>
            </a:r>
            <a:r>
              <a:rPr lang="hr-HR" sz="3200" b="1" dirty="0" err="1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neproširena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rečenica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50081" y="4368798"/>
            <a:ext cx="1505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lutao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18415" y="535005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plovi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6886" y="5344481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97098" y="488714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74780" y="389911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74780" y="302232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29096" y="488714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16886" y="4368797"/>
            <a:ext cx="1322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Morris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60024" y="389911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15407" y="3395642"/>
            <a:ext cx="1255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Vjetar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79595" y="3022322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0" grpId="0"/>
      <p:bldP spid="29" grpId="0"/>
      <p:bldP spid="22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969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 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71093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3506" y="575524"/>
            <a:ext cx="7618345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Jednostavna 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neproširena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688" y="1566653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Neproširena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se rečenica, dakle, sastoji samo od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predikata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ili samo od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predikata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163" y="3403821"/>
            <a:ext cx="4801314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Morris je čitao.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Knjige su zanimljive.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Dama se smiješila.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44457" y="3814881"/>
            <a:ext cx="1483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čitao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26837" y="4769954"/>
            <a:ext cx="2531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zanimljive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91669" y="5750761"/>
            <a:ext cx="2303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smiješila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84752" y="5763417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84807" y="528829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909633" y="430027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51536" y="331253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5852" y="528829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3642" y="4761063"/>
            <a:ext cx="13244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Knjige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36780" y="430027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92163" y="3823468"/>
            <a:ext cx="1322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Morris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56351" y="331253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23671" y="3403821"/>
            <a:ext cx="295465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Čitao je.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Zanimljive su. 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Smiješila se.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19855" y="3403821"/>
            <a:ext cx="295465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Čitao je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Zanimljive su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Smiješila se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40282" y="331253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07904" y="430027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74174" y="528829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6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 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61409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3506" y="575524"/>
            <a:ext cx="7618345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Jednostavna  proširena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8043" y="2171075"/>
            <a:ext cx="7749269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Iznenadan vjetar puhao je sve jače. 				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Morris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lutao bez cilja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Nebom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iznad njega plovi krasna dama.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35488" y="162654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40303" y="162654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51536" y="331253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56351" y="331253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662677" y="507783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49481" y="507783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99773" y="2204744"/>
            <a:ext cx="1755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uhao je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00966" y="2199786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vjetar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2163" y="3896389"/>
            <a:ext cx="1322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Morris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28156" y="3893053"/>
            <a:ext cx="1505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lutao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395505" y="5575573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plovi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61679" y="5584463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rved Up Arrow 52"/>
          <p:cNvSpPr/>
          <p:nvPr/>
        </p:nvSpPr>
        <p:spPr>
          <a:xfrm>
            <a:off x="2020755" y="2757197"/>
            <a:ext cx="1061562" cy="316618"/>
          </a:xfrm>
          <a:prstGeom prst="curvedUpArrow">
            <a:avLst>
              <a:gd name="adj1" fmla="val 4032"/>
              <a:gd name="adj2" fmla="val 28039"/>
              <a:gd name="adj3" fmla="val 417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4" name="Curved Up Arrow 53"/>
          <p:cNvSpPr/>
          <p:nvPr/>
        </p:nvSpPr>
        <p:spPr>
          <a:xfrm flipH="1">
            <a:off x="5121457" y="2739356"/>
            <a:ext cx="1023349" cy="316618"/>
          </a:xfrm>
          <a:prstGeom prst="curvedUpArrow">
            <a:avLst>
              <a:gd name="adj1" fmla="val 4032"/>
              <a:gd name="adj2" fmla="val 28039"/>
              <a:gd name="adj3" fmla="val 417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5" name="Curved Up Arrow 54"/>
          <p:cNvSpPr/>
          <p:nvPr/>
        </p:nvSpPr>
        <p:spPr>
          <a:xfrm>
            <a:off x="3727579" y="6108878"/>
            <a:ext cx="1061562" cy="316618"/>
          </a:xfrm>
          <a:prstGeom prst="curvedUpArrow">
            <a:avLst>
              <a:gd name="adj1" fmla="val 4032"/>
              <a:gd name="adj2" fmla="val 28039"/>
              <a:gd name="adj3" fmla="val 417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6" name="Curved Up Arrow 55"/>
          <p:cNvSpPr/>
          <p:nvPr/>
        </p:nvSpPr>
        <p:spPr>
          <a:xfrm flipH="1">
            <a:off x="3215904" y="4364980"/>
            <a:ext cx="1023349" cy="316618"/>
          </a:xfrm>
          <a:prstGeom prst="curvedUpArrow">
            <a:avLst>
              <a:gd name="adj1" fmla="val 4032"/>
              <a:gd name="adj2" fmla="val 28039"/>
              <a:gd name="adj3" fmla="val 417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7" name="Curved Up Arrow 56"/>
          <p:cNvSpPr/>
          <p:nvPr/>
        </p:nvSpPr>
        <p:spPr>
          <a:xfrm>
            <a:off x="6040170" y="6108878"/>
            <a:ext cx="1061562" cy="316618"/>
          </a:xfrm>
          <a:prstGeom prst="curvedUpArrow">
            <a:avLst>
              <a:gd name="adj1" fmla="val 4032"/>
              <a:gd name="adj2" fmla="val 28039"/>
              <a:gd name="adj3" fmla="val 417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70343" y="5016279"/>
            <a:ext cx="1262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dopuna subjektu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1158" y="1817834"/>
            <a:ext cx="2066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>
                <a:latin typeface="Arial" panose="020B0604020202020204" pitchFamily="34" charset="0"/>
                <a:cs typeface="Arial" panose="020B0604020202020204" pitchFamily="34" charset="0"/>
              </a:rPr>
              <a:t>dopuna subjektu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516001" y="1817834"/>
            <a:ext cx="2165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dopuna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predikatu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40303" y="3620521"/>
            <a:ext cx="2165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dopuna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predikatu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20755" y="5324055"/>
            <a:ext cx="2165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dopuna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predikatu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3" grpId="0" animBg="1"/>
      <p:bldP spid="54" grpId="0" animBg="1"/>
      <p:bldP spid="55" grpId="0" animBg="1"/>
      <p:bldP spid="56" grpId="0" animBg="1"/>
      <p:bldP spid="57" grpId="0" animBg="1"/>
      <p:bldP spid="8" grpId="0"/>
      <p:bldP spid="58" grpId="0"/>
      <p:bldP spid="59" grpId="0"/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 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61409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3506" y="575524"/>
            <a:ext cx="7618345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Jednostavna  proširena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8043" y="2171075"/>
            <a:ext cx="7749269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Iznenadan vjetar puhao je sve jače. 				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35488" y="162654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40303" y="162654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99773" y="2222524"/>
            <a:ext cx="1755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uhao je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00966" y="2226456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vjetar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urved Up Arrow 52"/>
          <p:cNvSpPr/>
          <p:nvPr/>
        </p:nvSpPr>
        <p:spPr>
          <a:xfrm>
            <a:off x="2020755" y="2757197"/>
            <a:ext cx="1061562" cy="316618"/>
          </a:xfrm>
          <a:prstGeom prst="curvedUpArrow">
            <a:avLst>
              <a:gd name="adj1" fmla="val 4032"/>
              <a:gd name="adj2" fmla="val 28039"/>
              <a:gd name="adj3" fmla="val 417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4" name="Curved Up Arrow 53"/>
          <p:cNvSpPr/>
          <p:nvPr/>
        </p:nvSpPr>
        <p:spPr>
          <a:xfrm flipH="1">
            <a:off x="5121457" y="2739356"/>
            <a:ext cx="1023349" cy="316618"/>
          </a:xfrm>
          <a:prstGeom prst="curvedUpArrow">
            <a:avLst>
              <a:gd name="adj1" fmla="val 4032"/>
              <a:gd name="adj2" fmla="val 28039"/>
              <a:gd name="adj3" fmla="val 4173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1158" y="1817834"/>
            <a:ext cx="2066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>
                <a:latin typeface="Arial" panose="020B0604020202020204" pitchFamily="34" charset="0"/>
                <a:cs typeface="Arial" panose="020B0604020202020204" pitchFamily="34" charset="0"/>
              </a:rPr>
              <a:t>dopuna subjektu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516001" y="1817834"/>
            <a:ext cx="21659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dopuna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predikatu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7780" y="3813175"/>
            <a:ext cx="757936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Rečenicu u kojoj predikat ili subjekt imaju koju dopunu nazivamo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jednostavna proširena rečenica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898900" y="2780597"/>
            <a:ext cx="2660339" cy="559089"/>
          </a:xfrm>
          <a:prstGeom prst="rect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71462" y="2777951"/>
            <a:ext cx="3405083" cy="559089"/>
          </a:xfrm>
          <a:prstGeom prst="rect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830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 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36295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511838"/>
            <a:ext cx="873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koliko je predikata u sljedećoj rečenici: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463" y="2777952"/>
            <a:ext cx="64267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Bolje se namjesti i </a:t>
            </a:r>
            <a:r>
              <a:rPr lang="hr-H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dohvati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knjigu.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5759" y="2777951"/>
            <a:ext cx="2576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namjestiti 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107" y="4096165"/>
            <a:ext cx="5945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 predikata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jednoj rečenici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128454" y="3481041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36906" y="2377842"/>
            <a:ext cx="26222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28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vije jednostavne rečenice</a:t>
            </a:r>
            <a:endParaRPr lang="hr-HR" sz="28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49405" y="2777951"/>
            <a:ext cx="1505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dohvati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978400" y="3481041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23121" y="3070338"/>
            <a:ext cx="400846" cy="2"/>
          </a:xfrm>
          <a:prstGeom prst="straightConnector1">
            <a:avLst/>
          </a:prstGeom>
          <a:ln w="31750">
            <a:solidFill>
              <a:srgbClr val="CC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91820" y="5107940"/>
            <a:ext cx="802068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Takvu rečenicu koja se sastoji od dviju ili više jednostavnih rečenica nazivamo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složena rečenica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8" grpId="0" bldLvl="0" animBg="1"/>
      <p:bldP spid="5" grpId="0"/>
      <p:bldP spid="6" grpId="0"/>
      <p:bldP spid="11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3959</Words>
  <Application>WPS Presentation</Application>
  <PresentationFormat>On-screen Show (4:3)</PresentationFormat>
  <Paragraphs>371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JEDNOSTAVNA REČENICA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350</cp:revision>
  <dcterms:created xsi:type="dcterms:W3CDTF">2014-02-05T06:53:00Z</dcterms:created>
  <dcterms:modified xsi:type="dcterms:W3CDTF">2023-11-13T07:48:20Z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854937916D694461B1802EADA0DA91E9_13</vt:lpwstr>
  </property>
  <property fmtid="{D5CDD505-2E9C-101B-9397-08002B2CF9AE}" pid="3" name="KSOProductBuildVer">
    <vt:lpwstr>1033-12.2.0.13266</vt:lpwstr>
  </property>
</Properties>
</file>