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20"/>
  </p:handoutMasterIdLst>
  <p:sldIdLst>
    <p:sldId id="267" r:id="rId3"/>
    <p:sldId id="406" r:id="rId4"/>
    <p:sldId id="268" r:id="rId5"/>
    <p:sldId id="398" r:id="rId6"/>
    <p:sldId id="399" r:id="rId7"/>
    <p:sldId id="400" r:id="rId8"/>
    <p:sldId id="401" r:id="rId9"/>
    <p:sldId id="402" r:id="rId10"/>
    <p:sldId id="412" r:id="rId11"/>
    <p:sldId id="413" r:id="rId12"/>
    <p:sldId id="415" r:id="rId13"/>
    <p:sldId id="407" r:id="rId14"/>
    <p:sldId id="408" r:id="rId15"/>
    <p:sldId id="409" r:id="rId16"/>
    <p:sldId id="410" r:id="rId17"/>
    <p:sldId id="411" r:id="rId18"/>
    <p:sldId id="416" r:id="rId1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6" userDrawn="1">
          <p15:clr>
            <a:srgbClr val="A4A3A4"/>
          </p15:clr>
        </p15:guide>
        <p15:guide id="2" pos="540" userDrawn="1">
          <p15:clr>
            <a:srgbClr val="A4A3A4"/>
          </p15:clr>
        </p15:guide>
        <p15:guide id="3" orient="horz" pos="517" userDrawn="1">
          <p15:clr>
            <a:srgbClr val="A4A3A4"/>
          </p15:clr>
        </p15:guide>
        <p15:guide id="4" pos="4830" userDrawn="1">
          <p15:clr>
            <a:srgbClr val="A4A3A4"/>
          </p15:clr>
        </p15:guide>
        <p15:guide id="5" pos="28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00"/>
    <a:srgbClr val="CC0066"/>
    <a:srgbClr val="FF9933"/>
    <a:srgbClr val="6600FF"/>
    <a:srgbClr val="FF3300"/>
    <a:srgbClr val="00FFFF"/>
    <a:srgbClr val="9900CC"/>
    <a:srgbClr val="660066"/>
    <a:srgbClr val="3E0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260" y="66"/>
      </p:cViewPr>
      <p:guideLst>
        <p:guide orient="horz" pos="1386"/>
        <p:guide pos="540"/>
        <p:guide orient="horz" pos="517"/>
        <p:guide pos="4830"/>
        <p:guide pos="283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80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4B34B-0331-4696-A245-D64A74EB085A}" type="datetimeFigureOut">
              <a:rPr lang="hr-HR" smtClean="0"/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DB23A-90B4-494A-A698-490AD73A8378}" type="slidenum">
              <a:rPr lang="hr-HR" smtClean="0"/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CC552-32BA-4B50-A8E2-119038A37BA0}" type="datetimeFigureOut">
              <a:rPr lang="hr-HR" smtClean="0"/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B41D8-512D-4853-B8DC-B3D7F7846E6F}" type="slidenum">
              <a:rPr lang="hr-HR" smtClean="0"/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337310" y="898559"/>
            <a:ext cx="6096000" cy="1738420"/>
          </a:xfrm>
          <a:prstGeom prst="rect">
            <a:avLst/>
          </a:prstGeom>
          <a:solidFill>
            <a:srgbClr val="6600FF"/>
          </a:solidFill>
          <a:ln>
            <a:solidFill>
              <a:srgbClr val="6600FF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6600FF"/>
              </a:solidFill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482" y="1174257"/>
            <a:ext cx="7775548" cy="1187767"/>
          </a:xfrm>
        </p:spPr>
        <p:txBody>
          <a:bodyPr>
            <a:noAutofit/>
          </a:bodyPr>
          <a:lstStyle/>
          <a:p>
            <a:pPr algn="ctr"/>
            <a:r>
              <a:rPr lang="hr-HR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REČENICA</a:t>
            </a:r>
            <a:endParaRPr lang="hr-HR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4843123" y="3030797"/>
            <a:ext cx="2660339" cy="559089"/>
          </a:xfrm>
          <a:prstGeom prst="rect">
            <a:avLst/>
          </a:prstGeom>
          <a:ln w="31750">
            <a:solidFill>
              <a:srgbClr val="00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0066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5685" y="3030797"/>
            <a:ext cx="3405083" cy="559089"/>
          </a:xfrm>
          <a:prstGeom prst="rect">
            <a:avLst/>
          </a:prstGeom>
          <a:ln w="317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-36512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7" name="Title 1"/>
          <p:cNvSpPr txBox="1"/>
          <p:nvPr/>
        </p:nvSpPr>
        <p:spPr>
          <a:xfrm>
            <a:off x="2034610" y="-5130"/>
            <a:ext cx="7109390" cy="694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6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 REČENICA</a:t>
            </a:r>
            <a:endParaRPr lang="hr-HR" dirty="0"/>
          </a:p>
        </p:txBody>
      </p:sp>
      <p:sp>
        <p:nvSpPr>
          <p:cNvPr id="17" name="Rectangle 16"/>
          <p:cNvSpPr/>
          <p:nvPr/>
        </p:nvSpPr>
        <p:spPr>
          <a:xfrm>
            <a:off x="815407" y="821254"/>
            <a:ext cx="6264531" cy="555763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8" name="Subtitle 2"/>
          <p:cNvSpPr txBox="1"/>
          <p:nvPr/>
        </p:nvSpPr>
        <p:spPr bwMode="gray">
          <a:xfrm>
            <a:off x="815407" y="590310"/>
            <a:ext cx="6501311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Surečenice</a:t>
            </a:r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složenoj rečenici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609" y="1509062"/>
            <a:ext cx="8737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>
                <a:latin typeface="Arial" panose="020B0604020202020204" pitchFamily="34" charset="0"/>
                <a:cs typeface="Arial" panose="020B0604020202020204" pitchFamily="34" charset="0"/>
              </a:rPr>
              <a:t>Jednostavne rečenice unutar složene rečenice nazivamo </a:t>
            </a:r>
            <a:r>
              <a:rPr lang="hr-HR" sz="3200" b="1">
                <a:latin typeface="Arial" panose="020B0604020202020204" pitchFamily="34" charset="0"/>
                <a:cs typeface="Arial" panose="020B0604020202020204" pitchFamily="34" charset="0"/>
              </a:rPr>
              <a:t>surečenice</a:t>
            </a:r>
            <a:r>
              <a:rPr lang="hr-HR" sz="32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5686" y="3030798"/>
            <a:ext cx="64267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Bolje se namjesti i </a:t>
            </a:r>
            <a:r>
              <a:rPr lang="hr-H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dohvati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knjigu.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29982" y="3030797"/>
            <a:ext cx="25763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namjestiti 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01164" y="4276109"/>
            <a:ext cx="2507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1.surečenica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822254" y="3733887"/>
            <a:ext cx="2073" cy="53337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793628" y="3030797"/>
            <a:ext cx="15055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dohvati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922623" y="3733887"/>
            <a:ext cx="2073" cy="53337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058159" y="4276109"/>
            <a:ext cx="2507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.surečenica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9803" y="5391365"/>
            <a:ext cx="8140964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200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Koliko je predikata u složenoj rečenici, toliko je u njoj </a:t>
            </a:r>
            <a:r>
              <a:rPr lang="hr-HR" sz="3200" dirty="0" err="1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surečenica.</a:t>
            </a:r>
            <a:endParaRPr lang="hr-HR" sz="3200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8" grpId="0" bldLvl="0" animBg="1"/>
      <p:bldP spid="5" grpId="0"/>
      <p:bldP spid="6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6187762" y="2591701"/>
            <a:ext cx="2900730" cy="559089"/>
          </a:xfrm>
          <a:prstGeom prst="rect">
            <a:avLst/>
          </a:prstGeom>
          <a:ln w="317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8" name="Rectangle 37"/>
          <p:cNvSpPr/>
          <p:nvPr/>
        </p:nvSpPr>
        <p:spPr>
          <a:xfrm>
            <a:off x="2798115" y="2591701"/>
            <a:ext cx="3323285" cy="559089"/>
          </a:xfrm>
          <a:prstGeom prst="rect">
            <a:avLst/>
          </a:prstGeom>
          <a:ln w="31750">
            <a:solidFill>
              <a:srgbClr val="00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7" name="Rectangle 36"/>
          <p:cNvSpPr/>
          <p:nvPr/>
        </p:nvSpPr>
        <p:spPr>
          <a:xfrm>
            <a:off x="288514" y="2591701"/>
            <a:ext cx="2445297" cy="559089"/>
          </a:xfrm>
          <a:prstGeom prst="rect">
            <a:avLst/>
          </a:prstGeom>
          <a:ln w="317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0070C0"/>
              </a:solidFill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-36512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7" name="Title 1"/>
          <p:cNvSpPr txBox="1"/>
          <p:nvPr/>
        </p:nvSpPr>
        <p:spPr>
          <a:xfrm>
            <a:off x="2034610" y="-5130"/>
            <a:ext cx="7109390" cy="694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6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REČENICA</a:t>
            </a:r>
            <a:endParaRPr lang="hr-HR" dirty="0"/>
          </a:p>
        </p:txBody>
      </p:sp>
      <p:sp>
        <p:nvSpPr>
          <p:cNvPr id="17" name="Rectangle 16"/>
          <p:cNvSpPr/>
          <p:nvPr/>
        </p:nvSpPr>
        <p:spPr>
          <a:xfrm>
            <a:off x="815407" y="821254"/>
            <a:ext cx="6264531" cy="555763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8" name="Subtitle 2"/>
          <p:cNvSpPr txBox="1"/>
          <p:nvPr/>
        </p:nvSpPr>
        <p:spPr bwMode="gray">
          <a:xfrm>
            <a:off x="815407" y="590310"/>
            <a:ext cx="6501311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Surečenice</a:t>
            </a:r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složenoj rečenici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609" y="1509062"/>
            <a:ext cx="873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>
                <a:latin typeface="Arial" panose="020B0604020202020204" pitchFamily="34" charset="0"/>
                <a:cs typeface="Arial" panose="020B0604020202020204" pitchFamily="34" charset="0"/>
              </a:rPr>
              <a:t>Promotri primjere: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9803" y="2602000"/>
            <a:ext cx="98425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Volio bih znati što se zbiva u knjizi dok je zatvorena.</a:t>
            </a:r>
            <a:endParaRPr lang="hr-H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59803" y="2591701"/>
            <a:ext cx="25535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Volio bih znati</a:t>
            </a:r>
            <a:endParaRPr lang="hr-HR" sz="3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333203" y="2602000"/>
            <a:ext cx="159370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0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hr-HR" sz="3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zbiva</a:t>
            </a:r>
            <a:endParaRPr lang="hr-HR" sz="3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811906" y="2604401"/>
            <a:ext cx="227658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0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hr-HR" sz="30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zatvorena</a:t>
            </a:r>
            <a:endParaRPr lang="hr-HR" sz="3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928119" y="4532746"/>
            <a:ext cx="79975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tri predikata   	  		tri </a:t>
            </a:r>
            <a:r>
              <a:rPr lang="hr-HR" sz="32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surečenice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4066740" y="4835017"/>
            <a:ext cx="759926" cy="731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288514" y="3766395"/>
            <a:ext cx="2507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1.surečenica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1772501" y="3235988"/>
            <a:ext cx="2073" cy="53337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518922" y="3776517"/>
            <a:ext cx="2507418" cy="58477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hr-HR" sz="32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.surečenica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4642701" y="3222867"/>
            <a:ext cx="2073" cy="53337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495560" y="3776517"/>
            <a:ext cx="25074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r>
              <a:rPr lang="hr-HR" sz="3200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.surečenica</a:t>
            </a:r>
            <a:endParaRPr lang="hr-HR" sz="3200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7619339" y="3222867"/>
            <a:ext cx="2073" cy="53337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85469" y="5280200"/>
            <a:ext cx="871446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200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Granica među </a:t>
            </a:r>
            <a:r>
              <a:rPr lang="hr-HR" sz="3200" dirty="0" err="1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surečenicama</a:t>
            </a:r>
            <a:r>
              <a:rPr lang="hr-HR" sz="3200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naziva se </a:t>
            </a:r>
            <a:r>
              <a:rPr lang="hr-HR" sz="3200" b="1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rečenična granica </a:t>
            </a:r>
            <a:r>
              <a:rPr lang="hr-HR" sz="3200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obično ju označujemo okomitom crtom. </a:t>
            </a:r>
            <a:endParaRPr lang="hr-HR" sz="3200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162363" y="2217527"/>
            <a:ext cx="12700" cy="1318288"/>
          </a:xfrm>
          <a:prstGeom prst="line">
            <a:avLst/>
          </a:prstGeom>
          <a:ln w="317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776856" y="2209556"/>
            <a:ext cx="12700" cy="1318288"/>
          </a:xfrm>
          <a:prstGeom prst="line">
            <a:avLst/>
          </a:prstGeom>
          <a:ln w="31750">
            <a:solidFill>
              <a:srgbClr val="CC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ldLvl="0" animBg="1"/>
      <p:bldP spid="38" grpId="0" bldLvl="0" animBg="1"/>
      <p:bldP spid="37" grpId="0" bldLvl="0" animBg="1"/>
      <p:bldP spid="35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val 22"/>
          <p:cNvSpPr/>
          <p:nvPr/>
        </p:nvSpPr>
        <p:spPr>
          <a:xfrm>
            <a:off x="4619470" y="5408769"/>
            <a:ext cx="508000" cy="525543"/>
          </a:xfrm>
          <a:prstGeom prst="ellipse">
            <a:avLst/>
          </a:prstGeom>
          <a:ln w="31750">
            <a:solidFill>
              <a:srgbClr val="CC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Oval 21"/>
          <p:cNvSpPr/>
          <p:nvPr/>
        </p:nvSpPr>
        <p:spPr>
          <a:xfrm>
            <a:off x="6508230" y="3920081"/>
            <a:ext cx="508000" cy="525543"/>
          </a:xfrm>
          <a:prstGeom prst="ellipse">
            <a:avLst/>
          </a:prstGeom>
          <a:ln w="31750">
            <a:solidFill>
              <a:srgbClr val="CC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Oval 2"/>
          <p:cNvSpPr/>
          <p:nvPr/>
        </p:nvSpPr>
        <p:spPr>
          <a:xfrm>
            <a:off x="4572000" y="3197401"/>
            <a:ext cx="508000" cy="525543"/>
          </a:xfrm>
          <a:prstGeom prst="ellipse">
            <a:avLst/>
          </a:prstGeom>
          <a:ln w="31750">
            <a:solidFill>
              <a:srgbClr val="CC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7" name="Title 1"/>
          <p:cNvSpPr txBox="1"/>
          <p:nvPr/>
        </p:nvSpPr>
        <p:spPr>
          <a:xfrm>
            <a:off x="2034610" y="5030"/>
            <a:ext cx="7109390" cy="694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6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 REČENICA</a:t>
            </a:r>
            <a:endParaRPr lang="hr-HR" dirty="0"/>
          </a:p>
        </p:txBody>
      </p:sp>
      <p:sp>
        <p:nvSpPr>
          <p:cNvPr id="17" name="Rectangle 16"/>
          <p:cNvSpPr/>
          <p:nvPr/>
        </p:nvSpPr>
        <p:spPr>
          <a:xfrm>
            <a:off x="815407" y="821254"/>
            <a:ext cx="6852217" cy="555763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8" name="Subtitle 2"/>
          <p:cNvSpPr txBox="1"/>
          <p:nvPr/>
        </p:nvSpPr>
        <p:spPr bwMode="gray">
          <a:xfrm>
            <a:off x="923744" y="615955"/>
            <a:ext cx="7149011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Vezničke riječi u složenoj rečenici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609" y="1547759"/>
            <a:ext cx="8737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Surečenice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u složenoj rečenici najčešće povezujemo veznicima: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4446" y="3013312"/>
            <a:ext cx="876984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Okrene prvu stranicu te počne čitati.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Gdjekad se digne oluja na moru ili se čovjek nađe u stranim 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zemljama.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Treba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pročitati knjigu da bi se sve to doživjelo.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ldLvl="0" animBg="1"/>
      <p:bldP spid="22" grpId="0" bldLvl="0" animBg="1"/>
      <p:bldP spid="3" grpId="0" bldLvl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971600" y="3168792"/>
            <a:ext cx="1855756" cy="525543"/>
          </a:xfrm>
          <a:prstGeom prst="ellipse">
            <a:avLst/>
          </a:prstGeom>
          <a:ln w="31750">
            <a:solidFill>
              <a:srgbClr val="CC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Oval 21"/>
          <p:cNvSpPr/>
          <p:nvPr/>
        </p:nvSpPr>
        <p:spPr>
          <a:xfrm flipH="1">
            <a:off x="2971598" y="3908352"/>
            <a:ext cx="1855756" cy="525543"/>
          </a:xfrm>
          <a:prstGeom prst="ellipse">
            <a:avLst/>
          </a:prstGeom>
          <a:ln w="31750">
            <a:solidFill>
              <a:srgbClr val="CC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Oval 22"/>
          <p:cNvSpPr/>
          <p:nvPr/>
        </p:nvSpPr>
        <p:spPr>
          <a:xfrm>
            <a:off x="5217812" y="4597633"/>
            <a:ext cx="1855756" cy="525543"/>
          </a:xfrm>
          <a:prstGeom prst="ellipse">
            <a:avLst/>
          </a:prstGeom>
          <a:ln w="31750">
            <a:solidFill>
              <a:srgbClr val="CC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/>
          <p:cNvSpPr/>
          <p:nvPr/>
        </p:nvSpPr>
        <p:spPr>
          <a:xfrm>
            <a:off x="328228" y="2955399"/>
            <a:ext cx="835818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Počeo je čitati nakon što je dobio knjigu.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Sve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je u knjizi, samo što to treba otkriti.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Bio je svečano raspoložen budući da se veselio čitanju.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7" name="Title 1"/>
          <p:cNvSpPr txBox="1"/>
          <p:nvPr/>
        </p:nvSpPr>
        <p:spPr>
          <a:xfrm>
            <a:off x="2034610" y="5030"/>
            <a:ext cx="7109390" cy="694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6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REČENICA</a:t>
            </a:r>
            <a:endParaRPr lang="hr-HR" dirty="0"/>
          </a:p>
        </p:txBody>
      </p:sp>
      <p:sp>
        <p:nvSpPr>
          <p:cNvPr id="28" name="TextBox 27"/>
          <p:cNvSpPr txBox="1"/>
          <p:nvPr/>
        </p:nvSpPr>
        <p:spPr>
          <a:xfrm>
            <a:off x="7924799" y="69562"/>
            <a:ext cx="9424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solidFill>
                  <a:schemeClr val="bg1"/>
                </a:solidFill>
              </a:rPr>
              <a:t> </a:t>
            </a:r>
            <a:r>
              <a:rPr lang="hr-HR" sz="3200" dirty="0" smtClean="0">
                <a:solidFill>
                  <a:schemeClr val="bg1"/>
                </a:solidFill>
              </a:rPr>
              <a:t>62</a:t>
            </a:r>
            <a:endParaRPr lang="hr-HR" sz="3200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15407" y="821254"/>
            <a:ext cx="6852217" cy="555763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8" name="Subtitle 2"/>
          <p:cNvSpPr txBox="1"/>
          <p:nvPr/>
        </p:nvSpPr>
        <p:spPr bwMode="gray">
          <a:xfrm>
            <a:off x="864689" y="604525"/>
            <a:ext cx="7149011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Vezničke riječi u složenoj rečenici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608" y="1547759"/>
            <a:ext cx="90143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Osim veznicima, 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surečenice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možemo povezivati i vezničkim skupovima: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22" grpId="0" bldLvl="0" animBg="1"/>
      <p:bldP spid="23" grpId="0" bldLvl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3629025" y="3283015"/>
            <a:ext cx="698500" cy="525543"/>
          </a:xfrm>
          <a:prstGeom prst="ellipse">
            <a:avLst/>
          </a:prstGeom>
          <a:ln w="317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Oval 21"/>
          <p:cNvSpPr/>
          <p:nvPr/>
        </p:nvSpPr>
        <p:spPr>
          <a:xfrm flipH="1">
            <a:off x="3959225" y="4030379"/>
            <a:ext cx="812800" cy="525543"/>
          </a:xfrm>
          <a:prstGeom prst="ellipse">
            <a:avLst/>
          </a:prstGeom>
          <a:ln w="317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" name="Oval 22"/>
          <p:cNvSpPr/>
          <p:nvPr/>
        </p:nvSpPr>
        <p:spPr>
          <a:xfrm>
            <a:off x="3629025" y="4752343"/>
            <a:ext cx="838200" cy="525543"/>
          </a:xfrm>
          <a:prstGeom prst="ellipse">
            <a:avLst/>
          </a:prstGeom>
          <a:ln w="31750">
            <a:solidFill>
              <a:srgbClr val="00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7" name="Title 1"/>
          <p:cNvSpPr txBox="1"/>
          <p:nvPr/>
        </p:nvSpPr>
        <p:spPr>
          <a:xfrm>
            <a:off x="2034610" y="14555"/>
            <a:ext cx="7109390" cy="694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6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REČENICA</a:t>
            </a:r>
            <a:endParaRPr lang="hr-HR" dirty="0"/>
          </a:p>
        </p:txBody>
      </p:sp>
      <p:sp>
        <p:nvSpPr>
          <p:cNvPr id="17" name="Rectangle 16"/>
          <p:cNvSpPr/>
          <p:nvPr/>
        </p:nvSpPr>
        <p:spPr>
          <a:xfrm>
            <a:off x="815407" y="821254"/>
            <a:ext cx="6852217" cy="555763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8" name="Subtitle 2"/>
          <p:cNvSpPr txBox="1"/>
          <p:nvPr/>
        </p:nvSpPr>
        <p:spPr bwMode="gray">
          <a:xfrm>
            <a:off x="864689" y="604525"/>
            <a:ext cx="7149011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Vezničke riječi u složenoj rečenici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608" y="1547759"/>
            <a:ext cx="90143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>
                <a:latin typeface="Arial" panose="020B0604020202020204" pitchFamily="34" charset="0"/>
                <a:cs typeface="Arial" panose="020B0604020202020204" pitchFamily="34" charset="0"/>
              </a:rPr>
              <a:t>U vezničkoj službi mogu se naći i druge vrste riječi, najčešće zamjenice i prilozi:</a:t>
            </a:r>
            <a:endParaRPr lang="hr-HR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819525" y="5468844"/>
            <a:ext cx="758648" cy="525543"/>
          </a:xfrm>
          <a:prstGeom prst="ellipse">
            <a:avLst/>
          </a:prstGeom>
          <a:ln w="31750">
            <a:solidFill>
              <a:srgbClr val="00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Rectangle 6"/>
          <p:cNvSpPr/>
          <p:nvPr/>
        </p:nvSpPr>
        <p:spPr>
          <a:xfrm>
            <a:off x="2242704" y="2600300"/>
            <a:ext cx="4443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zamjenice u službi veznika</a:t>
            </a:r>
            <a:endParaRPr lang="hr-HR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83539" y="6185345"/>
            <a:ext cx="37641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prilozi u službi veznika</a:t>
            </a:r>
            <a:endParaRPr lang="hr-HR" sz="28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01070" y="3078049"/>
            <a:ext cx="8358187" cy="2955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Volio bih znati što se zbiva u knjizi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Čitam o ljudima koje ne poznajem.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Priča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me vodi gdje nikad nisam bio.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Priča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se stvara kad otvorim knjigu.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22" grpId="0" bldLvl="0" animBg="1"/>
      <p:bldP spid="23" grpId="0" bldLvl="0" animBg="1"/>
      <p:bldP spid="5" grpId="0"/>
      <p:bldP spid="24" grpId="0" bldLvl="0" animBg="1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3963918" y="3492970"/>
            <a:ext cx="254000" cy="329701"/>
          </a:xfrm>
          <a:prstGeom prst="ellipse">
            <a:avLst/>
          </a:prstGeom>
          <a:ln w="31750">
            <a:solidFill>
              <a:srgbClr val="CC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6" name="Oval 25"/>
          <p:cNvSpPr/>
          <p:nvPr/>
        </p:nvSpPr>
        <p:spPr>
          <a:xfrm>
            <a:off x="6630918" y="3513110"/>
            <a:ext cx="254000" cy="329701"/>
          </a:xfrm>
          <a:prstGeom prst="ellipse">
            <a:avLst/>
          </a:prstGeom>
          <a:ln w="31750">
            <a:solidFill>
              <a:srgbClr val="CC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7" name="Title 1"/>
          <p:cNvSpPr txBox="1"/>
          <p:nvPr/>
        </p:nvSpPr>
        <p:spPr>
          <a:xfrm>
            <a:off x="2034610" y="-4495"/>
            <a:ext cx="7109390" cy="694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6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 REČENICA</a:t>
            </a:r>
            <a:endParaRPr lang="hr-HR" dirty="0"/>
          </a:p>
        </p:txBody>
      </p:sp>
      <p:sp>
        <p:nvSpPr>
          <p:cNvPr id="17" name="Rectangle 16"/>
          <p:cNvSpPr/>
          <p:nvPr/>
        </p:nvSpPr>
        <p:spPr>
          <a:xfrm>
            <a:off x="815407" y="821254"/>
            <a:ext cx="6852217" cy="555763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8" name="Subtitle 2"/>
          <p:cNvSpPr txBox="1"/>
          <p:nvPr/>
        </p:nvSpPr>
        <p:spPr bwMode="gray">
          <a:xfrm>
            <a:off x="864689" y="604525"/>
            <a:ext cx="7149011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Vezničke riječi u složenoj rečenici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609" y="1978309"/>
            <a:ext cx="90143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Surečenice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se, međutim, u složenoj rečenici mogu povezati i bez vezničkih riječi.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5407" y="3234801"/>
            <a:ext cx="69516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Bolje </a:t>
            </a:r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namjesti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dohvati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knjigu, </a:t>
            </a:r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okrene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prvu stranicu.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04622" y="4654883"/>
            <a:ext cx="58320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err="1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surečenice</a:t>
            </a:r>
            <a:r>
              <a:rPr lang="hr-HR" sz="32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povezane zarezima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6148318" y="3917394"/>
            <a:ext cx="482600" cy="705211"/>
          </a:xfrm>
          <a:prstGeom prst="straightConnector1">
            <a:avLst/>
          </a:prstGeom>
          <a:ln w="3175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291238" y="3853518"/>
            <a:ext cx="528318" cy="769087"/>
          </a:xfrm>
          <a:prstGeom prst="straightConnector1">
            <a:avLst/>
          </a:prstGeom>
          <a:ln w="3175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217894" y="5996515"/>
            <a:ext cx="2780665" cy="58356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hr-HR" sz="3200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Rečenični niz</a:t>
            </a:r>
            <a:endParaRPr lang="hr-HR" sz="3200" b="1" dirty="0" smtClean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5447881" y="5466108"/>
            <a:ext cx="2073" cy="53337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ldLvl="0" animBg="1"/>
      <p:bldP spid="26" grpId="0" bldLvl="0" animBg="1"/>
      <p:bldP spid="5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7" name="Title 1"/>
          <p:cNvSpPr txBox="1"/>
          <p:nvPr/>
        </p:nvSpPr>
        <p:spPr>
          <a:xfrm>
            <a:off x="2034610" y="-50"/>
            <a:ext cx="7109390" cy="694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6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REČENICA</a:t>
            </a:r>
            <a:endParaRPr lang="hr-HR" dirty="0"/>
          </a:p>
        </p:txBody>
      </p:sp>
      <p:sp>
        <p:nvSpPr>
          <p:cNvPr id="17" name="Rectangle 16"/>
          <p:cNvSpPr/>
          <p:nvPr/>
        </p:nvSpPr>
        <p:spPr>
          <a:xfrm>
            <a:off x="815407" y="821254"/>
            <a:ext cx="5166293" cy="555763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8" name="Subtitle 2"/>
          <p:cNvSpPr txBox="1"/>
          <p:nvPr/>
        </p:nvSpPr>
        <p:spPr bwMode="gray">
          <a:xfrm>
            <a:off x="853506" y="575524"/>
            <a:ext cx="7618345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Načini slaganja rečenica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92163" y="1627930"/>
            <a:ext cx="8737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Jednostavne se rečenice mogu sklapati u složenu na tri načina: 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izanjem</a:t>
            </a:r>
            <a:endParaRPr lang="hr-H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ovezivanjem</a:t>
            </a:r>
            <a:endParaRPr lang="hr-H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uvrštavanjem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3835400" y="3263900"/>
            <a:ext cx="534705" cy="1295400"/>
          </a:xfrm>
          <a:prstGeom prst="rightBrac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6" name="Right Brace 35"/>
          <p:cNvSpPr/>
          <p:nvPr/>
        </p:nvSpPr>
        <p:spPr>
          <a:xfrm>
            <a:off x="3835399" y="5051685"/>
            <a:ext cx="534705" cy="608118"/>
          </a:xfrm>
          <a:prstGeom prst="rightBrace">
            <a:avLst/>
          </a:prstGeom>
          <a:ln w="3175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0066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88637" y="3411855"/>
            <a:ext cx="40785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nezavisno složene rečenice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788637" y="4784931"/>
            <a:ext cx="37227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zavisno </a:t>
            </a:r>
            <a:r>
              <a:rPr lang="hr-HR" sz="32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složene rečenice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36" grpId="0" bldLvl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5791835" y="2727702"/>
            <a:ext cx="2656569" cy="559089"/>
          </a:xfrm>
          <a:prstGeom prst="rect">
            <a:avLst/>
          </a:prstGeom>
          <a:ln w="31750">
            <a:solidFill>
              <a:srgbClr val="00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9" name="Rectangle 28"/>
          <p:cNvSpPr/>
          <p:nvPr/>
        </p:nvSpPr>
        <p:spPr>
          <a:xfrm>
            <a:off x="1019175" y="2664460"/>
            <a:ext cx="3194685" cy="558800"/>
          </a:xfrm>
          <a:prstGeom prst="rect">
            <a:avLst/>
          </a:prstGeom>
          <a:ln w="317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19175" y="2627630"/>
            <a:ext cx="330835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JEDNOSTAVNA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7" name="Title 1"/>
          <p:cNvSpPr txBox="1"/>
          <p:nvPr/>
        </p:nvSpPr>
        <p:spPr>
          <a:xfrm>
            <a:off x="2034610" y="2490"/>
            <a:ext cx="7109390" cy="694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6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REČENICA</a:t>
            </a:r>
            <a:endParaRPr lang="hr-HR" dirty="0"/>
          </a:p>
        </p:txBody>
      </p:sp>
      <p:sp>
        <p:nvSpPr>
          <p:cNvPr id="17" name="Rectangle 16"/>
          <p:cNvSpPr/>
          <p:nvPr/>
        </p:nvSpPr>
        <p:spPr>
          <a:xfrm>
            <a:off x="815408" y="821254"/>
            <a:ext cx="2397024" cy="555763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8" name="Subtitle 2"/>
          <p:cNvSpPr txBox="1"/>
          <p:nvPr/>
        </p:nvSpPr>
        <p:spPr bwMode="gray">
          <a:xfrm>
            <a:off x="858272" y="592427"/>
            <a:ext cx="3276882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Ponovimo.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58272" y="1486000"/>
            <a:ext cx="7927933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Rečenica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-125730" y="4187190"/>
            <a:ext cx="320865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NEPROŠIRENA</a:t>
            </a:r>
            <a:endParaRPr lang="hr-HR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3318895" y="2124214"/>
            <a:ext cx="614045" cy="37592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2856865" y="4222750"/>
            <a:ext cx="3282315" cy="52197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hr-HR" sz="28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PROŠIRENA</a:t>
            </a:r>
            <a:endParaRPr lang="hr-HR" sz="28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924935" y="2200628"/>
            <a:ext cx="554355" cy="44450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81280" y="4883150"/>
            <a:ext cx="2467610" cy="52197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hr-HR" sz="28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 +P ili P)</a:t>
            </a:r>
            <a:endParaRPr lang="hr-HR" sz="2800" dirty="0" smtClean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1522713" y="3387410"/>
            <a:ext cx="530225" cy="528320"/>
          </a:xfrm>
          <a:prstGeom prst="straightConnector1">
            <a:avLst/>
          </a:prstGeom>
          <a:ln w="31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2"/>
          <p:cNvSpPr/>
          <p:nvPr/>
        </p:nvSpPr>
        <p:spPr>
          <a:xfrm>
            <a:off x="5925185" y="2701290"/>
            <a:ext cx="3308350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SLOŽENA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09883" y="3387410"/>
            <a:ext cx="546100" cy="549910"/>
          </a:xfrm>
          <a:prstGeom prst="straightConnector1">
            <a:avLst/>
          </a:prstGeom>
          <a:ln w="31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6467458" y="3547430"/>
            <a:ext cx="10160" cy="598170"/>
          </a:xfrm>
          <a:prstGeom prst="straightConnector1">
            <a:avLst/>
          </a:prstGeom>
          <a:ln w="317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47"/>
          <p:cNvSpPr/>
          <p:nvPr/>
        </p:nvSpPr>
        <p:spPr>
          <a:xfrm>
            <a:off x="2856865" y="4874895"/>
            <a:ext cx="2934970" cy="52197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p>
            <a:r>
              <a:rPr lang="hr-HR" sz="28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(S, P i dodaci)</a:t>
            </a:r>
            <a:endParaRPr lang="hr-HR" sz="2800" dirty="0" smtClean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36"/>
          <p:cNvSpPr/>
          <p:nvPr/>
        </p:nvSpPr>
        <p:spPr>
          <a:xfrm>
            <a:off x="5287645" y="4249420"/>
            <a:ext cx="4582795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hr-HR" sz="28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NEZAVISNOSLOŽENA</a:t>
            </a:r>
            <a:endParaRPr lang="hr-HR" sz="28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39"/>
          <p:cNvSpPr/>
          <p:nvPr/>
        </p:nvSpPr>
        <p:spPr>
          <a:xfrm>
            <a:off x="5442585" y="5447030"/>
            <a:ext cx="4072255" cy="52197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p>
            <a:r>
              <a:rPr lang="hr-HR" sz="28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ZAVISNOSLOŽENA</a:t>
            </a:r>
            <a:endParaRPr lang="hr-HR" sz="2800" dirty="0">
              <a:solidFill>
                <a:srgbClr val="0066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961613" y="3547430"/>
            <a:ext cx="1905" cy="598170"/>
          </a:xfrm>
          <a:prstGeom prst="straightConnector1">
            <a:avLst/>
          </a:prstGeom>
          <a:ln w="317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ldLvl="0" animBg="1"/>
      <p:bldP spid="29" grpId="0" bldLvl="0" animBg="1"/>
      <p:bldP spid="3" grpId="0"/>
      <p:bldP spid="38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7" name="Title 1"/>
          <p:cNvSpPr txBox="1"/>
          <p:nvPr/>
        </p:nvSpPr>
        <p:spPr>
          <a:xfrm>
            <a:off x="2034610" y="-50"/>
            <a:ext cx="7109390" cy="694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6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REČENICA</a:t>
            </a:r>
            <a:endParaRPr lang="hr-HR" dirty="0"/>
          </a:p>
        </p:txBody>
      </p:sp>
      <p:sp>
        <p:nvSpPr>
          <p:cNvPr id="17" name="Rectangle 16"/>
          <p:cNvSpPr/>
          <p:nvPr/>
        </p:nvSpPr>
        <p:spPr>
          <a:xfrm>
            <a:off x="815408" y="821254"/>
            <a:ext cx="4594792" cy="555763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8" name="Subtitle 2"/>
          <p:cNvSpPr txBox="1"/>
          <p:nvPr/>
        </p:nvSpPr>
        <p:spPr bwMode="gray">
          <a:xfrm>
            <a:off x="864689" y="604525"/>
            <a:ext cx="5427277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Jednostavna rečenica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609" y="1684450"/>
            <a:ext cx="873760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Usporedi primjere.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5023" y="2910173"/>
            <a:ext cx="397700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Dječak </a:t>
            </a:r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+mn-ea"/>
              </a:rPr>
              <a:t> je </a:t>
            </a:r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volio riječi.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2131" y="2919697"/>
            <a:ext cx="167386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+mn-ea"/>
              </a:rPr>
              <a:t>je</a:t>
            </a:r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volio  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37674" y="2466326"/>
            <a:ext cx="454025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17548" y="2466544"/>
            <a:ext cx="454025" cy="58356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0614" y="5300522"/>
            <a:ext cx="8042173" cy="1076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Rečenica je skup riječi ili samo jedna riječ koja prenosi cječpvitu obavijest.</a:t>
            </a:r>
            <a:endParaRPr lang="hr-HR" sz="3200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5"/>
          <p:cNvSpPr/>
          <p:nvPr/>
        </p:nvSpPr>
        <p:spPr>
          <a:xfrm>
            <a:off x="926783" y="4309713"/>
            <a:ext cx="1018540" cy="58356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Čita.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5"/>
          <p:cNvSpPr/>
          <p:nvPr/>
        </p:nvSpPr>
        <p:spPr>
          <a:xfrm>
            <a:off x="926783" y="4309713"/>
            <a:ext cx="1018540" cy="58356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Čita.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8"/>
          <p:cNvSpPr/>
          <p:nvPr/>
        </p:nvSpPr>
        <p:spPr>
          <a:xfrm>
            <a:off x="1120024" y="3696956"/>
            <a:ext cx="454025" cy="58356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17" name="Rectangle 16"/>
          <p:cNvSpPr/>
          <p:nvPr/>
        </p:nvSpPr>
        <p:spPr>
          <a:xfrm>
            <a:off x="815408" y="821254"/>
            <a:ext cx="4594792" cy="555763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8" name="Subtitle 2"/>
          <p:cNvSpPr txBox="1"/>
          <p:nvPr/>
        </p:nvSpPr>
        <p:spPr bwMode="gray">
          <a:xfrm>
            <a:off x="864689" y="604525"/>
            <a:ext cx="5427277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Jednostavna rečenica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609" y="1684450"/>
            <a:ext cx="8737600" cy="58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Promotri primjer.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96524" y="4154791"/>
            <a:ext cx="47387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jedan predikat u rečenici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92573" y="5124654"/>
            <a:ext cx="4283545" cy="58477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jednostavna rečenica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970063" y="3696656"/>
            <a:ext cx="426085" cy="41783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29609" y="5709462"/>
            <a:ext cx="80421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200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Rečenicu koja ima jedan predikat nazivamo </a:t>
            </a:r>
            <a:r>
              <a:rPr lang="hr-HR" sz="3200" b="1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jednostavna rečenica</a:t>
            </a:r>
            <a:r>
              <a:rPr lang="hr-HR" sz="3200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hr-HR" sz="3200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/>
          <p:cNvSpPr txBox="1"/>
          <p:nvPr/>
        </p:nvSpPr>
        <p:spPr>
          <a:xfrm>
            <a:off x="2034610" y="-50"/>
            <a:ext cx="7109390" cy="694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6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REČENICA</a:t>
            </a:r>
            <a:endParaRPr lang="hr-HR" dirty="0"/>
          </a:p>
        </p:txBody>
      </p:sp>
      <p:sp>
        <p:nvSpPr>
          <p:cNvPr id="4" name="Rectangle 5"/>
          <p:cNvSpPr/>
          <p:nvPr/>
        </p:nvSpPr>
        <p:spPr>
          <a:xfrm>
            <a:off x="815023" y="2910173"/>
            <a:ext cx="3977005" cy="58356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Dječak </a:t>
            </a:r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+mn-ea"/>
              </a:rPr>
              <a:t> je </a:t>
            </a:r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volio riječi.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6"/>
          <p:cNvSpPr/>
          <p:nvPr/>
        </p:nvSpPr>
        <p:spPr>
          <a:xfrm>
            <a:off x="2282131" y="2919697"/>
            <a:ext cx="1673860" cy="58356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+mn-ea"/>
              </a:rPr>
              <a:t>je</a:t>
            </a:r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volio  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5"/>
          <p:cNvSpPr/>
          <p:nvPr/>
        </p:nvSpPr>
        <p:spPr>
          <a:xfrm>
            <a:off x="926783" y="4309713"/>
            <a:ext cx="1018540" cy="58356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Čita.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5"/>
          <p:cNvSpPr/>
          <p:nvPr/>
        </p:nvSpPr>
        <p:spPr>
          <a:xfrm>
            <a:off x="926783" y="4309713"/>
            <a:ext cx="1018540" cy="583565"/>
          </a:xfrm>
          <a:prstGeom prst="rect">
            <a:avLst/>
          </a:prstGeom>
        </p:spPr>
        <p:txBody>
          <a:bodyPr wrap="none">
            <a:spAutoFit/>
          </a:bodyPr>
          <a:p>
            <a:pPr algn="l"/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Čita.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8"/>
          <p:cNvSpPr/>
          <p:nvPr/>
        </p:nvSpPr>
        <p:spPr>
          <a:xfrm>
            <a:off x="1120024" y="3696956"/>
            <a:ext cx="454025" cy="583565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66298" y="4779331"/>
            <a:ext cx="426085" cy="41783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712888" y="4557081"/>
            <a:ext cx="683260" cy="9842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4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7" name="Title 1"/>
          <p:cNvSpPr txBox="1"/>
          <p:nvPr/>
        </p:nvSpPr>
        <p:spPr>
          <a:xfrm>
            <a:off x="2034610" y="-50"/>
            <a:ext cx="7109390" cy="694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6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 REČENICA</a:t>
            </a:r>
            <a:endParaRPr lang="hr-HR" dirty="0"/>
          </a:p>
        </p:txBody>
      </p:sp>
      <p:sp>
        <p:nvSpPr>
          <p:cNvPr id="17" name="Rectangle 16"/>
          <p:cNvSpPr/>
          <p:nvPr/>
        </p:nvSpPr>
        <p:spPr>
          <a:xfrm>
            <a:off x="815408" y="821254"/>
            <a:ext cx="4594792" cy="555763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8" name="Subtitle 2"/>
          <p:cNvSpPr txBox="1"/>
          <p:nvPr/>
        </p:nvSpPr>
        <p:spPr bwMode="gray">
          <a:xfrm>
            <a:off x="864689" y="604525"/>
            <a:ext cx="5427277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Jednostavna rečenica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609" y="1684450"/>
            <a:ext cx="873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Promotri još nekoliko jednostavnih rečenica: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2163" y="2448630"/>
            <a:ext cx="6104556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Njegov život bio je knjiga. 	   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svaka priča krije i nemire.  	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Jednoga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se dana nebo smračilo.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31219" y="2844118"/>
            <a:ext cx="2348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</a:t>
            </a: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io je knjiga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9609" y="5709462"/>
            <a:ext cx="80421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Rečenicu koja ima jedan predikat nazivamo </a:t>
            </a:r>
            <a:r>
              <a:rPr lang="hr-HR" sz="3200" b="1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jednostavna rečenica</a:t>
            </a:r>
            <a:r>
              <a:rPr lang="hr-HR" sz="3200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hr-HR" sz="3200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88639" y="3820799"/>
            <a:ext cx="9364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krije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457227" y="4790203"/>
            <a:ext cx="6174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17851" y="4790148"/>
            <a:ext cx="17107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smračilo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61524" y="4343288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28384" y="3392316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25330" y="2429084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20" grpId="0"/>
      <p:bldP spid="21" grpId="0"/>
      <p:bldP spid="24" grpId="0"/>
      <p:bldP spid="26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7" name="Title 1"/>
          <p:cNvSpPr txBox="1"/>
          <p:nvPr/>
        </p:nvSpPr>
        <p:spPr>
          <a:xfrm>
            <a:off x="2049850" y="14555"/>
            <a:ext cx="7109390" cy="694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6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REČENICA</a:t>
            </a:r>
            <a:endParaRPr lang="hr-HR" dirty="0"/>
          </a:p>
        </p:txBody>
      </p:sp>
      <p:sp>
        <p:nvSpPr>
          <p:cNvPr id="17" name="Rectangle 16"/>
          <p:cNvSpPr/>
          <p:nvPr/>
        </p:nvSpPr>
        <p:spPr>
          <a:xfrm>
            <a:off x="815407" y="821254"/>
            <a:ext cx="7109392" cy="555763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8" name="Subtitle 2"/>
          <p:cNvSpPr txBox="1"/>
          <p:nvPr/>
        </p:nvSpPr>
        <p:spPr bwMode="gray">
          <a:xfrm>
            <a:off x="853506" y="575524"/>
            <a:ext cx="7618345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Jednostavna  </a:t>
            </a:r>
            <a:r>
              <a:rPr lang="hr-HR" sz="3200" b="1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neproširena</a:t>
            </a:r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rečenica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148" y="1605589"/>
            <a:ext cx="8737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Promotri koje rečenične dijelove imaju sljedeće rečenice: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5407" y="3002665"/>
            <a:ext cx="3877985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Vjetar je puhao.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Morris je lutao. 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Dama plovi.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90325" y="3399843"/>
            <a:ext cx="17556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puhao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55948" y="3337613"/>
            <a:ext cx="443450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200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Rečenicu u kojoj ni predikat ni subjekt nemaju dopune nazivamo </a:t>
            </a:r>
            <a:r>
              <a:rPr lang="hr-HR" sz="3200" b="1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jednostavna </a:t>
            </a:r>
            <a:r>
              <a:rPr lang="hr-HR" sz="3200" b="1" dirty="0" err="1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neproširena</a:t>
            </a:r>
            <a:r>
              <a:rPr lang="hr-HR" sz="3200" b="1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rečenica</a:t>
            </a:r>
            <a:r>
              <a:rPr lang="hr-HR" sz="3200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hr-HR" sz="3200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50081" y="4368798"/>
            <a:ext cx="15055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lutao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18415" y="5350050"/>
            <a:ext cx="10278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plovi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16886" y="5344481"/>
            <a:ext cx="12779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Dama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297098" y="4887140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574780" y="3899114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574780" y="3022322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29096" y="4887140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16886" y="4368797"/>
            <a:ext cx="13227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Morris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60024" y="3899114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815407" y="3395642"/>
            <a:ext cx="12554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Vjetar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279595" y="3022322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20" grpId="0"/>
      <p:bldP spid="29" grpId="0"/>
      <p:bldP spid="22" grpId="0"/>
      <p:bldP spid="31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7" name="Title 1"/>
          <p:cNvSpPr txBox="1"/>
          <p:nvPr/>
        </p:nvSpPr>
        <p:spPr>
          <a:xfrm>
            <a:off x="2039690" y="-13385"/>
            <a:ext cx="7109390" cy="694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6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 REČENICA</a:t>
            </a:r>
            <a:endParaRPr lang="hr-HR" dirty="0"/>
          </a:p>
        </p:txBody>
      </p:sp>
      <p:sp>
        <p:nvSpPr>
          <p:cNvPr id="17" name="Rectangle 16"/>
          <p:cNvSpPr/>
          <p:nvPr/>
        </p:nvSpPr>
        <p:spPr>
          <a:xfrm>
            <a:off x="815407" y="821254"/>
            <a:ext cx="7109392" cy="555763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8" name="Subtitle 2"/>
          <p:cNvSpPr txBox="1"/>
          <p:nvPr/>
        </p:nvSpPr>
        <p:spPr bwMode="gray">
          <a:xfrm>
            <a:off x="853506" y="575524"/>
            <a:ext cx="7618345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Jednostavna  </a:t>
            </a:r>
            <a:r>
              <a:rPr lang="hr-HR" sz="3200" b="1" cap="none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neproširena</a:t>
            </a:r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rečenica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6688" y="1566653"/>
            <a:ext cx="8737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Neproširena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se rečenica, dakle, sastoji samo od</a:t>
            </a:r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predikata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hr-HR" sz="32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subjekta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ili samo od </a:t>
            </a:r>
            <a:r>
              <a:rPr lang="hr-HR" sz="32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predikata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2163" y="3403821"/>
            <a:ext cx="4801314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Morris je čitao.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Knjige su zanimljive.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Dama se smiješila.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44457" y="3814881"/>
            <a:ext cx="14830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čitao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26837" y="4769954"/>
            <a:ext cx="25314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zanimljive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91669" y="5750761"/>
            <a:ext cx="2303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smiješila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84752" y="5763417"/>
            <a:ext cx="12779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Dama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684807" y="5288296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909633" y="4300270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551536" y="3312535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05852" y="5288296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93642" y="4761063"/>
            <a:ext cx="13244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Knjige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36780" y="4300270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92163" y="3823468"/>
            <a:ext cx="13227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Morris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256351" y="3312535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823671" y="3403821"/>
            <a:ext cx="2954655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Čitao je.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Zanimljive su. 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Smiješila se.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819855" y="3403821"/>
            <a:ext cx="2954655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Čitao je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Zanimljive su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hr-HR" sz="32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Smiješila se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440282" y="3312535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707904" y="4300270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874174" y="5288296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6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7" name="Title 1"/>
          <p:cNvSpPr txBox="1"/>
          <p:nvPr/>
        </p:nvSpPr>
        <p:spPr>
          <a:xfrm>
            <a:off x="2034610" y="-13385"/>
            <a:ext cx="7109390" cy="694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6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 REČENICA</a:t>
            </a:r>
            <a:endParaRPr lang="hr-HR" dirty="0"/>
          </a:p>
        </p:txBody>
      </p:sp>
      <p:sp>
        <p:nvSpPr>
          <p:cNvPr id="17" name="Rectangle 16"/>
          <p:cNvSpPr/>
          <p:nvPr/>
        </p:nvSpPr>
        <p:spPr>
          <a:xfrm>
            <a:off x="815407" y="821254"/>
            <a:ext cx="6614093" cy="555763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8" name="Subtitle 2"/>
          <p:cNvSpPr txBox="1"/>
          <p:nvPr/>
        </p:nvSpPr>
        <p:spPr bwMode="gray">
          <a:xfrm>
            <a:off x="853506" y="575524"/>
            <a:ext cx="7618345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Jednostavna  proširena rečenica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8043" y="2171075"/>
            <a:ext cx="7749269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Iznenadan vjetar puhao je sve jače. 				</a:t>
            </a:r>
            <a:endParaRPr lang="hr-HR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hr-H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Morris </a:t>
            </a:r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lutao bez cilja</a:t>
            </a:r>
            <a:r>
              <a:rPr lang="hr-HR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hr-HR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hr-H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Nebom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iznad njega plovi krasna dama.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535488" y="1626545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240303" y="1626545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551536" y="3312535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256351" y="3312535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662677" y="5077835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049481" y="5077835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899773" y="2204744"/>
            <a:ext cx="17556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uhao je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800966" y="2199786"/>
            <a:ext cx="11865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vjetar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92163" y="3896389"/>
            <a:ext cx="13227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Morris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028156" y="3893053"/>
            <a:ext cx="15055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lutao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395505" y="5575573"/>
            <a:ext cx="10278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plovi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661679" y="5584463"/>
            <a:ext cx="1208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dama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Curved Up Arrow 52"/>
          <p:cNvSpPr/>
          <p:nvPr/>
        </p:nvSpPr>
        <p:spPr>
          <a:xfrm>
            <a:off x="2020755" y="2757197"/>
            <a:ext cx="1061562" cy="316618"/>
          </a:xfrm>
          <a:prstGeom prst="curvedUpArrow">
            <a:avLst>
              <a:gd name="adj1" fmla="val 4032"/>
              <a:gd name="adj2" fmla="val 28039"/>
              <a:gd name="adj3" fmla="val 4173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54" name="Curved Up Arrow 53"/>
          <p:cNvSpPr/>
          <p:nvPr/>
        </p:nvSpPr>
        <p:spPr>
          <a:xfrm flipH="1">
            <a:off x="5121457" y="2739356"/>
            <a:ext cx="1023349" cy="316618"/>
          </a:xfrm>
          <a:prstGeom prst="curvedUpArrow">
            <a:avLst>
              <a:gd name="adj1" fmla="val 4032"/>
              <a:gd name="adj2" fmla="val 28039"/>
              <a:gd name="adj3" fmla="val 4173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55" name="Curved Up Arrow 54"/>
          <p:cNvSpPr/>
          <p:nvPr/>
        </p:nvSpPr>
        <p:spPr>
          <a:xfrm>
            <a:off x="3727579" y="6108878"/>
            <a:ext cx="1061562" cy="316618"/>
          </a:xfrm>
          <a:prstGeom prst="curvedUpArrow">
            <a:avLst>
              <a:gd name="adj1" fmla="val 4032"/>
              <a:gd name="adj2" fmla="val 28039"/>
              <a:gd name="adj3" fmla="val 4173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56" name="Curved Up Arrow 55"/>
          <p:cNvSpPr/>
          <p:nvPr/>
        </p:nvSpPr>
        <p:spPr>
          <a:xfrm flipH="1">
            <a:off x="3215904" y="4364980"/>
            <a:ext cx="1023349" cy="316618"/>
          </a:xfrm>
          <a:prstGeom prst="curvedUpArrow">
            <a:avLst>
              <a:gd name="adj1" fmla="val 4032"/>
              <a:gd name="adj2" fmla="val 28039"/>
              <a:gd name="adj3" fmla="val 4173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57" name="Curved Up Arrow 56"/>
          <p:cNvSpPr/>
          <p:nvPr/>
        </p:nvSpPr>
        <p:spPr>
          <a:xfrm>
            <a:off x="6040170" y="6108878"/>
            <a:ext cx="1061562" cy="316618"/>
          </a:xfrm>
          <a:prstGeom prst="curvedUpArrow">
            <a:avLst>
              <a:gd name="adj1" fmla="val 4032"/>
              <a:gd name="adj2" fmla="val 28039"/>
              <a:gd name="adj3" fmla="val 4173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70343" y="5016279"/>
            <a:ext cx="12620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dopuna subjektu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41158" y="1817834"/>
            <a:ext cx="20665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000">
                <a:latin typeface="Arial" panose="020B0604020202020204" pitchFamily="34" charset="0"/>
                <a:cs typeface="Arial" panose="020B0604020202020204" pitchFamily="34" charset="0"/>
              </a:rPr>
              <a:t>dopuna subjektu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516001" y="1817834"/>
            <a:ext cx="21659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dopuna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predikatu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240303" y="3620521"/>
            <a:ext cx="21659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dopuna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predikatu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20755" y="5324055"/>
            <a:ext cx="21659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dopuna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predikatu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53" grpId="0" animBg="1"/>
      <p:bldP spid="54" grpId="0" animBg="1"/>
      <p:bldP spid="55" grpId="0" animBg="1"/>
      <p:bldP spid="56" grpId="0" animBg="1"/>
      <p:bldP spid="57" grpId="0" animBg="1"/>
      <p:bldP spid="8" grpId="0"/>
      <p:bldP spid="58" grpId="0"/>
      <p:bldP spid="59" grpId="0"/>
      <p:bldP spid="60" grpId="0"/>
      <p:bldP spid="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7" name="Title 1"/>
          <p:cNvSpPr txBox="1"/>
          <p:nvPr/>
        </p:nvSpPr>
        <p:spPr>
          <a:xfrm>
            <a:off x="2034610" y="-50"/>
            <a:ext cx="7109390" cy="694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6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 REČENICA</a:t>
            </a:r>
            <a:endParaRPr lang="hr-HR" dirty="0"/>
          </a:p>
        </p:txBody>
      </p:sp>
      <p:sp>
        <p:nvSpPr>
          <p:cNvPr id="17" name="Rectangle 16"/>
          <p:cNvSpPr/>
          <p:nvPr/>
        </p:nvSpPr>
        <p:spPr>
          <a:xfrm>
            <a:off x="815407" y="821254"/>
            <a:ext cx="6614093" cy="555763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8" name="Subtitle 2"/>
          <p:cNvSpPr txBox="1"/>
          <p:nvPr/>
        </p:nvSpPr>
        <p:spPr bwMode="gray">
          <a:xfrm>
            <a:off x="853506" y="575524"/>
            <a:ext cx="7618345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Jednostavna  proširena rečenica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8043" y="2171075"/>
            <a:ext cx="7749269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Iznenadan vjetar puhao je sve jače. 				</a:t>
            </a:r>
            <a:endParaRPr lang="hr-HR" sz="32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hr-HR" sz="3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535488" y="1626545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240303" y="1626545"/>
            <a:ext cx="4587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899773" y="2222524"/>
            <a:ext cx="17556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</a:t>
            </a: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uhao je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800966" y="2226456"/>
            <a:ext cx="11865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vjetar</a:t>
            </a:r>
            <a:endParaRPr lang="hr-HR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Curved Up Arrow 52"/>
          <p:cNvSpPr/>
          <p:nvPr/>
        </p:nvSpPr>
        <p:spPr>
          <a:xfrm>
            <a:off x="2020755" y="2757197"/>
            <a:ext cx="1061562" cy="316618"/>
          </a:xfrm>
          <a:prstGeom prst="curvedUpArrow">
            <a:avLst>
              <a:gd name="adj1" fmla="val 4032"/>
              <a:gd name="adj2" fmla="val 28039"/>
              <a:gd name="adj3" fmla="val 4173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54" name="Curved Up Arrow 53"/>
          <p:cNvSpPr/>
          <p:nvPr/>
        </p:nvSpPr>
        <p:spPr>
          <a:xfrm flipH="1">
            <a:off x="5121457" y="2739356"/>
            <a:ext cx="1023349" cy="316618"/>
          </a:xfrm>
          <a:prstGeom prst="curvedUpArrow">
            <a:avLst>
              <a:gd name="adj1" fmla="val 4032"/>
              <a:gd name="adj2" fmla="val 28039"/>
              <a:gd name="adj3" fmla="val 4173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41158" y="1817834"/>
            <a:ext cx="20665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000">
                <a:latin typeface="Arial" panose="020B0604020202020204" pitchFamily="34" charset="0"/>
                <a:cs typeface="Arial" panose="020B0604020202020204" pitchFamily="34" charset="0"/>
              </a:rPr>
              <a:t>dopuna subjektu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516001" y="1817834"/>
            <a:ext cx="21659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000" dirty="0">
                <a:latin typeface="Arial" panose="020B0604020202020204" pitchFamily="34" charset="0"/>
                <a:cs typeface="Arial" panose="020B0604020202020204" pitchFamily="34" charset="0"/>
              </a:rPr>
              <a:t>dopuna 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predikatu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87780" y="3813175"/>
            <a:ext cx="7579360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hr-HR" sz="3200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Rečenicu u kojoj predikat ili subjekt imaju koju dopunu nazivamo </a:t>
            </a:r>
            <a:r>
              <a:rPr lang="hr-HR" sz="3200" b="1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jednostavna proširena rečenica</a:t>
            </a:r>
            <a:r>
              <a:rPr lang="hr-HR" sz="3200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hr-HR" sz="3200" dirty="0">
              <a:solidFill>
                <a:srgbClr val="CC0066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3898900" y="2780597"/>
            <a:ext cx="2660339" cy="559089"/>
          </a:xfrm>
          <a:prstGeom prst="rect">
            <a:avLst/>
          </a:prstGeom>
          <a:ln w="31750">
            <a:solidFill>
              <a:srgbClr val="CC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271462" y="2777951"/>
            <a:ext cx="3405083" cy="559089"/>
          </a:xfrm>
          <a:prstGeom prst="rect">
            <a:avLst/>
          </a:prstGeom>
          <a:ln w="31750">
            <a:solidFill>
              <a:srgbClr val="CC006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hr-HR"/>
          </a:p>
        </p:txBody>
      </p:sp>
      <p:sp>
        <p:nvSpPr>
          <p:cNvPr id="27" name="Title 1"/>
          <p:cNvSpPr txBox="1"/>
          <p:nvPr/>
        </p:nvSpPr>
        <p:spPr>
          <a:xfrm>
            <a:off x="2034610" y="-8305"/>
            <a:ext cx="7109390" cy="6947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sr-Latn-RS"/>
            </a:defPPr>
            <a:lvl1pPr algn="r" defTabSz="685800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66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 REČENICA</a:t>
            </a:r>
            <a:endParaRPr lang="hr-HR" dirty="0"/>
          </a:p>
        </p:txBody>
      </p:sp>
      <p:sp>
        <p:nvSpPr>
          <p:cNvPr id="17" name="Rectangle 16"/>
          <p:cNvSpPr/>
          <p:nvPr/>
        </p:nvSpPr>
        <p:spPr>
          <a:xfrm>
            <a:off x="815408" y="821254"/>
            <a:ext cx="3629592" cy="555763"/>
          </a:xfrm>
          <a:prstGeom prst="rect">
            <a:avLst/>
          </a:prstGeom>
          <a:solidFill>
            <a:srgbClr val="6600FF"/>
          </a:soli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8" name="Subtitle 2"/>
          <p:cNvSpPr txBox="1"/>
          <p:nvPr/>
        </p:nvSpPr>
        <p:spPr bwMode="gray">
          <a:xfrm>
            <a:off x="864689" y="604525"/>
            <a:ext cx="5427277" cy="7724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panose="05040102010807070707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3200" b="1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Složena rečenica</a:t>
            </a:r>
            <a:endParaRPr lang="hr-HR" sz="3200" b="1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609" y="1511838"/>
            <a:ext cx="873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Promotri koliko je predikata u sljedećoj rečenici: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1463" y="2777952"/>
            <a:ext cx="64267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Bolje se namjesti i </a:t>
            </a:r>
            <a:r>
              <a:rPr lang="hr-HR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r-H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dohvati 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knjigu.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85759" y="2777951"/>
            <a:ext cx="25763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namjestiti 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6107" y="4096165"/>
            <a:ext cx="59458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dva predikata </a:t>
            </a:r>
            <a:r>
              <a:rPr lang="hr-HR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hr-HR" sz="3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jednoj rečenici 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128454" y="3481041"/>
            <a:ext cx="2073" cy="53337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836906" y="2377842"/>
            <a:ext cx="26222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hr-HR" sz="2800" dirty="0" smtClean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vije jednostavne rečenice</a:t>
            </a:r>
            <a:endParaRPr lang="hr-HR" sz="2800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49405" y="2777951"/>
            <a:ext cx="15055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2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dohvati</a:t>
            </a:r>
            <a:endParaRPr lang="hr-HR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4978400" y="3481041"/>
            <a:ext cx="2073" cy="53337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6623121" y="3070338"/>
            <a:ext cx="400846" cy="2"/>
          </a:xfrm>
          <a:prstGeom prst="straightConnector1">
            <a:avLst/>
          </a:prstGeom>
          <a:ln w="31750">
            <a:solidFill>
              <a:srgbClr val="CC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91820" y="5107940"/>
            <a:ext cx="8020685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hr-HR" sz="3200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Takvu rečenicu koja se sastoji od dviju ili više jednostavnih rečenica nazivamo </a:t>
            </a:r>
            <a:r>
              <a:rPr lang="hr-HR" sz="3200" b="1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složena rečenica</a:t>
            </a:r>
            <a:r>
              <a:rPr lang="hr-HR" sz="3200" dirty="0">
                <a:solidFill>
                  <a:srgbClr val="CC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hr-HR" sz="3200" dirty="0">
              <a:solidFill>
                <a:srgbClr val="CC0066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ldLvl="0" animBg="1"/>
      <p:bldP spid="8" grpId="0" bldLvl="0" animBg="1"/>
      <p:bldP spid="5" grpId="0"/>
      <p:bldP spid="6" grpId="0"/>
      <p:bldP spid="11" grpId="0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3959</Words>
  <Application>WPS Presentation</Application>
  <PresentationFormat>On-screen Show (4:3)</PresentationFormat>
  <Paragraphs>371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6" baseType="lpstr">
      <vt:lpstr>Arial</vt:lpstr>
      <vt:lpstr>SimSun</vt:lpstr>
      <vt:lpstr>Wingdings</vt:lpstr>
      <vt:lpstr>Wingdings 3</vt:lpstr>
      <vt:lpstr>Calibri</vt:lpstr>
      <vt:lpstr>Microsoft YaHei</vt:lpstr>
      <vt:lpstr>Arial Unicode MS</vt:lpstr>
      <vt:lpstr>Calibri Light</vt:lpstr>
      <vt:lpstr>Theme1</vt:lpstr>
      <vt:lpstr>JEDNOSTAVNA REČENICA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DATIV</dc:title>
  <dc:creator>Dijana</dc:creator>
  <cp:lastModifiedBy>Korisnik</cp:lastModifiedBy>
  <cp:revision>350</cp:revision>
  <dcterms:created xsi:type="dcterms:W3CDTF">2014-02-05T06:53:00Z</dcterms:created>
  <dcterms:modified xsi:type="dcterms:W3CDTF">2023-11-13T07:48:20Z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854937916D694461B1802EADA0DA91E9_13</vt:lpwstr>
  </property>
  <property fmtid="{D5CDD505-2E9C-101B-9397-08002B2CF9AE}" pid="3" name="KSOProductBuildVer">
    <vt:lpwstr>1033-12.2.0.13266</vt:lpwstr>
  </property>
</Properties>
</file>