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3"/>
    <p:sldId id="257" r:id="rId4"/>
    <p:sldId id="267" r:id="rId5"/>
    <p:sldId id="266" r:id="rId6"/>
    <p:sldId id="259" r:id="rId7"/>
    <p:sldId id="260" r:id="rId8"/>
    <p:sldId id="261" r:id="rId9"/>
    <p:sldId id="268" r:id="rId10"/>
    <p:sldId id="270" r:id="rId11"/>
    <p:sldId id="264" r:id="rId12"/>
    <p:sldId id="271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337E4-7F27-4303-A7B1-C59433447513}" type="datetimeFigureOut">
              <a:rPr lang="sr-Latn-CS" smtClean="0"/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560F30-C8BA-4401-9F70-A1FB7FB06BB0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5F58D-2071-4E12-BF67-8A9497B2344B}" type="datetime1">
              <a:rPr lang="sr-Latn-CS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Volim hrvatski!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E06A-BCFD-4A44-9F0C-C4ECB6493D2D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87BDB-3EE2-4BBA-B4F9-120797C88D31}" type="datetime1">
              <a:rPr lang="sr-Latn-CS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Volim hrvatski!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E06A-BCFD-4A44-9F0C-C4ECB6493D2D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63CB8-E888-431F-BD24-085D7D61EC45}" type="datetime1">
              <a:rPr lang="sr-Latn-CS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Volim hrvatski!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E06A-BCFD-4A44-9F0C-C4ECB6493D2D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C36E-F3F5-4B50-A630-C3FBDF32E39D}" type="datetime1">
              <a:rPr lang="sr-Latn-CS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Volim hrvatski!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E06A-BCFD-4A44-9F0C-C4ECB6493D2D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298C-BA0A-4981-AB36-540490754F79}" type="datetime1">
              <a:rPr lang="sr-Latn-CS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Volim hrvatski!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E06A-BCFD-4A44-9F0C-C4ECB6493D2D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F124D-2C8A-4ABB-8A4F-66C5875B8B91}" type="datetime1">
              <a:rPr lang="sr-Latn-CS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Volim hrvatski!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E06A-BCFD-4A44-9F0C-C4ECB6493D2D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5C57-C5BF-4BA4-AE9A-DB044EB1491C}" type="datetime1">
              <a:rPr lang="sr-Latn-CS" smtClean="0"/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Volim hrvatski!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E06A-BCFD-4A44-9F0C-C4ECB6493D2D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BE5B-F3DE-4D90-8010-7FC3211E5096}" type="datetime1">
              <a:rPr lang="sr-Latn-CS" smtClean="0"/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Volim hrvatski!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E06A-BCFD-4A44-9F0C-C4ECB6493D2D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253A4-36C8-4AA2-9CEA-E059E804BAF2}" type="datetime1">
              <a:rPr lang="sr-Latn-CS" smtClean="0"/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Volim hrvatski!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E06A-BCFD-4A44-9F0C-C4ECB6493D2D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A57D6-8C4C-4CF4-AB03-F2529EBCB8D3}" type="datetime1">
              <a:rPr lang="sr-Latn-CS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Volim hrvatski!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E06A-BCFD-4A44-9F0C-C4ECB6493D2D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680B-E580-428C-91B7-B1DD7EE9CC79}" type="datetime1">
              <a:rPr lang="sr-Latn-CS" smtClean="0"/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Volim hrvatski!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9E06A-BCFD-4A44-9F0C-C4ECB6493D2D}" type="slidenum">
              <a:rPr lang="hr-HR" smtClean="0"/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0AF08-5313-4CD7-A0DF-A51685895F98}" type="datetime1">
              <a:rPr lang="sr-Latn-CS" smtClean="0"/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Volim hrvatski!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9E06A-BCFD-4A44-9F0C-C4ECB6493D2D}" type="slidenum">
              <a:rPr lang="hr-HR" smtClean="0"/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7110"/>
            <a:ext cx="7772400" cy="147002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r-HR" sz="6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GLAGOLSKI PRILOZI</a:t>
            </a:r>
            <a:endParaRPr lang="hr-HR" sz="6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6643734" cy="654032"/>
          </a:xfrm>
          <a:solidFill>
            <a:schemeClr val="bg1">
              <a:lumMod val="50000"/>
            </a:schemeClr>
          </a:soli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r-HR" sz="28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Pisanje zareza uz glagolske priloge</a:t>
            </a:r>
            <a:endParaRPr lang="hr-HR" sz="28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51" y="1268713"/>
            <a:ext cx="7790712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Razgovarajući</a:t>
            </a:r>
            <a:r>
              <a:rPr lang="hr-HR" sz="2800" b="1" dirty="0" smtClean="0">
                <a:solidFill>
                  <a:srgbClr val="C00000"/>
                </a:solidFill>
                <a:latin typeface="Calibri" panose="020F0502020204030204" charset="0"/>
                <a:cs typeface="Calibri" panose="020F0502020204030204" charset="0"/>
              </a:rPr>
              <a:t>,</a:t>
            </a: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 izražavamo sebe.</a:t>
            </a:r>
            <a:endParaRPr lang="hr-HR" sz="2800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Razmislivši</a:t>
            </a:r>
            <a:r>
              <a:rPr lang="hr-HR" sz="2800" b="1" dirty="0" smtClean="0">
                <a:solidFill>
                  <a:srgbClr val="C00000"/>
                </a:solidFill>
                <a:latin typeface="Calibri" panose="020F0502020204030204" charset="0"/>
                <a:cs typeface="Calibri" panose="020F0502020204030204" charset="0"/>
              </a:rPr>
              <a:t>,</a:t>
            </a: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 donio je odluku.</a:t>
            </a:r>
            <a:endParaRPr lang="hr-HR" sz="2800" dirty="0" smtClean="0">
              <a:latin typeface="Calibri" panose="020F0502020204030204" charset="0"/>
              <a:cs typeface="Calibri" panose="020F0502020204030204" charset="0"/>
            </a:endParaRPr>
          </a:p>
          <a:p>
            <a:pPr indent="0" algn="ctr">
              <a:buNone/>
            </a:pPr>
            <a:endParaRPr lang="hr-HR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indent="0" algn="ctr">
              <a:buNone/>
            </a:pPr>
            <a:r>
              <a:rPr lang="hr-H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Ako su GLAGOLSKI PRILOZI na početku rečenice,odjeljuju se zarezom.</a:t>
            </a:r>
            <a:endParaRPr lang="hr-HR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sz="2800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Razgovarajući</a:t>
            </a: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 s drugima, izražavamo sebe.</a:t>
            </a:r>
            <a:endParaRPr lang="hr-HR" sz="2800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Razmislivši</a:t>
            </a: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 o tome, donio je odluku.</a:t>
            </a:r>
            <a:endParaRPr lang="hr-HR" sz="2800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sz="2800" dirty="0" smtClean="0">
              <a:latin typeface="Calibri" panose="020F0502020204030204" charset="0"/>
              <a:cs typeface="Calibri" panose="020F0502020204030204" charset="0"/>
            </a:endParaRPr>
          </a:p>
          <a:p>
            <a:pPr algn="ctr">
              <a:buNone/>
            </a:pPr>
            <a:r>
              <a:rPr lang="hr-HR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Zarezom se odjeljuju i njihove dopune.</a:t>
            </a:r>
            <a:endParaRPr lang="hr-HR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490" y="0"/>
            <a:ext cx="6112510" cy="72263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GLAGOLSKI PRILOZI </a:t>
            </a:r>
            <a:endParaRPr lang="hr-HR" sz="32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hr-HR" b="1" dirty="0" smtClean="0">
                <a:latin typeface="Calibri" panose="020F0502020204030204" charset="0"/>
                <a:cs typeface="Calibri" panose="020F0502020204030204" charset="0"/>
              </a:rPr>
              <a:t>Razlikuj!</a:t>
            </a:r>
            <a:endParaRPr lang="hr-HR" b="1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FontTx/>
              <a:buNone/>
            </a:pPr>
            <a:endParaRPr lang="hr-HR" b="1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FontTx/>
              <a:buNone/>
            </a:pPr>
            <a:r>
              <a:rPr lang="hr-HR" dirty="0" smtClean="0">
                <a:latin typeface="Calibri" panose="020F0502020204030204" charset="0"/>
                <a:cs typeface="Calibri" panose="020F0502020204030204" charset="0"/>
              </a:rPr>
              <a:t>Poslušaj </a:t>
            </a:r>
            <a:r>
              <a:rPr lang="hr-HR" b="1" dirty="0" smtClean="0">
                <a:solidFill>
                  <a:schemeClr val="tx2"/>
                </a:solidFill>
                <a:latin typeface="Calibri" panose="020F0502020204030204" charset="0"/>
                <a:cs typeface="Calibri" panose="020F0502020204030204" charset="0"/>
              </a:rPr>
              <a:t>sljedeći </a:t>
            </a:r>
            <a:r>
              <a:rPr lang="hr-HR" dirty="0" smtClean="0">
                <a:latin typeface="Calibri" panose="020F0502020204030204" charset="0"/>
                <a:cs typeface="Calibri" panose="020F0502020204030204" charset="0"/>
              </a:rPr>
              <a:t>savjet.	</a:t>
            </a:r>
            <a:endParaRPr lang="hr-HR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FontTx/>
              <a:buNone/>
            </a:pPr>
            <a:endParaRPr lang="hr-HR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FontTx/>
              <a:buNone/>
            </a:pPr>
            <a:endParaRPr lang="hr-HR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FontTx/>
              <a:buNone/>
            </a:pPr>
            <a:r>
              <a:rPr lang="hr-HR" b="1" dirty="0" smtClean="0">
                <a:solidFill>
                  <a:srgbClr val="C00000"/>
                </a:solidFill>
                <a:latin typeface="Calibri" panose="020F0502020204030204" charset="0"/>
                <a:cs typeface="Calibri" panose="020F0502020204030204" charset="0"/>
              </a:rPr>
              <a:t>Slijedeći </a:t>
            </a:r>
            <a:r>
              <a:rPr lang="hr-HR" dirty="0" smtClean="0">
                <a:latin typeface="Calibri" panose="020F0502020204030204" charset="0"/>
                <a:cs typeface="Calibri" panose="020F0502020204030204" charset="0"/>
              </a:rPr>
              <a:t>plan, govorim o glagolima.</a:t>
            </a:r>
            <a:endParaRPr lang="hr-HR" b="1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FontTx/>
              <a:buNone/>
            </a:pPr>
            <a:endParaRPr lang="hr-HR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FontTx/>
              <a:buNone/>
            </a:pPr>
            <a:endParaRPr lang="hr-HR" dirty="0" smtClean="0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83485" y="3296285"/>
            <a:ext cx="8255" cy="3282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179195" y="5156835"/>
            <a:ext cx="8255" cy="3282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/>
        </p:nvSpPr>
        <p:spPr>
          <a:xfrm>
            <a:off x="1979295" y="3716655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Koji? pridjev</a:t>
            </a:r>
            <a:endParaRPr lang="hr-HR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/>
        </p:nvSpPr>
        <p:spPr>
          <a:xfrm>
            <a:off x="539115" y="5589270"/>
            <a:ext cx="4117340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Kako? glagolski prilog</a:t>
            </a:r>
            <a:endParaRPr lang="hr-HR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490" y="0"/>
            <a:ext cx="6112510" cy="72263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GLAGOLSKI PRILOZI </a:t>
            </a:r>
            <a:endParaRPr lang="hr-HR" sz="32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hr-HR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Raspravljali smo</a:t>
            </a:r>
            <a:r>
              <a:rPr lang="hr-HR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o prijateljstvu </a:t>
            </a:r>
            <a:r>
              <a:rPr lang="hr-HR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poštujući</a:t>
            </a:r>
            <a:r>
              <a:rPr lang="hr-HR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hr-HR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pravila.</a:t>
            </a:r>
            <a:endParaRPr lang="hr-HR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i="1" dirty="0" smtClean="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buFontTx/>
              <a:buChar char="-"/>
            </a:pPr>
            <a:endParaRPr lang="hr-HR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FontTx/>
              <a:buChar char="-"/>
            </a:pPr>
            <a:r>
              <a:rPr lang="hr-HR" dirty="0" smtClean="0">
                <a:latin typeface="Calibri" panose="020F0502020204030204" charset="0"/>
                <a:cs typeface="Calibri" panose="020F0502020204030204" charset="0"/>
              </a:rPr>
              <a:t>u rečenici su </a:t>
            </a:r>
            <a:r>
              <a:rPr lang="hr-HR" u="sng" dirty="0" smtClean="0">
                <a:latin typeface="Calibri" panose="020F0502020204030204" charset="0"/>
                <a:cs typeface="Calibri" panose="020F0502020204030204" charset="0"/>
              </a:rPr>
              <a:t>2 radnje</a:t>
            </a:r>
            <a:endParaRPr lang="hr-HR" u="sng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u="sng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FontTx/>
              <a:buChar char="-"/>
            </a:pPr>
            <a:r>
              <a:rPr lang="hr-HR" dirty="0" smtClean="0">
                <a:latin typeface="Calibri" panose="020F0502020204030204" charset="0"/>
                <a:cs typeface="Calibri" panose="020F0502020204030204" charset="0"/>
              </a:rPr>
              <a:t>radnje se vrše </a:t>
            </a:r>
            <a:r>
              <a:rPr lang="hr-HR" u="sng" dirty="0" smtClean="0">
                <a:latin typeface="Calibri" panose="020F0502020204030204" charset="0"/>
                <a:cs typeface="Calibri" panose="020F0502020204030204" charset="0"/>
              </a:rPr>
              <a:t>istodobno</a:t>
            </a:r>
            <a:endParaRPr lang="hr-HR" u="sng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u="sng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FontTx/>
              <a:buChar char="-"/>
            </a:pPr>
            <a:r>
              <a:rPr lang="hr-HR" u="sng" dirty="0" smtClean="0">
                <a:latin typeface="Calibri" panose="020F0502020204030204" charset="0"/>
                <a:cs typeface="Calibri" panose="020F0502020204030204" charset="0"/>
              </a:rPr>
              <a:t>nisu izrečene </a:t>
            </a:r>
            <a:r>
              <a:rPr lang="hr-HR" dirty="0" smtClean="0">
                <a:latin typeface="Calibri" panose="020F0502020204030204" charset="0"/>
                <a:cs typeface="Calibri" panose="020F0502020204030204" charset="0"/>
              </a:rPr>
              <a:t>istim glagolskim oblicima</a:t>
            </a:r>
            <a:endParaRPr lang="hr-HR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FontTx/>
              <a:buChar char="-"/>
            </a:pPr>
            <a:endParaRPr lang="hr-HR" dirty="0" smtClean="0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84020" y="2092325"/>
            <a:ext cx="8255" cy="3282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516370" y="2092325"/>
            <a:ext cx="8255" cy="3282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/>
        </p:nvSpPr>
        <p:spPr>
          <a:xfrm>
            <a:off x="467360" y="248412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Što se dogodilo?</a:t>
            </a:r>
            <a:endParaRPr lang="hr-HR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5292090" y="248412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Kako se dogodilo?</a:t>
            </a:r>
            <a:endParaRPr lang="hr-HR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/>
        </p:nvSpPr>
        <p:spPr>
          <a:xfrm>
            <a:off x="539115" y="3244215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glagol u prefektu</a:t>
            </a:r>
            <a:endParaRPr lang="hr-H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/>
        </p:nvSpPr>
        <p:spPr>
          <a:xfrm>
            <a:off x="5363845" y="3244215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glagolski prilog</a:t>
            </a:r>
            <a:endParaRPr lang="hr-HR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490" y="0"/>
            <a:ext cx="6112510" cy="72263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GLAGOLSKI PRILOZI </a:t>
            </a:r>
            <a:endParaRPr lang="hr-HR" sz="32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9232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Raspravljali smo</a:t>
            </a:r>
            <a:r>
              <a:rPr lang="hr-HR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o prijateljstvu </a:t>
            </a:r>
            <a:r>
              <a:rPr lang="hr-HR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poštujući</a:t>
            </a:r>
            <a:r>
              <a:rPr lang="hr-HR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hr-HR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pravila.</a:t>
            </a:r>
            <a:endParaRPr lang="hr-HR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i="1" dirty="0" smtClean="0">
              <a:solidFill>
                <a:schemeClr val="tx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>
              <a:buFontTx/>
              <a:buChar char="-"/>
            </a:pPr>
            <a:endParaRPr lang="hr-HR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FontTx/>
              <a:buNone/>
            </a:pPr>
            <a:endParaRPr lang="hr-HR" dirty="0" smtClean="0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684020" y="2092325"/>
            <a:ext cx="8255" cy="3282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516370" y="2092325"/>
            <a:ext cx="8255" cy="32829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/>
        </p:nvSpPr>
        <p:spPr>
          <a:xfrm>
            <a:off x="467360" y="248412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Što se dogodilo?</a:t>
            </a:r>
            <a:endParaRPr lang="hr-HR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5292090" y="248412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Kako se dogodilo?</a:t>
            </a:r>
            <a:endParaRPr lang="hr-HR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/>
        </p:nvSpPr>
        <p:spPr>
          <a:xfrm>
            <a:off x="539115" y="3244215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glagol u prefektu</a:t>
            </a:r>
            <a:endParaRPr lang="hr-HR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/>
        </p:nvSpPr>
        <p:spPr>
          <a:xfrm>
            <a:off x="5363845" y="3244215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glagolski prilog</a:t>
            </a:r>
            <a:endParaRPr lang="hr-HR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107950" y="4076700"/>
            <a:ext cx="9103360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Prilozi koji su nastali od glagola zovu se </a:t>
            </a:r>
            <a:r>
              <a:rPr lang="hr-H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glagolski prilozi.</a:t>
            </a:r>
            <a:endParaRPr lang="hr-HR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457835" y="5445125"/>
            <a:ext cx="8083550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hr-H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poštivati </a:t>
            </a:r>
            <a:r>
              <a:rPr lang="hr-H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      poštujući - prilog (izriče način kako se radnja dogodila)</a:t>
            </a:r>
            <a:endParaRPr lang="hr-HR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123440" y="5778500"/>
            <a:ext cx="50419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hr-HR" altLang="en-US"/>
              <a:t>Od kojih su glagola nastali istaknuti glagolski  prilozi?</a:t>
            </a:r>
            <a:endParaRPr lang="hr-HR" altLang="en-US"/>
          </a:p>
          <a:p>
            <a:pPr marL="0" indent="0">
              <a:buNone/>
            </a:pPr>
            <a:endParaRPr lang="hr-HR" altLang="en-US"/>
          </a:p>
          <a:p>
            <a:pPr marL="0" indent="0">
              <a:buNone/>
            </a:pPr>
            <a:r>
              <a:rPr lang="hr-HR" altLang="en-US"/>
              <a:t>Istraživao sam različite izvore </a:t>
            </a:r>
            <a:r>
              <a:rPr lang="hr-HR" altLang="en-US" b="1"/>
              <a:t>pripremajući </a:t>
            </a:r>
            <a:r>
              <a:rPr lang="hr-HR" altLang="en-US"/>
              <a:t>se za raspravu.</a:t>
            </a:r>
            <a:endParaRPr lang="hr-HR" altLang="en-US"/>
          </a:p>
          <a:p>
            <a:pPr marL="0" indent="0">
              <a:buNone/>
            </a:pPr>
            <a:endParaRPr lang="hr-HR" altLang="en-US"/>
          </a:p>
          <a:p>
            <a:pPr marL="0" indent="0">
              <a:buNone/>
            </a:pPr>
            <a:r>
              <a:rPr lang="hr-HR" altLang="en-US" b="1">
                <a:solidFill>
                  <a:schemeClr val="tx1"/>
                </a:solidFill>
              </a:rPr>
              <a:t>Razmislivši </a:t>
            </a:r>
            <a:r>
              <a:rPr lang="hr-HR" altLang="en-US"/>
              <a:t>o temi, pripremio sam plan izlaganja.</a:t>
            </a:r>
            <a:endParaRPr lang="hr-HR" altLang="en-US"/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3031490" y="0"/>
            <a:ext cx="6112510" cy="72263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GLAGOLSKI PRILOZI </a:t>
            </a:r>
            <a:endParaRPr lang="hr-HR" sz="32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5373370" y="270891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pripremati</a:t>
            </a:r>
            <a:endParaRPr lang="hr-HR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539115" y="558927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razmisliti</a:t>
            </a:r>
            <a:endParaRPr lang="hr-HR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190" y="571500"/>
            <a:ext cx="4328795" cy="640080"/>
          </a:xfr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Glagolski prilog sadašnji</a:t>
            </a:r>
            <a:endParaRPr lang="hr-H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499870"/>
            <a:ext cx="4023360" cy="5112385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hr-HR" sz="2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 algn="l">
              <a:buNone/>
            </a:pPr>
            <a:r>
              <a:rPr lang="hr-HR" sz="2800" b="1" dirty="0" smtClean="0">
                <a:solidFill>
                  <a:schemeClr val="tx1"/>
                </a:solidFill>
                <a:effectLst/>
              </a:rPr>
              <a:t>Dokazivao j</a:t>
            </a:r>
            <a:r>
              <a:rPr lang="hr-HR" sz="2800" dirty="0" smtClean="0">
                <a:solidFill>
                  <a:schemeClr val="tx1"/>
                </a:solidFill>
                <a:effectLst/>
              </a:rPr>
              <a:t>e tezu </a:t>
            </a:r>
            <a:r>
              <a:rPr lang="hr-HR" sz="2800" b="1" dirty="0" smtClean="0">
                <a:solidFill>
                  <a:srgbClr val="C00000"/>
                </a:solidFill>
                <a:effectLst/>
              </a:rPr>
              <a:t>navodeći </a:t>
            </a:r>
            <a:r>
              <a:rPr lang="hr-HR" sz="2800" dirty="0" smtClean="0">
                <a:solidFill>
                  <a:schemeClr val="tx1"/>
                </a:solidFill>
                <a:effectLst/>
              </a:rPr>
              <a:t>argumente.</a:t>
            </a:r>
            <a:endParaRPr lang="hr-HR" sz="2800" dirty="0" smtClean="0">
              <a:solidFill>
                <a:schemeClr val="tx1"/>
              </a:solidFill>
              <a:effectLst/>
            </a:endParaRP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- </a:t>
            </a:r>
            <a:r>
              <a:rPr lang="hr-HR" sz="3200" dirty="0" smtClean="0"/>
              <a:t>   izriče radnju koja se događa </a:t>
            </a:r>
            <a:r>
              <a:rPr lang="hr-HR" sz="3200" b="1" dirty="0" smtClean="0">
                <a:solidFill>
                  <a:srgbClr val="C00000"/>
                </a:solidFill>
              </a:rPr>
              <a:t>istodobno </a:t>
            </a:r>
            <a:r>
              <a:rPr lang="hr-HR" sz="3200" dirty="0" smtClean="0"/>
              <a:t>s radnjom predikata.</a:t>
            </a:r>
            <a:endParaRPr lang="hr-H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714876" y="571480"/>
            <a:ext cx="4023360" cy="640080"/>
          </a:xfrm>
          <a:solidFill>
            <a:schemeClr val="tx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r-HR" sz="3200" b="1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Glagolski </a:t>
            </a: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prilog prošli</a:t>
            </a:r>
            <a:endParaRPr lang="hr-H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499870"/>
            <a:ext cx="4023360" cy="50577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2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</a:t>
            </a:r>
            <a:r>
              <a:rPr lang="hr-HR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</a:t>
            </a:r>
            <a:r>
              <a:rPr lang="hr-HR" sz="1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1. RADNJA</a:t>
            </a:r>
            <a:r>
              <a:rPr lang="hr-HR" sz="2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hr-HR" sz="20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hr-HR" sz="2800" dirty="0" smtClean="0">
                <a:latin typeface="Bookman Old Style" panose="02050604050505020204" pitchFamily="18" charset="0"/>
              </a:rPr>
              <a:t> 	</a:t>
            </a:r>
            <a:r>
              <a:rPr lang="hr-HR" sz="2800" b="1" dirty="0" smtClean="0">
                <a:solidFill>
                  <a:schemeClr val="tx2"/>
                </a:solidFill>
                <a:effectLst/>
                <a:sym typeface="+mn-ea"/>
              </a:rPr>
              <a:t>Podigavši </a:t>
            </a:r>
            <a:r>
              <a:rPr lang="hr-HR" sz="2800" dirty="0" smtClean="0">
                <a:effectLst/>
                <a:sym typeface="+mn-ea"/>
              </a:rPr>
              <a:t>ruku, </a:t>
            </a:r>
            <a:r>
              <a:rPr lang="hr-HR" sz="2800" b="1" dirty="0" smtClean="0">
                <a:effectLst/>
                <a:sym typeface="+mn-ea"/>
              </a:rPr>
              <a:t>dobio sam</a:t>
            </a:r>
            <a:r>
              <a:rPr lang="hr-HR" sz="2800" dirty="0" smtClean="0">
                <a:effectLst/>
                <a:sym typeface="+mn-ea"/>
              </a:rPr>
              <a:t> riječ.            </a:t>
            </a:r>
            <a:r>
              <a:rPr lang="hr-H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2. RADNJA</a:t>
            </a:r>
            <a:endParaRPr lang="hr-H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>
              <a:buNone/>
            </a:pPr>
            <a:endParaRPr lang="hr-HR" sz="2000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endParaRPr lang="hr-HR" sz="2000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r>
              <a:rPr lang="hr-HR" sz="3200" dirty="0" smtClean="0">
                <a:sym typeface="+mn-ea"/>
              </a:rPr>
              <a:t>-    izriče radnju koja se dogodila </a:t>
            </a:r>
            <a:r>
              <a:rPr lang="hr-HR" sz="3200" b="1" dirty="0" smtClean="0">
                <a:solidFill>
                  <a:schemeClr val="tx2"/>
                </a:solidFill>
                <a:sym typeface="+mn-ea"/>
              </a:rPr>
              <a:t>prije  </a:t>
            </a:r>
            <a:r>
              <a:rPr lang="hr-HR" sz="3200" dirty="0" smtClean="0">
                <a:sym typeface="+mn-ea"/>
              </a:rPr>
              <a:t>radnje s predikatom.</a:t>
            </a:r>
            <a:endParaRPr lang="hr-H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260" y="116840"/>
            <a:ext cx="7475220" cy="669290"/>
          </a:xfrm>
          <a:solidFill>
            <a:schemeClr val="bg1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sz="3200" b="1" dirty="0" smtClean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TVORBA GLAGOLSKIH PRILOGA</a:t>
            </a:r>
            <a:endParaRPr lang="hr-HR" sz="3200" b="1" dirty="0" smtClean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23190" y="1917065"/>
            <a:ext cx="4432300" cy="4460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željeti     </a:t>
            </a:r>
            <a:r>
              <a:rPr lang="hr-H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žele </a:t>
            </a: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+ </a:t>
            </a:r>
            <a:r>
              <a:rPr lang="hr-HR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ći</a:t>
            </a: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      </a:t>
            </a:r>
            <a:r>
              <a:rPr lang="hr-H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želeći</a:t>
            </a:r>
            <a:endParaRPr lang="hr-HR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živjeti     </a:t>
            </a:r>
            <a:r>
              <a:rPr lang="hr-H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žive </a:t>
            </a: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+ </a:t>
            </a:r>
            <a:r>
              <a:rPr lang="hr-HR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ći</a:t>
            </a:r>
            <a:r>
              <a:rPr lang="hr-H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     </a:t>
            </a:r>
            <a:r>
              <a:rPr lang="hr-H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živeći</a:t>
            </a:r>
            <a:endParaRPr lang="hr-HR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birati     </a:t>
            </a:r>
            <a:r>
              <a:rPr lang="hr-H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biraju </a:t>
            </a: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+ </a:t>
            </a:r>
            <a:r>
              <a:rPr lang="hr-HR" sz="28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ći</a:t>
            </a: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   </a:t>
            </a:r>
            <a:r>
              <a:rPr lang="hr-H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birajući</a:t>
            </a:r>
            <a:endParaRPr lang="hr-HR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</a:t>
            </a:r>
            <a:endParaRPr lang="hr-H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r>
              <a:rPr lang="hr-H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nesvršeni glagol</a:t>
            </a:r>
            <a:endParaRPr lang="hr-HR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buNone/>
            </a:pP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       	prezent   		</a:t>
            </a:r>
            <a:endParaRPr lang="hr-H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indent="457200">
              <a:buNone/>
            </a:pPr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3. os. mn. + 			nastavak -</a:t>
            </a:r>
            <a:r>
              <a:rPr lang="hr-HR" sz="28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ći</a:t>
            </a:r>
            <a:endParaRPr lang="hr-HR" sz="2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sz="2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sz="28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09465" y="1845310"/>
            <a:ext cx="4549775" cy="5023485"/>
          </a:xfrm>
        </p:spPr>
        <p:txBody>
          <a:bodyPr>
            <a:normAutofit fontScale="90000"/>
          </a:bodyPr>
          <a:lstStyle/>
          <a:p>
            <a:pPr>
              <a:buNone/>
            </a:pPr>
            <a:r>
              <a:rPr lang="hr-HR" sz="3110" dirty="0" smtClean="0">
                <a:latin typeface="Calibri" panose="020F0502020204030204" charset="0"/>
                <a:cs typeface="Calibri" panose="020F0502020204030204" charset="0"/>
              </a:rPr>
              <a:t>poslušati    </a:t>
            </a:r>
            <a:r>
              <a:rPr lang="hr-HR" sz="311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posluša + </a:t>
            </a:r>
            <a:r>
              <a:rPr lang="hr-HR" sz="311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vši</a:t>
            </a:r>
            <a:endParaRPr lang="hr-HR" sz="311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r>
              <a:rPr lang="hr-HR" sz="3110" dirty="0" smtClean="0">
                <a:latin typeface="Calibri" panose="020F0502020204030204" charset="0"/>
                <a:cs typeface="Calibri" panose="020F0502020204030204" charset="0"/>
              </a:rPr>
              <a:t>spasiti       </a:t>
            </a:r>
            <a:r>
              <a:rPr lang="hr-HR" sz="311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spasi + </a:t>
            </a:r>
            <a:r>
              <a:rPr lang="hr-HR" sz="311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vši</a:t>
            </a:r>
            <a:endParaRPr lang="hr-HR" sz="311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r>
              <a:rPr lang="hr-HR" sz="31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doći            doš</a:t>
            </a:r>
            <a:r>
              <a:rPr lang="hr-HR" sz="311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avši</a:t>
            </a:r>
            <a:endParaRPr lang="hr-HR" sz="311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r>
              <a:rPr lang="hr-HR" sz="311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izreći          izrek</a:t>
            </a:r>
            <a:r>
              <a:rPr lang="hr-HR" sz="311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avši</a:t>
            </a:r>
            <a:endParaRPr lang="hr-HR" sz="311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sz="311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r>
              <a:rPr lang="hr-HR" sz="3110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svršeni glagol </a:t>
            </a:r>
            <a:endParaRPr lang="hr-HR" sz="3110" b="1" dirty="0" err="1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r>
              <a:rPr lang="hr-HR" sz="311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gl</a:t>
            </a:r>
            <a:r>
              <a:rPr lang="hr-HR" sz="311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. osnova + nastavak  </a:t>
            </a:r>
            <a:r>
              <a:rPr lang="hr-HR" sz="311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(a)</a:t>
            </a:r>
            <a:r>
              <a:rPr lang="hr-HR" sz="311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vši</a:t>
            </a:r>
            <a:endParaRPr lang="hr-HR" sz="311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indent="457200">
              <a:buNone/>
            </a:pPr>
            <a:r>
              <a:rPr lang="hr-HR" sz="311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poslušavši</a:t>
            </a:r>
            <a:endParaRPr lang="hr-HR" sz="311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indent="457200">
              <a:buNone/>
            </a:pPr>
            <a:r>
              <a:rPr lang="hr-HR" sz="311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  <a:sym typeface="+mn-ea"/>
              </a:rPr>
              <a:t>spasivši</a:t>
            </a:r>
            <a:endParaRPr lang="hr-HR" sz="311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  <a:sym typeface="+mn-ea"/>
            </a:endParaRPr>
          </a:p>
          <a:p>
            <a:pPr>
              <a:buNone/>
            </a:pPr>
            <a:endParaRPr lang="hr-H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algn="ctr">
              <a:buNone/>
            </a:pPr>
            <a:endParaRPr lang="hr-H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190" y="945515"/>
            <a:ext cx="4328795" cy="640080"/>
          </a:xfrm>
          <a:gradFill>
            <a:gsLst>
              <a:gs pos="0">
                <a:srgbClr val="E30000"/>
              </a:gs>
              <a:gs pos="100000">
                <a:srgbClr val="760303"/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p>
            <a:pPr algn="ctr"/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Glagolski prilog sadašnji</a:t>
            </a:r>
            <a:endParaRPr lang="hr-H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" name="Text Placeholder 3"/>
          <p:cNvSpPr>
            <a:spLocks noGrp="1"/>
          </p:cNvSpPr>
          <p:nvPr/>
        </p:nvSpPr>
        <p:spPr>
          <a:xfrm>
            <a:off x="4714876" y="945495"/>
            <a:ext cx="4023360" cy="640080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3200" b="1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Glagolski </a:t>
            </a:r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prilog prošli</a:t>
            </a:r>
            <a:endParaRPr lang="hr-H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60985"/>
            <a:ext cx="7008495" cy="1055370"/>
          </a:xfr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r-HR" sz="3600" b="1" dirty="0" smtClean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Glagolski prilozi pomoćnih glagola BITI I HTJETI</a:t>
            </a:r>
            <a:endParaRPr lang="hr-HR" sz="3600" b="1" dirty="0" smtClean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  <a:gs pos="0">
                <a:srgbClr val="E30000"/>
              </a:gs>
              <a:gs pos="100000">
                <a:srgbClr val="760303"/>
              </a:gs>
            </a:gsLst>
            <a:lin ang="16200000" scaled="0"/>
          </a:gradFill>
          <a:ln w="47625">
            <a:solidFill>
              <a:schemeClr val="bg1">
                <a:alpha val="68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Glagolski prilog sadašnji</a:t>
            </a:r>
            <a:endParaRPr lang="hr-H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782570"/>
            <a:ext cx="4040505" cy="33439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800" b="1" dirty="0" smtClean="0">
                <a:latin typeface="Calibri" panose="020F0502020204030204" charset="0"/>
                <a:cs typeface="Calibri" panose="020F0502020204030204" charset="0"/>
              </a:rPr>
              <a:t>BITI</a:t>
            </a: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		budući</a:t>
            </a:r>
            <a:endParaRPr lang="hr-HR" sz="2800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sz="2800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r>
              <a:rPr lang="hr-HR" sz="2800" b="1" dirty="0" smtClean="0">
                <a:latin typeface="Calibri" panose="020F0502020204030204" charset="0"/>
                <a:cs typeface="Calibri" panose="020F0502020204030204" charset="0"/>
              </a:rPr>
              <a:t>HTJETI    </a:t>
            </a: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	</a:t>
            </a:r>
            <a:r>
              <a:rPr lang="hr-HR" sz="2800" dirty="0" err="1" smtClean="0">
                <a:latin typeface="Calibri" panose="020F0502020204030204" charset="0"/>
                <a:cs typeface="Calibri" panose="020F0502020204030204" charset="0"/>
              </a:rPr>
              <a:t>htijući</a:t>
            </a:r>
            <a:endParaRPr lang="hr-HR" sz="2800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sz="2800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                  	hoteći</a:t>
            </a:r>
            <a:endParaRPr lang="hr-HR" sz="2800" dirty="0" smtClean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solidFill>
            <a:schemeClr val="tx2"/>
          </a:solidFill>
          <a:ln w="47625">
            <a:solidFill>
              <a:schemeClr val="bg1">
                <a:alpha val="68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hr-H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Glagolski prilog prošli</a:t>
            </a:r>
            <a:endParaRPr lang="hr-H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82570"/>
            <a:ext cx="4041775" cy="2976880"/>
          </a:xfrm>
        </p:spPr>
        <p:txBody>
          <a:bodyPr/>
          <a:lstStyle/>
          <a:p>
            <a:pPr marL="0" indent="0">
              <a:buNone/>
            </a:pPr>
            <a:r>
              <a:rPr lang="hr-HR" sz="2800" b="1" dirty="0" smtClean="0">
                <a:latin typeface="Calibri" panose="020F0502020204030204" charset="0"/>
                <a:cs typeface="Calibri" panose="020F0502020204030204" charset="0"/>
              </a:rPr>
              <a:t>BITI</a:t>
            </a: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		bivši</a:t>
            </a:r>
            <a:endParaRPr lang="hr-HR" sz="2800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endParaRPr lang="hr-HR" sz="2800" dirty="0" smtClean="0">
              <a:latin typeface="Calibri" panose="020F0502020204030204" charset="0"/>
              <a:cs typeface="Calibri" panose="020F0502020204030204" charset="0"/>
            </a:endParaRPr>
          </a:p>
          <a:p>
            <a:pPr>
              <a:buNone/>
            </a:pPr>
            <a:r>
              <a:rPr lang="hr-HR" sz="2800" b="1" dirty="0" smtClean="0">
                <a:latin typeface="Calibri" panose="020F0502020204030204" charset="0"/>
                <a:cs typeface="Calibri" panose="020F0502020204030204" charset="0"/>
              </a:rPr>
              <a:t>HTJETI</a:t>
            </a:r>
            <a:r>
              <a:rPr lang="hr-HR" sz="2800" dirty="0" smtClean="0">
                <a:latin typeface="Calibri" panose="020F0502020204030204" charset="0"/>
                <a:cs typeface="Calibri" panose="020F0502020204030204" charset="0"/>
              </a:rPr>
              <a:t>	htjevši</a:t>
            </a:r>
            <a:endParaRPr lang="hr-HR" sz="2800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490" y="0"/>
            <a:ext cx="6112510" cy="72263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GLAGOLSKI PRILOZI </a:t>
            </a:r>
            <a:endParaRPr lang="hr-HR" sz="32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hr-HR" dirty="0" smtClean="0">
                <a:latin typeface="Calibri" panose="020F0502020204030204" charset="0"/>
                <a:cs typeface="Calibri" panose="020F0502020204030204" charset="0"/>
              </a:rPr>
              <a:t>Prepiši rečenice tako da ih dopuniš glagolskim prilozima nastalima od zadanih glagola.</a:t>
            </a:r>
            <a:endParaRPr lang="hr-HR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FontTx/>
              <a:buNone/>
            </a:pPr>
            <a:endParaRPr lang="hr-HR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FontTx/>
              <a:buNone/>
            </a:pPr>
            <a:r>
              <a:rPr lang="hr-HR" dirty="0" smtClean="0">
                <a:latin typeface="Calibri" panose="020F0502020204030204" charset="0"/>
                <a:cs typeface="Calibri" panose="020F0502020204030204" charset="0"/>
              </a:rPr>
              <a:t>Uljudno ____________ (razgovarati) postajemo bolji govornici.</a:t>
            </a:r>
            <a:endParaRPr lang="hr-HR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FontTx/>
              <a:buNone/>
            </a:pPr>
            <a:endParaRPr lang="hr-HR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FontTx/>
              <a:buNone/>
            </a:pPr>
            <a:r>
              <a:rPr lang="hr-HR" dirty="0" smtClean="0">
                <a:latin typeface="Calibri" panose="020F0502020204030204" charset="0"/>
                <a:cs typeface="Calibri" panose="020F0502020204030204" charset="0"/>
              </a:rPr>
              <a:t>Završio je izlaganje _______ (reći) svoje mišljenje.</a:t>
            </a:r>
            <a:endParaRPr lang="hr-HR" dirty="0" smtClean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1979930" y="324739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razgovarajući</a:t>
            </a:r>
            <a:endParaRPr lang="hr-HR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3670935" y="4895215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rekavši</a:t>
            </a:r>
            <a:endParaRPr lang="hr-HR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490" y="0"/>
            <a:ext cx="6112510" cy="72263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hr-HR" sz="3200" b="1" dirty="0" smtClean="0">
                <a:solidFill>
                  <a:schemeClr val="bg1"/>
                </a:solidFill>
                <a:latin typeface="Bookman Old Style" panose="02050604050505020204" pitchFamily="18" charset="0"/>
              </a:rPr>
              <a:t>GLAGOLSKI PRILOZI </a:t>
            </a:r>
            <a:endParaRPr lang="hr-HR" sz="3200" b="1" dirty="0" smtClean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hr-HR" b="1" dirty="0" smtClean="0">
                <a:latin typeface="Calibri" panose="020F0502020204030204" charset="0"/>
                <a:cs typeface="Calibri" panose="020F0502020204030204" charset="0"/>
              </a:rPr>
              <a:t>Pazi!</a:t>
            </a:r>
            <a:endParaRPr lang="hr-HR" b="1" dirty="0" smtClean="0">
              <a:latin typeface="Calibri" panose="020F0502020204030204" charset="0"/>
              <a:cs typeface="Calibri" panose="020F0502020204030204" charset="0"/>
            </a:endParaRPr>
          </a:p>
          <a:p>
            <a:pPr marL="0" indent="0">
              <a:buFontTx/>
              <a:buNone/>
            </a:pPr>
            <a:endParaRPr lang="hr-HR" dirty="0" smtClean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2987675" y="292481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skačući</a:t>
            </a:r>
            <a:endParaRPr lang="hr-HR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/>
        </p:nvSpPr>
        <p:spPr>
          <a:xfrm>
            <a:off x="1187450" y="292481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skačući</a:t>
            </a:r>
            <a:endParaRPr lang="hr-HR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/>
        </p:nvSpPr>
        <p:spPr>
          <a:xfrm>
            <a:off x="2987675" y="357251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vukući</a:t>
            </a:r>
            <a:endParaRPr lang="hr-HR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/>
        </p:nvSpPr>
        <p:spPr>
          <a:xfrm>
            <a:off x="1187450" y="357251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vučući</a:t>
            </a:r>
            <a:endParaRPr lang="hr-HR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/>
        </p:nvSpPr>
        <p:spPr>
          <a:xfrm>
            <a:off x="2987675" y="414909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brišući</a:t>
            </a:r>
            <a:endParaRPr lang="hr-HR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/>
        </p:nvSpPr>
        <p:spPr>
          <a:xfrm>
            <a:off x="1187450" y="414909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brisajući</a:t>
            </a:r>
            <a:endParaRPr lang="hr-HR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/>
        </p:nvSpPr>
        <p:spPr>
          <a:xfrm>
            <a:off x="3031490" y="4725035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dobivši</a:t>
            </a:r>
            <a:endParaRPr lang="hr-HR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/>
        </p:nvSpPr>
        <p:spPr>
          <a:xfrm>
            <a:off x="1187450" y="4725035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dobijavši</a:t>
            </a:r>
            <a:endParaRPr lang="hr-HR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2" name="Content Placeholder 2"/>
          <p:cNvSpPr>
            <a:spLocks noGrp="1"/>
          </p:cNvSpPr>
          <p:nvPr/>
        </p:nvSpPr>
        <p:spPr>
          <a:xfrm>
            <a:off x="3031490" y="530098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savivši</a:t>
            </a:r>
            <a:endParaRPr lang="hr-HR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3" name="Content Placeholder 2"/>
          <p:cNvSpPr>
            <a:spLocks noGrp="1"/>
          </p:cNvSpPr>
          <p:nvPr/>
        </p:nvSpPr>
        <p:spPr>
          <a:xfrm>
            <a:off x="1187450" y="530098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savijavši</a:t>
            </a:r>
            <a:endParaRPr lang="hr-HR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2987675" y="220472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DA</a:t>
            </a:r>
            <a:endParaRPr lang="hr-HR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/>
        </p:nvSpPr>
        <p:spPr>
          <a:xfrm>
            <a:off x="1187450" y="2204720"/>
            <a:ext cx="3512185" cy="760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hr-HR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NE</a:t>
            </a:r>
            <a:endParaRPr lang="hr-HR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2308</Words>
  <Application>WPS Presentation</Application>
  <PresentationFormat>On-screen Show (4:3)</PresentationFormat>
  <Paragraphs>186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Bookman Old Style</vt:lpstr>
      <vt:lpstr>Microsoft YaHei</vt:lpstr>
      <vt:lpstr>Arial Unicode MS</vt:lpstr>
      <vt:lpstr>Calibri</vt:lpstr>
      <vt:lpstr>Birch Std</vt:lpstr>
      <vt:lpstr>Caladea</vt:lpstr>
      <vt:lpstr>Office Theme</vt:lpstr>
      <vt:lpstr> GLAGOLSKI PRILOZI</vt:lpstr>
      <vt:lpstr>GLAGOLSKI PRILOZI – prilozi nastali od glagola.</vt:lpstr>
      <vt:lpstr>GLAGOLSKI PRILOZI </vt:lpstr>
      <vt:lpstr>GLAGOLSKI PRILOZI </vt:lpstr>
      <vt:lpstr>PowerPoint 演示文稿</vt:lpstr>
      <vt:lpstr>TVORBA GLAGOLSKIH PRILOGA</vt:lpstr>
      <vt:lpstr>Glagolski prilozi pomoćnih glagola BITI I HTJETI</vt:lpstr>
      <vt:lpstr>GLAGOLSKI PRILOZI </vt:lpstr>
      <vt:lpstr>GLAGOLSKI PRILOZI </vt:lpstr>
      <vt:lpstr>Pisanje zareza uz glagolske priloge</vt:lpstr>
      <vt:lpstr>GLAGOLSKI PRILOZI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GLAGOLSKI PRILOZI</dc:title>
  <dc:creator>OS Cesaric</dc:creator>
  <cp:lastModifiedBy>Korisnik</cp:lastModifiedBy>
  <cp:revision>15</cp:revision>
  <dcterms:created xsi:type="dcterms:W3CDTF">2014-07-03T14:03:00Z</dcterms:created>
  <dcterms:modified xsi:type="dcterms:W3CDTF">2023-10-23T13:37:12Z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A700EC3BA43540B899F2057775CE6592_13</vt:lpwstr>
  </property>
  <property fmtid="{D5CDD505-2E9C-101B-9397-08002B2CF9AE}" pid="3" name="KSOProductBuildVer">
    <vt:lpwstr>1033-12.2.0.13266</vt:lpwstr>
  </property>
</Properties>
</file>