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19"/>
  </p:handoutMasterIdLst>
  <p:sldIdLst>
    <p:sldId id="267" r:id="rId3"/>
    <p:sldId id="268" r:id="rId4"/>
    <p:sldId id="344" r:id="rId5"/>
    <p:sldId id="355" r:id="rId6"/>
    <p:sldId id="338" r:id="rId7"/>
    <p:sldId id="347" r:id="rId8"/>
    <p:sldId id="358" r:id="rId9"/>
    <p:sldId id="349" r:id="rId10"/>
    <p:sldId id="369" r:id="rId11"/>
    <p:sldId id="356" r:id="rId12"/>
    <p:sldId id="350" r:id="rId13"/>
    <p:sldId id="351" r:id="rId14"/>
    <p:sldId id="360" r:id="rId15"/>
    <p:sldId id="366" r:id="rId16"/>
    <p:sldId id="370" r:id="rId17"/>
    <p:sldId id="297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2" userDrawn="1">
          <p15:clr>
            <a:srgbClr val="A4A3A4"/>
          </p15:clr>
        </p15:guide>
        <p15:guide id="2" pos="453" userDrawn="1">
          <p15:clr>
            <a:srgbClr val="A4A3A4"/>
          </p15:clr>
        </p15:guide>
        <p15:guide id="3" orient="horz" pos="510" userDrawn="1">
          <p15:clr>
            <a:srgbClr val="A4A3A4"/>
          </p15:clr>
        </p15:guide>
        <p15:guide id="4" pos="136" userDrawn="1">
          <p15:clr>
            <a:srgbClr val="A4A3A4"/>
          </p15:clr>
        </p15:guide>
        <p15:guide id="5" pos="2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00"/>
    <a:srgbClr val="FF3300"/>
    <a:srgbClr val="00FFFF"/>
    <a:srgbClr val="FF9933"/>
    <a:srgbClr val="9900CC"/>
    <a:srgbClr val="660066"/>
    <a:srgbClr val="3E003E"/>
    <a:srgbClr val="6600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098" y="78"/>
      </p:cViewPr>
      <p:guideLst>
        <p:guide orient="horz" pos="1782"/>
        <p:guide pos="453"/>
        <p:guide orient="horz" pos="510"/>
        <p:guide pos="136"/>
        <p:guide pos="2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4B34B-0331-4696-A245-D64A74EB085A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DB23A-90B4-494A-A698-490AD73A8378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C552-32BA-4B50-A8E2-119038A37BA0}" type="datetimeFigureOut">
              <a:rPr lang="hr-HR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41D8-512D-4853-B8DC-B3D7F7846E6F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54560" y="2344925"/>
            <a:ext cx="7650912" cy="1887148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1651" y="3044306"/>
            <a:ext cx="7775548" cy="1187767"/>
          </a:xfrm>
        </p:spPr>
        <p:txBody>
          <a:bodyPr>
            <a:noAutofit/>
          </a:bodyPr>
          <a:lstStyle/>
          <a:p>
            <a:pPr algn="ctr"/>
            <a: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</a:t>
            </a:r>
            <a:b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ZAMJENICA</a:t>
            </a:r>
            <a:endParaRPr lang="hr-HR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" name="Title 1"/>
          <p:cNvSpPr txBox="1"/>
          <p:nvPr/>
        </p:nvSpPr>
        <p:spPr>
          <a:xfrm>
            <a:off x="2034610" y="630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93438" y="1595772"/>
            <a:ext cx="710768" cy="5262979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endParaRPr lang="hr-H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90034" y="1595772"/>
            <a:ext cx="4367839" cy="52622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sebe/se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sebi/si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+mn-ea"/>
              </a:rPr>
              <a:t>sebe/se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			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sebi</a:t>
            </a:r>
            <a:endParaRPr lang="hr-HR" sz="3200" dirty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(sa) sobom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88950" y="820420"/>
            <a:ext cx="6028055" cy="61150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471805" y="631825"/>
            <a:ext cx="648335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Sklonidba povratne zamjenice 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488950" y="820420"/>
            <a:ext cx="6028055" cy="611505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471805" y="631825"/>
            <a:ext cx="6483350" cy="772795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Naglašeni i nenaglašeni oblik 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16840" y="3619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405" y="1758950"/>
            <a:ext cx="9773920" cy="657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Uobičajeni su nenaglašeni oblici zamjenica.</a:t>
            </a:r>
            <a:endParaRPr lang="hr-HR" sz="32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1901" y="2738953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Ohrabrit ću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pozitivnim mislima.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1901" y="3360034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Sada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vjerujem.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71901" y="4544785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ću ohrabriti pozitivnim mislima. 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7889" y="5202513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Sada vjerujem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sebi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26365" y="3598494"/>
            <a:ext cx="41335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nenaglašeni oblik</a:t>
            </a:r>
            <a:endParaRPr lang="hr-HR" sz="3200" b="1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28453" y="5341696"/>
            <a:ext cx="41335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naglašeni oblik</a:t>
            </a:r>
            <a:endParaRPr lang="hr-HR" sz="3200" b="1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9" grpId="0"/>
      <p:bldP spid="17" grpId="0"/>
      <p:bldP spid="27" grpId="0"/>
      <p:bldP spid="28" grpId="0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522" y="999826"/>
            <a:ext cx="9189928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Naglašeni i nenaglašeni oblici povratne zamjenice ne mogu se uvijek međusobno mijenjati: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0245" y="2537407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Uvijek dajem sve od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0245" y="3111144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 o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sebi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razmišlja pozitivno.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0245" y="3684881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Gledaj vedre boje pred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sobom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0245" y="4509138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Ivan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dobro osjeća.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0245" y="5082875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Petra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veseli uspjehu.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0245" y="5656610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Učenici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dive svojim radovima.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02547" y="2638737"/>
            <a:ext cx="27536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samo naglašeni oblik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02547" y="4607407"/>
            <a:ext cx="27536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samo nenaglašeni oblik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6153134" y="2613871"/>
            <a:ext cx="544895" cy="1630733"/>
          </a:xfrm>
          <a:prstGeom prst="rightBrace">
            <a:avLst>
              <a:gd name="adj1" fmla="val 39246"/>
              <a:gd name="adj2" fmla="val 50000"/>
            </a:avLst>
          </a:prstGeom>
          <a:noFill/>
          <a:ln w="28575">
            <a:solidFill>
              <a:srgbClr val="0066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sz="3200">
              <a:solidFill>
                <a:schemeClr val="accent1"/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6155222" y="4595067"/>
            <a:ext cx="544895" cy="1630733"/>
          </a:xfrm>
          <a:prstGeom prst="rightBrace">
            <a:avLst>
              <a:gd name="adj1" fmla="val 41454"/>
              <a:gd name="adj2" fmla="val 50000"/>
            </a:avLst>
          </a:prstGeom>
          <a:noFill/>
          <a:ln w="28575">
            <a:solidFill>
              <a:srgbClr val="0070C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sz="3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9" grpId="0"/>
      <p:bldP spid="17" grpId="0"/>
      <p:bldP spid="18" grpId="0"/>
      <p:bldP spid="19" grpId="0"/>
      <p:bldP spid="20" grpId="0"/>
      <p:bldP spid="21" grpId="0"/>
      <p:bldP spid="22" grpId="0" bldLvl="0" animBg="1"/>
      <p:bldP spid="2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184904" y="4421696"/>
            <a:ext cx="7020720" cy="150487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522" y="999826"/>
            <a:ext cx="9189928" cy="657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istaknute glagole u rečenicama.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0245" y="2537407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Pripremila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oproštaj.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0245" y="3111144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Počešljala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krenula.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0245" y="4509138"/>
            <a:ext cx="8253434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Glagoli koji uza se imaju povratniu zamjenicu zove se </a:t>
            </a:r>
            <a:r>
              <a:rPr lang="hr-HR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povratni glagoli.</a:t>
            </a:r>
            <a:endParaRPr lang="hr-HR" sz="32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02547" y="2638737"/>
            <a:ext cx="2753637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povratni glagoli</a:t>
            </a:r>
            <a:endParaRPr lang="hr-HR" sz="3200" b="1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6153150" y="2613660"/>
            <a:ext cx="544830" cy="1332865"/>
          </a:xfrm>
          <a:prstGeom prst="rightBrace">
            <a:avLst>
              <a:gd name="adj1" fmla="val 39246"/>
              <a:gd name="adj2" fmla="val 50000"/>
            </a:avLst>
          </a:prstGeom>
          <a:noFill/>
          <a:ln w="28575">
            <a:solidFill>
              <a:srgbClr val="0066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 sz="32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17" grpId="0"/>
      <p:bldP spid="20" grpId="0"/>
      <p:bldP spid="22" grpId="0" bldLvl="0" animBg="1"/>
      <p:bldP spid="30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522" y="999826"/>
            <a:ext cx="9189928" cy="657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Pazi!</a:t>
            </a:r>
            <a:endParaRPr lang="hr-HR" sz="3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0245" y="2537407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Umivam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0245" y="4727854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Nadam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5"/>
          <p:cNvSpPr/>
          <p:nvPr/>
        </p:nvSpPr>
        <p:spPr>
          <a:xfrm>
            <a:off x="380245" y="3428947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Umivam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6"/>
          <p:cNvSpPr/>
          <p:nvPr/>
        </p:nvSpPr>
        <p:spPr>
          <a:xfrm>
            <a:off x="380245" y="5438419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Nadam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3127445" y="3585464"/>
            <a:ext cx="611841" cy="61184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2331086" y="5329385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sp>
        <p:nvSpPr>
          <p:cNvPr id="7" name="Rectangle 4"/>
          <p:cNvSpPr/>
          <p:nvPr/>
        </p:nvSpPr>
        <p:spPr>
          <a:xfrm>
            <a:off x="3972752" y="2957531"/>
            <a:ext cx="9189928" cy="65722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POVRATNA ZAMJENICA</a:t>
            </a:r>
            <a:endParaRPr lang="hr-HR" sz="3200" b="1" dirty="0" smtClean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4099752" y="5242896"/>
            <a:ext cx="9189928" cy="65722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ČESTICA</a:t>
            </a:r>
            <a:endParaRPr lang="hr-HR" sz="3200" b="1" dirty="0" smtClean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4" grpId="0"/>
      <p:bldP spid="6" grpId="0"/>
      <p:bldP spid="7" grpId="0"/>
      <p:bldP spid="7" grpId="1"/>
      <p:bldP spid="8" grpId="0"/>
      <p:bldP spid="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71930" y="1513205"/>
            <a:ext cx="1133475" cy="657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</a:t>
            </a:r>
            <a:endParaRPr lang="hr-HR" sz="32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0245" y="2537407"/>
            <a:ext cx="8253434" cy="3538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Ustala se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rano.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Uzela si je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knjige.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Maja </a:t>
            </a:r>
            <a:r>
              <a:rPr lang="hr-HR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brine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sebi.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Majo, nemoj</a:t>
            </a:r>
            <a:r>
              <a:rPr lang="hr-HR" sz="3200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plakati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5"/>
          <p:cNvSpPr/>
          <p:nvPr/>
        </p:nvSpPr>
        <p:spPr>
          <a:xfrm>
            <a:off x="5020945" y="2537460"/>
            <a:ext cx="4123055" cy="3538220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Ustala je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rano.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Uzela je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knjige.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Maja</a:t>
            </a: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brine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sebi.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Majo, nemoj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plakati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/>
          <p:nvPr/>
        </p:nvSpPr>
        <p:spPr>
          <a:xfrm>
            <a:off x="6081395" y="1513205"/>
            <a:ext cx="1133475" cy="65722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b="1" dirty="0">
                <a:solidFill>
                  <a:srgbClr val="00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</a:t>
            </a:r>
            <a:endParaRPr lang="hr-HR" sz="3200" b="1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792163" y="815496"/>
            <a:ext cx="2310052" cy="555763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25" name="Subtitle 2"/>
          <p:cNvSpPr txBox="1"/>
          <p:nvPr/>
        </p:nvSpPr>
        <p:spPr bwMode="gray">
          <a:xfrm>
            <a:off x="810361" y="577749"/>
            <a:ext cx="2704458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Ponovimo.</a:t>
            </a:r>
            <a:endParaRPr lang="hr-HR" sz="3200" b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 txBox="1"/>
          <p:nvPr/>
        </p:nvSpPr>
        <p:spPr>
          <a:xfrm>
            <a:off x="2024450" y="-386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49" y="1631607"/>
            <a:ext cx="9130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Povratna zamjenica </a:t>
            </a:r>
            <a:r>
              <a:rPr lang="hr-HR" sz="32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</a:t>
            </a:r>
            <a:endParaRPr lang="hr-HR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11" y="2523041"/>
            <a:ext cx="9130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Čovjek </a:t>
            </a:r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može promijeniti nabolje.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</a:t>
            </a: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uvijek treba ohrabrivati.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812333" y="3102875"/>
            <a:ext cx="3941" cy="78019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5165" y="3862168"/>
            <a:ext cx="41335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nenaglašeni oblik</a:t>
            </a:r>
            <a:endParaRPr lang="hr-HR" sz="3200" b="1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88901" y="3862168"/>
            <a:ext cx="41335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naglašeni oblik</a:t>
            </a:r>
            <a:endParaRPr lang="hr-HR" sz="3200" b="1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275757" y="3104963"/>
            <a:ext cx="3941" cy="78019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812333" y="4446943"/>
            <a:ext cx="275276" cy="7801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901841" y="4446942"/>
            <a:ext cx="373916" cy="78019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087609" y="5329798"/>
            <a:ext cx="4814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radnja se vraća vršitelju</a:t>
            </a:r>
            <a:endParaRPr lang="hr-HR" sz="32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9" grpId="0"/>
      <p:bldP spid="21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5212410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5021376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1519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285" y="2548770"/>
            <a:ext cx="342836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 si nagradio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njega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1532" y="4445661"/>
            <a:ext cx="387317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radnja se odnosi na 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njega, nju, tebe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3955" y="5816106"/>
            <a:ext cx="4245104" cy="1014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prelazi na nekog drugog</a:t>
            </a:r>
            <a:endParaRPr lang="hr-HR" sz="3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1749703" y="4079903"/>
            <a:ext cx="0" cy="5042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747789" y="5493898"/>
            <a:ext cx="0" cy="5042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91898" y="1523558"/>
            <a:ext cx="751680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Promotri koga </a:t>
            </a:r>
            <a:r>
              <a:rPr lang="hr-HR" sz="32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nagrađujemo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sljedećim 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rečenicama: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7847" y="3076950"/>
            <a:ext cx="442912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Njoj</a:t>
            </a:r>
            <a:r>
              <a:rPr lang="hr-H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 darovao osmijeh.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7409" y="3605130"/>
            <a:ext cx="251269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Ohrabrili su </a:t>
            </a:r>
            <a:r>
              <a:rPr lang="hr-HR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64577" y="2550858"/>
            <a:ext cx="330962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 si nagradio </a:t>
            </a:r>
            <a:r>
              <a:rPr lang="hr-HR" sz="28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54139" y="3079038"/>
            <a:ext cx="450850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Sebi</a:t>
            </a:r>
            <a:r>
              <a:rPr lang="hr-HR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 darovao osmijeh.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43701" y="3607218"/>
            <a:ext cx="259207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Ohrabrili su </a:t>
            </a:r>
            <a:r>
              <a:rPr lang="hr-HR" sz="28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50454" y="4447749"/>
            <a:ext cx="387317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radnja se odnosi na 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hr-H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samoga sebe</a:t>
            </a:r>
            <a:endParaRPr lang="hr-H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43662" y="5841689"/>
            <a:ext cx="4245104" cy="553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0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vraća se vršitelju radnje</a:t>
            </a:r>
            <a:endParaRPr lang="hr-HR" sz="3000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48625" y="4081991"/>
            <a:ext cx="0" cy="5042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246711" y="5495986"/>
            <a:ext cx="0" cy="50420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3" grpId="0"/>
      <p:bldP spid="25" grpId="0"/>
      <p:bldP spid="27" grpId="0"/>
      <p:bldP spid="28" grpId="0"/>
      <p:bldP spid="32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815412" y="810643"/>
            <a:ext cx="5212410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5021376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0855" y="1886465"/>
            <a:ext cx="3412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 si nagradio 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njega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0417" y="2414645"/>
            <a:ext cx="4424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Njoj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sam darovao osmijeh.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9979" y="2942825"/>
            <a:ext cx="2523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Ohrabrili su </a:t>
            </a:r>
            <a:r>
              <a:rPr lang="hr-HR" sz="28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07147" y="1888553"/>
            <a:ext cx="33116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 si nagradio 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96709" y="2416733"/>
            <a:ext cx="45239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Sebi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sam darovao osmijeh.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86271" y="2944913"/>
            <a:ext cx="2603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Ohrabrili su </a:t>
            </a:r>
            <a:r>
              <a:rPr lang="hr-HR" sz="28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hr-HR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7219" y="4421696"/>
            <a:ext cx="7020720" cy="150487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39" name="Subtitle 2"/>
          <p:cNvSpPr txBox="1"/>
          <p:nvPr/>
        </p:nvSpPr>
        <p:spPr bwMode="gray">
          <a:xfrm>
            <a:off x="712932" y="4447914"/>
            <a:ext cx="7114824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 </a:t>
            </a:r>
            <a:r>
              <a:rPr lang="hr-HR" sz="3200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</a:t>
            </a:r>
            <a:r>
              <a:rPr lang="hr-HR" sz="3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izriče da vršitelj radnje vrši radnju na samome sebi.</a:t>
            </a:r>
            <a:endParaRPr lang="hr-HR" sz="3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ldLvl="0" animBg="1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" name="Rectangle 48"/>
          <p:cNvSpPr/>
          <p:nvPr/>
        </p:nvSpPr>
        <p:spPr>
          <a:xfrm>
            <a:off x="815412" y="810643"/>
            <a:ext cx="5212410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5021376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910" y="1592916"/>
            <a:ext cx="8607990" cy="178943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Odredi vršitelja radnje u sljedećin rečenicama.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kojoj se rečenici radnja vraća na vršitelja radnje?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116910" y="3735406"/>
            <a:ext cx="8607990" cy="178943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Važno je da su roditelji zadovoljni s tobom.</a:t>
            </a:r>
            <a:endParaRPr lang="hr-HR" sz="3200" dirty="0" smtClean="0">
              <a:solidFill>
                <a:srgbClr val="0066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Najvažnije da si ti zadovoljan sam sa sobom.</a:t>
            </a: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8232775" y="3735705"/>
            <a:ext cx="1200150" cy="65722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ONI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8388350" y="4867910"/>
            <a:ext cx="1200150" cy="65722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618355"/>
            <a:ext cx="8388985" cy="1156970"/>
          </a:xfrm>
          <a:prstGeom prst="ellipse">
            <a:avLst/>
          </a:prstGeom>
          <a:noFill/>
          <a:ln>
            <a:gradFill>
              <a:gsLst>
                <a:gs pos="0">
                  <a:srgbClr val="E30000"/>
                </a:gs>
                <a:gs pos="100000">
                  <a:srgbClr val="760303"/>
                </a:gs>
              </a:gsLst>
            </a:gra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-2291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840" y="1085215"/>
            <a:ext cx="9615170" cy="62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hr-HR" sz="3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Uoči koje riječi zamijenjuje povratna zamjenica.</a:t>
            </a:r>
            <a:endParaRPr lang="hr-HR" sz="3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7951" y="2121104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hrabrim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pozitivnim mislima.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617951" y="2893899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hrabrim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pozitivnim mislima.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3496478" y="3162554"/>
            <a:ext cx="611841" cy="61184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3149809" y="2047705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sp>
        <p:nvSpPr>
          <p:cNvPr id="6" name="Rectangle 6"/>
          <p:cNvSpPr/>
          <p:nvPr/>
        </p:nvSpPr>
        <p:spPr>
          <a:xfrm>
            <a:off x="617951" y="3668134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Budimo ponosni na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nas.</a:t>
            </a:r>
            <a:endParaRPr lang="hr-HR" sz="3200" dirty="0" smtClean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9"/>
          <p:cNvSpPr/>
          <p:nvPr/>
        </p:nvSpPr>
        <p:spPr>
          <a:xfrm>
            <a:off x="617951" y="4389423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Budimo ponosni na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5"/>
          <p:cNvSpPr/>
          <p:nvPr/>
        </p:nvSpPr>
        <p:spPr>
          <a:xfrm>
            <a:off x="617951" y="5110712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Pogledajte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vas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zrcalu.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6"/>
          <p:cNvSpPr/>
          <p:nvPr/>
        </p:nvSpPr>
        <p:spPr>
          <a:xfrm>
            <a:off x="617951" y="5832001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Pogledajte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zrcalu.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5064293" y="4548759"/>
            <a:ext cx="611841" cy="6118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4409649" y="3605360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4579014" y="5988541"/>
            <a:ext cx="611841" cy="61184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2841529" y="5045142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1455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1714" y="4524301"/>
            <a:ext cx="7020720" cy="1504876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18" name="Subtitle 2"/>
          <p:cNvSpPr txBox="1"/>
          <p:nvPr/>
        </p:nvSpPr>
        <p:spPr bwMode="gray">
          <a:xfrm>
            <a:off x="1061547" y="4525119"/>
            <a:ext cx="7114824" cy="98542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 </a:t>
            </a:r>
            <a:r>
              <a:rPr lang="hr-HR" sz="32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zamjenjuje sve osobne zamjenice kad vršitelj radnje vrši radnju na samome sebi. </a:t>
            </a:r>
            <a:endParaRPr lang="hr-HR" sz="32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840" y="1111250"/>
            <a:ext cx="9615170" cy="62230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hr-HR" sz="3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Uoči koje riječi zamijenjuje povratna zamjenica.</a:t>
            </a:r>
            <a:endParaRPr lang="hr-HR" sz="3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7951" y="2121104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hrabrim </a:t>
            </a:r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pozitivnim mislima.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6"/>
          <p:cNvSpPr/>
          <p:nvPr/>
        </p:nvSpPr>
        <p:spPr>
          <a:xfrm>
            <a:off x="617951" y="2893899"/>
            <a:ext cx="8253434" cy="58356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lang="hr-HR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hrabrim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 </a:t>
            </a: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pozitivnim mislima.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3496478" y="3162554"/>
            <a:ext cx="611841" cy="61184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3149809" y="2047705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ectangle 4"/>
          <p:cNvSpPr/>
          <p:nvPr/>
        </p:nvSpPr>
        <p:spPr>
          <a:xfrm>
            <a:off x="116910" y="3315036"/>
            <a:ext cx="8607990" cy="235585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Ohrabrila sam mene pozitivnim mislima.</a:t>
            </a:r>
            <a:endParaRPr lang="hr-HR" sz="3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 sam zadovoljna sa mnom nakon zadaće.</a:t>
            </a: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4"/>
          <p:cNvSpPr/>
          <p:nvPr/>
        </p:nvSpPr>
        <p:spPr>
          <a:xfrm>
            <a:off x="383610" y="4066876"/>
            <a:ext cx="8607990" cy="235585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Ohrabrila sam </a:t>
            </a:r>
            <a:r>
              <a:rPr lang="hr-HR" sz="3200" b="1" dirty="0" smtClean="0">
                <a:solidFill>
                  <a:srgbClr val="0066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sebe </a:t>
            </a:r>
            <a:r>
              <a:rPr lang="hr-HR" sz="32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pozitivnim mislima.</a:t>
            </a:r>
            <a:endParaRPr lang="hr-HR" sz="3200" dirty="0" smtClean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 sam zadovoljna sa </a:t>
            </a:r>
            <a:r>
              <a:rPr lang="hr-HR" sz="3200" b="1" dirty="0">
                <a:solidFill>
                  <a:srgbClr val="00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sobom </a:t>
            </a: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nakon zadaće.</a:t>
            </a: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15412" y="810643"/>
            <a:ext cx="5212410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5021376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910" y="1592916"/>
            <a:ext cx="8607990" cy="12236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Prepiši rečenice tako da ispraviš pogrešno uporabljene zamjenice. </a:t>
            </a:r>
            <a:endParaRPr lang="hr-HR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Content Placeholder 18"/>
          <p:cNvPicPr>
            <a:picLocks noChangeAspect="1"/>
          </p:cNvPicPr>
          <p:nvPr>
            <p:ph sz="half"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2982595" y="3246755"/>
            <a:ext cx="594360" cy="8559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18" name="Content Placeholder 17"/>
          <p:cNvPicPr>
            <a:picLocks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3989070" y="4386580"/>
            <a:ext cx="610870" cy="610870"/>
          </a:xfrm>
          <a:prstGeom prst="rect">
            <a:avLst/>
          </a:prstGeom>
        </p:spPr>
      </p:pic>
      <p:pic>
        <p:nvPicPr>
          <p:cNvPr id="10" name="Content Placeholder 1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4658360" y="4969510"/>
            <a:ext cx="594360" cy="8559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11" name="Content Placeholder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5664835" y="6109335"/>
            <a:ext cx="610870" cy="61087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hr-HR"/>
          </a:p>
        </p:txBody>
      </p:sp>
      <p:sp>
        <p:nvSpPr>
          <p:cNvPr id="29" name="Title 1"/>
          <p:cNvSpPr txBox="1"/>
          <p:nvPr/>
        </p:nvSpPr>
        <p:spPr>
          <a:xfrm>
            <a:off x="2034610" y="6300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1680" y="959186"/>
            <a:ext cx="8607990" cy="657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Ponekad griješimo govoreći: </a:t>
            </a:r>
            <a:endParaRPr lang="hr-HR" sz="32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7951" y="2284469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Nemoj se plakati!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7951" y="3005758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Nemoj plakati!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17951" y="3727047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Legni se malo. Legni si malo.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7951" y="4448336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Legni malo.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7951" y="5169625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Sutra ću se učiti.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3939" y="5827353"/>
            <a:ext cx="8253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Sutra ću učiti.</a:t>
            </a:r>
            <a:endParaRPr lang="hr-HR" sz="32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3042990" y="3165094"/>
            <a:ext cx="611841" cy="61184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1967231" y="2221695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2593799" y="4604876"/>
            <a:ext cx="611841" cy="61184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1794777" y="3661477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2890577" y="6009586"/>
            <a:ext cx="611841" cy="61184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2344221" y="5066187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4485840" y="3657463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0" grpId="0"/>
      <p:bldP spid="36" grpId="0"/>
      <p:bldP spid="37" grpId="0"/>
      <p:bldP spid="39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" name="Rectangle 48"/>
          <p:cNvSpPr/>
          <p:nvPr/>
        </p:nvSpPr>
        <p:spPr>
          <a:xfrm>
            <a:off x="815412" y="810643"/>
            <a:ext cx="5212410" cy="611757"/>
          </a:xfrm>
          <a:prstGeom prst="rect">
            <a:avLst/>
          </a:prstGeom>
          <a:solidFill>
            <a:srgbClr val="0066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sp>
        <p:nvSpPr>
          <p:cNvPr id="50" name="Subtitle 2"/>
          <p:cNvSpPr txBox="1"/>
          <p:nvPr/>
        </p:nvSpPr>
        <p:spPr bwMode="gray">
          <a:xfrm>
            <a:off x="898161" y="610006"/>
            <a:ext cx="5021376" cy="7724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b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 </a:t>
            </a:r>
            <a:r>
              <a:rPr lang="hr-HR" sz="3200" b="1" i="1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</a:t>
            </a:r>
            <a:endParaRPr lang="hr-HR" sz="3200" b="1" i="1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itle 1"/>
          <p:cNvSpPr txBox="1"/>
          <p:nvPr/>
        </p:nvSpPr>
        <p:spPr>
          <a:xfrm>
            <a:off x="2034610" y="-13385"/>
            <a:ext cx="7109390" cy="6947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3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POVRATNA ZAMJENICA</a:t>
            </a:r>
            <a:endParaRPr lang="hr-HR" sz="3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6910" y="1592916"/>
            <a:ext cx="8607990" cy="122364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Netočno napisane rečenice točno napiši u bilježnicu.</a:t>
            </a:r>
            <a:endParaRPr lang="hr-HR" sz="32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116910" y="3539826"/>
            <a:ext cx="8607990" cy="235585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Uzmi si knjigu iz školske knjižnice.</a:t>
            </a: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Sjedni se, dobila si odliču ocjenu.</a:t>
            </a:r>
            <a:endParaRPr lang="hr-HR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4"/>
          <p:cNvSpPr/>
          <p:nvPr/>
        </p:nvSpPr>
        <p:spPr>
          <a:xfrm>
            <a:off x="617290" y="4273886"/>
            <a:ext cx="8607990" cy="235585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Uzmi knjigu iz školske knjižnice.</a:t>
            </a: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z="3200" dirty="0">
                <a:solidFill>
                  <a:srgbClr val="006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Sjedni , dobila si odliču ocjenu.</a:t>
            </a:r>
            <a:endParaRPr lang="hr-HR" sz="3200" dirty="0">
              <a:solidFill>
                <a:srgbClr val="0066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6485960" y="4630039"/>
            <a:ext cx="611841" cy="61184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1165226" y="3497410"/>
            <a:ext cx="592599" cy="8547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3" name="Content Placeholder 2"/>
          <p:cNvPicPr>
            <a:picLocks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44613">
            <a:off x="1489710" y="5196840"/>
            <a:ext cx="594360" cy="855980"/>
          </a:xfrm>
          <a:prstGeom prst="rect">
            <a:avLst/>
          </a:prstGeom>
          <a:effectLst>
            <a:outerShdw dist="50800" sx="1000" sy="1000" algn="ctr" rotWithShape="0">
              <a:srgbClr val="000000"/>
            </a:outerShdw>
            <a:reflection endPos="0" dist="50800" dir="5400000" sy="-100000" algn="bl" rotWithShape="0"/>
          </a:effectLst>
        </p:spPr>
      </p:pic>
      <p:pic>
        <p:nvPicPr>
          <p:cNvPr id="10" name="Content Placeholder 9"/>
          <p:cNvPicPr>
            <a:picLocks noChangeAspect="1"/>
          </p:cNvPicPr>
          <p:nvPr>
            <p:ph sz="half" idx="2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502">
            <a:off x="6485890" y="6122035"/>
            <a:ext cx="610870" cy="61087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2" grpId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3196</Words>
  <Application>WPS Presentation</Application>
  <PresentationFormat>On-screen Show (4:3)</PresentationFormat>
  <Paragraphs>260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SimSun</vt:lpstr>
      <vt:lpstr>Wingdings</vt:lpstr>
      <vt:lpstr>Wingdings 3</vt:lpstr>
      <vt:lpstr>Calibri</vt:lpstr>
      <vt:lpstr>Microsoft YaHei</vt:lpstr>
      <vt:lpstr>Arial Unicode MS</vt:lpstr>
      <vt:lpstr>Calibri Light</vt:lpstr>
      <vt:lpstr>Theme1</vt:lpstr>
      <vt:lpstr>POVRATNA ZAMJENICA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</dc:title>
  <dc:creator>Dijana</dc:creator>
  <cp:lastModifiedBy>Korisnik</cp:lastModifiedBy>
  <cp:revision>301</cp:revision>
  <dcterms:created xsi:type="dcterms:W3CDTF">2014-02-05T06:53:00Z</dcterms:created>
  <dcterms:modified xsi:type="dcterms:W3CDTF">2023-11-16T07:28:46Z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8982F1948BB14F72AD46D8583F693B59_13</vt:lpwstr>
  </property>
  <property fmtid="{D5CDD505-2E9C-101B-9397-08002B2CF9AE}" pid="3" name="KSOProductBuildVer">
    <vt:lpwstr>1033-12.2.0.13266</vt:lpwstr>
  </property>
</Properties>
</file>