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6"/>
  </p:handoutMasterIdLst>
  <p:sldIdLst>
    <p:sldId id="267" r:id="rId3"/>
    <p:sldId id="268" r:id="rId4"/>
    <p:sldId id="352" r:id="rId5"/>
    <p:sldId id="344" r:id="rId6"/>
    <p:sldId id="354" r:id="rId7"/>
    <p:sldId id="365" r:id="rId8"/>
    <p:sldId id="355" r:id="rId9"/>
    <p:sldId id="356" r:id="rId10"/>
    <p:sldId id="357" r:id="rId11"/>
    <p:sldId id="360" r:id="rId12"/>
    <p:sldId id="338" r:id="rId13"/>
    <p:sldId id="297" r:id="rId14"/>
    <p:sldId id="288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4" userDrawn="1">
          <p15:clr>
            <a:srgbClr val="A4A3A4"/>
          </p15:clr>
        </p15:guide>
        <p15:guide id="2" pos="453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pos="136" userDrawn="1">
          <p15:clr>
            <a:srgbClr val="A4A3A4"/>
          </p15:clr>
        </p15:guide>
        <p15:guide id="5" pos="2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00FFFF"/>
    <a:srgbClr val="FF9933"/>
    <a:srgbClr val="9900CC"/>
    <a:srgbClr val="660066"/>
    <a:srgbClr val="000000"/>
    <a:srgbClr val="3E003E"/>
    <a:srgbClr val="66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098" y="78"/>
      </p:cViewPr>
      <p:guideLst>
        <p:guide orient="horz" pos="1774"/>
        <p:guide pos="453"/>
        <p:guide orient="horz" pos="482"/>
        <p:guide pos="136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B34B-0331-4696-A245-D64A74EB085A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B23A-90B4-494A-A698-490AD73A8378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8285" y="1950590"/>
            <a:ext cx="8915400" cy="1887148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8128" y="2649971"/>
            <a:ext cx="9143999" cy="1187767"/>
          </a:xfrm>
        </p:spPr>
        <p:txBody>
          <a:bodyPr>
            <a:noAutofit/>
          </a:bodyPr>
          <a:lstStyle/>
          <a:p>
            <a:pPr algn="ctr"/>
            <a:r>
              <a:rPr lang="hr-HR" sz="5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</a:t>
            </a:r>
            <a:br>
              <a:rPr lang="hr-HR" sz="5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5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ZAMJENICA</a:t>
            </a:r>
            <a:endParaRPr lang="hr-HR" sz="5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7109387" cy="103661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0" y="597479"/>
            <a:ext cx="7206179" cy="123725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 mijenja se u rodu, broju i padežu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0" name="Title 1"/>
          <p:cNvSpPr txBox="1"/>
          <p:nvPr/>
        </p:nvSpPr>
        <p:spPr>
          <a:xfrm>
            <a:off x="-405063" y="-50"/>
            <a:ext cx="9549063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5759" y="2486140"/>
            <a:ext cx="56268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 ima pravo na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izbor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12928" y="2486140"/>
            <a:ext cx="1893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hr-HR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jd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m. r.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>
            <a:stCxn id="27" idx="6"/>
            <a:endCxn id="17" idx="1"/>
          </p:cNvCxnSpPr>
          <p:nvPr/>
        </p:nvCxnSpPr>
        <p:spPr>
          <a:xfrm flipV="1">
            <a:off x="5636711" y="2778528"/>
            <a:ext cx="1176217" cy="5244"/>
          </a:xfrm>
          <a:prstGeom prst="straightConnector1">
            <a:avLst/>
          </a:pr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503332" y="2436036"/>
            <a:ext cx="2133379" cy="695471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grpSp>
        <p:nvGrpSpPr>
          <p:cNvPr id="3" name="Group 2"/>
          <p:cNvGrpSpPr/>
          <p:nvPr/>
        </p:nvGrpSpPr>
        <p:grpSpPr>
          <a:xfrm>
            <a:off x="117847" y="3878614"/>
            <a:ext cx="8519427" cy="695471"/>
            <a:chOff x="117847" y="3878614"/>
            <a:chExt cx="8519427" cy="695471"/>
          </a:xfrm>
        </p:grpSpPr>
        <p:sp>
          <p:nvSpPr>
            <p:cNvPr id="16" name="Rectangle 15"/>
            <p:cNvSpPr/>
            <p:nvPr/>
          </p:nvSpPr>
          <p:spPr>
            <a:xfrm>
              <a:off x="117847" y="3922455"/>
              <a:ext cx="601158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32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On ne odustaje od </a:t>
              </a:r>
              <a:r>
                <a:rPr lang="hr-HR" sz="32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svoje</a:t>
              </a:r>
              <a:r>
                <a:rPr lang="hr-HR" sz="3200" b="1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hr-HR" sz="3200" b="1" dirty="0" smtClean="0">
                  <a:solidFill>
                    <a:srgbClr val="0066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uloge</a:t>
              </a:r>
              <a:r>
                <a:rPr lang="hr-HR" sz="32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  <a:endParaRPr lang="hr-HR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12928" y="3922455"/>
              <a:ext cx="182434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32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</a:t>
              </a:r>
              <a:r>
                <a:rPr lang="hr-HR" sz="32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hr-HR" sz="3200" dirty="0" err="1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jd</a:t>
              </a:r>
              <a:r>
                <a:rPr lang="hr-HR" sz="32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 ž. r.</a:t>
              </a:r>
              <a:endParaRPr lang="hr-HR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Straight Arrow Connector 22"/>
            <p:cNvCxnSpPr>
              <a:stCxn id="28" idx="6"/>
              <a:endCxn id="22" idx="1"/>
            </p:cNvCxnSpPr>
            <p:nvPr/>
          </p:nvCxnSpPr>
          <p:spPr>
            <a:xfrm flipV="1">
              <a:off x="5999967" y="4214843"/>
              <a:ext cx="812961" cy="11507"/>
            </a:xfrm>
            <a:prstGeom prst="straightConnector1">
              <a:avLst/>
            </a:prstGeom>
            <a:ln w="317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530472" y="3878614"/>
              <a:ext cx="2469495" cy="695471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sz="320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878840" y="4871085"/>
            <a:ext cx="7226300" cy="150495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2" name="Subtitle 2"/>
          <p:cNvSpPr txBox="1"/>
          <p:nvPr/>
        </p:nvSpPr>
        <p:spPr bwMode="gray">
          <a:xfrm>
            <a:off x="989965" y="4872990"/>
            <a:ext cx="7323455" cy="985520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 </a:t>
            </a:r>
            <a:r>
              <a:rPr lang="hr-HR" sz="3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slaže se s imenicom uz koju stoji u rodu, broju i padežu.</a:t>
            </a:r>
            <a:endParaRPr lang="hr-HR" sz="3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-0.00191 -0.1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ldLvl="0" animBg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1" y="810643"/>
            <a:ext cx="7909489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0" y="622532"/>
            <a:ext cx="8451651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Duži i kraći oblik povratno-posvojne z.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17951" y="2150472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Budi oslonac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svojemu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prijatelju.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7951" y="3008215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Svome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prijatelju pomozi u nevolji.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/>
          <p:nvPr/>
        </p:nvSpPr>
        <p:spPr>
          <a:xfrm>
            <a:off x="-405063" y="-50"/>
            <a:ext cx="9549063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6"/>
          <p:cNvSpPr/>
          <p:nvPr/>
        </p:nvSpPr>
        <p:spPr>
          <a:xfrm>
            <a:off x="1636278" y="5178131"/>
            <a:ext cx="6529705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Prednost dajemo dužim oblicima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665875" y="2690913"/>
            <a:ext cx="31115" cy="19469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92163" y="815496"/>
            <a:ext cx="2310052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5" name="Subtitle 2"/>
          <p:cNvSpPr txBox="1"/>
          <p:nvPr/>
        </p:nvSpPr>
        <p:spPr bwMode="gray">
          <a:xfrm>
            <a:off x="810361" y="577749"/>
            <a:ext cx="270445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Ponovimo.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" y="1757972"/>
            <a:ext cx="9130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Povratno-posvojna zamjenica </a:t>
            </a:r>
            <a:r>
              <a:rPr lang="hr-HR" sz="32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</a:t>
            </a:r>
            <a:endParaRPr lang="hr-HR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21841" y="2685879"/>
            <a:ext cx="91407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prihvaća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svoga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prijatelja i pokazuje mu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svoje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prijateljsko lice.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864517" y="3378447"/>
            <a:ext cx="3941" cy="78019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352993" y="3405587"/>
            <a:ext cx="3941" cy="78019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038714" y="4597306"/>
            <a:ext cx="67470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izriče pripadnost vršitelju radnje</a:t>
            </a:r>
            <a:endParaRPr lang="hr-HR" sz="32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le 1"/>
          <p:cNvSpPr txBox="1"/>
          <p:nvPr/>
        </p:nvSpPr>
        <p:spPr>
          <a:xfrm>
            <a:off x="-429828" y="-50"/>
            <a:ext cx="9549063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1109" y="1705800"/>
            <a:ext cx="75636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Piše se: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don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ti – don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don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lebd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ti – lebd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lebd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lebd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anđe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anđe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uv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zami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šlj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ati – zamisa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24800" y="0"/>
            <a:ext cx="800100" cy="7239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7916506" y="69562"/>
            <a:ext cx="931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chemeClr val="bg1"/>
                </a:solidFill>
              </a:rPr>
              <a:t> </a:t>
            </a:r>
            <a:r>
              <a:rPr lang="hr-HR" sz="3200" dirty="0" smtClean="0">
                <a:solidFill>
                  <a:schemeClr val="bg1"/>
                </a:solidFill>
              </a:rPr>
              <a:t>33</a:t>
            </a:r>
            <a:endParaRPr lang="hr-HR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00112" y="1102290"/>
            <a:ext cx="3671888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2" name="Subtitle 2"/>
          <p:cNvSpPr txBox="1"/>
          <p:nvPr/>
        </p:nvSpPr>
        <p:spPr bwMode="gray">
          <a:xfrm>
            <a:off x="900113" y="1083938"/>
            <a:ext cx="3564311" cy="47352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Zapis za pravopis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http://www.profil.hr/sites/all/themes/profil_edu/css/images/logo_znak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00" y="6494270"/>
            <a:ext cx="277900" cy="27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269" y="6494270"/>
            <a:ext cx="632996" cy="277901"/>
          </a:xfrm>
          <a:prstGeom prst="rect">
            <a:avLst/>
          </a:prstGeom>
        </p:spPr>
      </p:pic>
      <p:sp>
        <p:nvSpPr>
          <p:cNvPr id="10" name="Title 1"/>
          <p:cNvSpPr txBox="1"/>
          <p:nvPr/>
        </p:nvSpPr>
        <p:spPr>
          <a:xfrm>
            <a:off x="-1624263" y="14555"/>
            <a:ext cx="9549063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7060777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697802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 zamjenica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151532" y="4529885"/>
            <a:ext cx="2598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vršitelj radnje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196249" y="4079903"/>
            <a:ext cx="0" cy="5042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01428" y="1523558"/>
            <a:ext cx="8623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rečenice u kojima je prikazano 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božićno ozračje među školskom djecom: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63853" y="4531973"/>
            <a:ext cx="485261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zamjenica </a:t>
            </a:r>
            <a:r>
              <a:rPr lang="hr-HR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izriče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pripadnost vršitelju radnje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347628" y="4081991"/>
            <a:ext cx="0" cy="5042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/>
          <p:nvPr/>
        </p:nvSpPr>
        <p:spPr>
          <a:xfrm>
            <a:off x="-405063" y="-15290"/>
            <a:ext cx="9549063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7951" y="2801824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Djeca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raduju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svojim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jaslicama.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3938" y="3399394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razmišlja o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svojoj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ulozi.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  <p:bldP spid="35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7060777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697802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 zamjenica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9" name="Title 1"/>
          <p:cNvSpPr txBox="1"/>
          <p:nvPr/>
        </p:nvSpPr>
        <p:spPr>
          <a:xfrm>
            <a:off x="-405063" y="-5130"/>
            <a:ext cx="9549063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7951" y="2801824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Djeca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raduju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svojim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jaslicama.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3938" y="3399394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razmišlja o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svojoj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ulozi.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949" y="4640563"/>
            <a:ext cx="7020720" cy="150487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9" name="Subtitle 2"/>
          <p:cNvSpPr txBox="1"/>
          <p:nvPr/>
        </p:nvSpPr>
        <p:spPr bwMode="gray">
          <a:xfrm>
            <a:off x="385907" y="4642651"/>
            <a:ext cx="7114824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Povratno-posvojnom zamjenicom </a:t>
            </a:r>
            <a:r>
              <a:rPr lang="hr-HR" sz="3200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 </a:t>
            </a:r>
            <a:r>
              <a:rPr lang="hr-HR" sz="3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izričemo pripadnost vršitelju radnje.</a:t>
            </a:r>
            <a:endParaRPr lang="hr-HR" sz="3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1428" y="1523558"/>
            <a:ext cx="8623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rečenice u kojima je prikazano 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božićno ozračje među školskom djecom: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7109387" cy="103661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0" y="597479"/>
            <a:ext cx="7206179" cy="123725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 zamjenjuje sve posvojne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115759" y="3124966"/>
            <a:ext cx="4352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želim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svoga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anđela.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8217" y="2037124"/>
            <a:ext cx="87389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Svakome od nas pripada jedan anđeo koji 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 čuva: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5321" y="3653146"/>
            <a:ext cx="4109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želiš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svoga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anđela.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4883" y="4181326"/>
            <a:ext cx="5945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ono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želi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svoga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anđela.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 txBox="1"/>
          <p:nvPr/>
        </p:nvSpPr>
        <p:spPr>
          <a:xfrm>
            <a:off x="-405063" y="-50"/>
            <a:ext cx="9549063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5321" y="4955850"/>
            <a:ext cx="45801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želimo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svoga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anđela.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4883" y="5484030"/>
            <a:ext cx="4277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želite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svoga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anđela.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4445" y="6012210"/>
            <a:ext cx="61734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Oni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žele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svoga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anđela.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937337" y="2932902"/>
            <a:ext cx="32066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Pripadnost različitim vršiteljima radnje u svim rečenicama izrekli smo istom zamjenicom </a:t>
            </a:r>
            <a:r>
              <a:rPr lang="hr-HR" sz="2800" b="1" i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</a:t>
            </a:r>
            <a:r>
              <a:rPr lang="hr-HR" sz="28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2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27" grpId="0"/>
      <p:bldP spid="21" grpId="0"/>
      <p:bldP spid="22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7109387" cy="103661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0" y="597479"/>
            <a:ext cx="7206179" cy="123725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 zamjenjuje sve posvojne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115759" y="3124966"/>
            <a:ext cx="37818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Želim moga anđela.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8217" y="2037124"/>
            <a:ext cx="87389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Ponekad griješimo rabeći posvojnu umjesto povratno-posvojne zamjenice: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0729" y="3702415"/>
            <a:ext cx="3850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Želim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svoga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anđela.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4883" y="4279864"/>
            <a:ext cx="3600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Otvorite vaša srca.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 txBox="1"/>
          <p:nvPr/>
        </p:nvSpPr>
        <p:spPr>
          <a:xfrm>
            <a:off x="-405063" y="-24815"/>
            <a:ext cx="9549063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85677" y="4857313"/>
            <a:ext cx="3692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Otvorite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srca.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4883" y="5434762"/>
            <a:ext cx="592137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Pokazat ćemo vam naše knjige.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64801" y="6012210"/>
            <a:ext cx="598868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Pokazat ćemo vam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svoje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knjige.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4909364" y="3929180"/>
            <a:ext cx="611841" cy="61184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1666607" y="3035885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5161972" y="5046082"/>
            <a:ext cx="611841" cy="61184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1919215" y="4227943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7223339" y="6205439"/>
            <a:ext cx="611841" cy="61184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3980582" y="5387300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27" grpId="0"/>
      <p:bldP spid="21" grpId="0"/>
      <p:bldP spid="22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" name="Rectangle 48"/>
          <p:cNvSpPr/>
          <p:nvPr/>
        </p:nvSpPr>
        <p:spPr>
          <a:xfrm>
            <a:off x="815340" y="996315"/>
            <a:ext cx="7109460" cy="66611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7890" y="995680"/>
            <a:ext cx="7205980" cy="66675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</a:t>
            </a:r>
            <a:endParaRPr lang="hr-HR" sz="3200" b="1" i="1" cap="non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7000" y="127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0" name="Title 1"/>
          <p:cNvSpPr txBox="1"/>
          <p:nvPr/>
        </p:nvSpPr>
        <p:spPr>
          <a:xfrm>
            <a:off x="-405063" y="-50"/>
            <a:ext cx="9549063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2632" y="2073795"/>
            <a:ext cx="8134985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Prepiši rečenice tako da ispraviš poogreške.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5"/>
          <p:cNvSpPr/>
          <p:nvPr/>
        </p:nvSpPr>
        <p:spPr>
          <a:xfrm>
            <a:off x="534407" y="3099320"/>
            <a:ext cx="7547610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Volimo se sjećati naših sretnih trenutaka.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897627" y="3943870"/>
            <a:ext cx="7750810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Volimo se sjećati </a:t>
            </a: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svojih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sretnih trenutaka.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534407" y="4969395"/>
            <a:ext cx="6484620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Kad prolistam moj album, javim se.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5"/>
          <p:cNvSpPr/>
          <p:nvPr/>
        </p:nvSpPr>
        <p:spPr>
          <a:xfrm>
            <a:off x="897627" y="5813945"/>
            <a:ext cx="6417310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Kd prolistam </a:t>
            </a: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svoj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album, javim se.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7109387" cy="103661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0" y="597479"/>
            <a:ext cx="7206179" cy="123725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 zamjenjuje sve posvojne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3" name="Rectangle 22"/>
          <p:cNvSpPr/>
          <p:nvPr/>
        </p:nvSpPr>
        <p:spPr>
          <a:xfrm>
            <a:off x="128217" y="2037124"/>
            <a:ext cx="87389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 izričemo pripadnost negovornoj osobi, posvojna i povratno-posvojna zamjenica izriču različita značenja: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4883" y="3891558"/>
            <a:ext cx="43845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 je dobio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svoju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ulogu.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 txBox="1"/>
          <p:nvPr/>
        </p:nvSpPr>
        <p:spPr>
          <a:xfrm>
            <a:off x="-405063" y="-50"/>
            <a:ext cx="9549063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14265" y="3892811"/>
            <a:ext cx="4823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 je dobio </a:t>
            </a:r>
            <a:r>
              <a:rPr lang="hr-HR" sz="28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njegovu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ulogu.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84853" y="5159190"/>
            <a:ext cx="2781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Paulova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uloga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32423" y="5159190"/>
            <a:ext cx="3804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uloga nekog drugog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2763301" y="4427304"/>
            <a:ext cx="4951" cy="74441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7324853" y="4416866"/>
            <a:ext cx="4951" cy="74441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1" grpId="0"/>
      <p:bldP spid="22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761" y="2714806"/>
            <a:ext cx="5134225" cy="4143320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815412" y="810643"/>
            <a:ext cx="7109387" cy="103661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0" y="597479"/>
            <a:ext cx="7206179" cy="123725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 zamjenjuje sve posvojne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Rectangle 26"/>
          <p:cNvSpPr/>
          <p:nvPr/>
        </p:nvSpPr>
        <p:spPr>
          <a:xfrm>
            <a:off x="-5325" y="2062762"/>
            <a:ext cx="3922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 gleda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svoju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lutku.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 txBox="1"/>
          <p:nvPr/>
        </p:nvSpPr>
        <p:spPr>
          <a:xfrm>
            <a:off x="-405063" y="-50"/>
            <a:ext cx="9549063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26375" y="2064015"/>
            <a:ext cx="42210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 gleda </a:t>
            </a:r>
            <a:r>
              <a:rPr lang="hr-HR" sz="28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njezinu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lutku.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4"/>
          <a:stretch>
            <a:fillRect/>
          </a:stretch>
        </p:blipFill>
        <p:spPr>
          <a:xfrm>
            <a:off x="288098" y="2585982"/>
            <a:ext cx="3194137" cy="42884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7109387" cy="103661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0" y="597479"/>
            <a:ext cx="7206179" cy="123725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 mijenja se u rodu, broju i padežu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0" name="Title 1"/>
          <p:cNvSpPr txBox="1"/>
          <p:nvPr/>
        </p:nvSpPr>
        <p:spPr>
          <a:xfrm>
            <a:off x="-405063" y="-50"/>
            <a:ext cx="9549063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POVRATNO-POSVOJNA ZAMJENICA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5759" y="2285724"/>
            <a:ext cx="86100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 se ozbiljno pripremaju za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svoju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predstavu.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7847" y="4392180"/>
            <a:ext cx="70871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Djevojčice se vesele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svojim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ulogama.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05283" y="3292816"/>
            <a:ext cx="1756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hr-HR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jd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ž. r.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987435" y="2849028"/>
            <a:ext cx="6" cy="48289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41621" y="5374220"/>
            <a:ext cx="20519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ž. r.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549033" y="4930432"/>
            <a:ext cx="6" cy="48289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2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2855</Words>
  <Application>WPS Presentation</Application>
  <PresentationFormat>On-screen Show (4:3)</PresentationFormat>
  <Paragraphs>166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Wingdings 3</vt:lpstr>
      <vt:lpstr>Calibri</vt:lpstr>
      <vt:lpstr>Comic Sans MS</vt:lpstr>
      <vt:lpstr>Microsoft YaHei</vt:lpstr>
      <vt:lpstr>Arial Unicode MS</vt:lpstr>
      <vt:lpstr>Calibri Light</vt:lpstr>
      <vt:lpstr>Theme1</vt:lpstr>
      <vt:lpstr>POVRATNO-POSVOJNA ZAMJENICA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311</cp:revision>
  <dcterms:created xsi:type="dcterms:W3CDTF">2014-02-05T06:53:00Z</dcterms:created>
  <dcterms:modified xsi:type="dcterms:W3CDTF">2023-11-24T13:37:42Z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CE63CBB2A8F04EE8B53377432B3CD4D8_13</vt:lpwstr>
  </property>
  <property fmtid="{D5CDD505-2E9C-101B-9397-08002B2CF9AE}" pid="3" name="KSOProductBuildVer">
    <vt:lpwstr>1033-12.2.0.13306</vt:lpwstr>
  </property>
</Properties>
</file>