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1"/>
  </p:handoutMasterIdLst>
  <p:sldIdLst>
    <p:sldId id="267" r:id="rId3"/>
    <p:sldId id="268" r:id="rId4"/>
    <p:sldId id="345" r:id="rId5"/>
    <p:sldId id="349" r:id="rId6"/>
    <p:sldId id="350" r:id="rId7"/>
    <p:sldId id="363" r:id="rId8"/>
    <p:sldId id="362" r:id="rId9"/>
    <p:sldId id="364" r:id="rId10"/>
    <p:sldId id="352" r:id="rId11"/>
    <p:sldId id="353" r:id="rId12"/>
    <p:sldId id="354" r:id="rId13"/>
    <p:sldId id="355" r:id="rId14"/>
    <p:sldId id="357" r:id="rId15"/>
    <p:sldId id="365" r:id="rId16"/>
    <p:sldId id="358" r:id="rId17"/>
    <p:sldId id="368" r:id="rId18"/>
    <p:sldId id="375" r:id="rId19"/>
    <p:sldId id="3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5" userDrawn="1">
          <p15:clr>
            <a:srgbClr val="A4A3A4"/>
          </p15:clr>
        </p15:guide>
        <p15:guide id="2" pos="513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CC0066"/>
    <a:srgbClr val="FF9933"/>
    <a:srgbClr val="6600FF"/>
    <a:srgbClr val="FF3300"/>
    <a:srgbClr val="00FFFF"/>
    <a:srgbClr val="9900CC"/>
    <a:srgbClr val="660066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18" y="84"/>
      </p:cViewPr>
      <p:guideLst>
        <p:guide orient="horz" pos="1825"/>
        <p:guide pos="513"/>
        <p:guide orient="horz" pos="517"/>
        <p:guide pos="483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92163" y="889505"/>
            <a:ext cx="7590101" cy="1887148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651" y="1588886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ODNOSNE ZAMJENICE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392" y="1560378"/>
            <a:ext cx="860050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mijenjaju u rodu 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 samo po padežima: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161" y="3397725"/>
            <a:ext cx="6348499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Dao je knjigu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potrebna.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161" y="5418980"/>
            <a:ext cx="634849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Putovat će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čime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budu mogli.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9104" y="2799139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9104" y="483837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6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8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124392" y="1560378"/>
            <a:ext cx="9222808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Ostale odnosne zamjenice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, čiji, kakav, </a:t>
            </a:r>
            <a:r>
              <a:rPr lang="hr-HR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– mijenjaju se kao pridjevi: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3376" y="2940134"/>
            <a:ext cx="525903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Znam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čiji si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 pročitao.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4646" y="4214087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Posudio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 knjigu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mi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preporučio.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0836" y="5469478"/>
            <a:ext cx="80264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Naučio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kakvo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znanje korisno.</a:t>
            </a:r>
            <a:r>
              <a:rPr lang="hr-HR" sz="32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135" y="2869486"/>
            <a:ext cx="867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m.r.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135" y="4212486"/>
            <a:ext cx="731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ž.r.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2243" y="5474784"/>
            <a:ext cx="731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.r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05654" y="5852508"/>
            <a:ext cx="422234" cy="3641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5654" y="4563484"/>
            <a:ext cx="422234" cy="364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72951" y="3253381"/>
            <a:ext cx="422234" cy="364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8135" y="1829413"/>
            <a:ext cx="455605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svim trima rodovima: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4000" y="25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1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20" grpId="0"/>
      <p:bldP spid="2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923" y="3009539"/>
            <a:ext cx="6674977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Otkrio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si poruku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kakvu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si očekivao.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4683" y="4889220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Pamtiš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poruke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te uče dobroti.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771" y="3008088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0771" y="4889697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98316" y="5182084"/>
            <a:ext cx="422234" cy="364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15587" y="3341183"/>
            <a:ext cx="422234" cy="364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8135" y="1829413"/>
            <a:ext cx="2597186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 oba broja: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7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20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553" y="2097205"/>
            <a:ext cx="8365192" cy="34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Odnosne  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mijenjaju se samo po padežima.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 smtClean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dnosne 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čiji, kakav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mijenjaju se s imenicama na koje se odnose u rodu, broju i padežu.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1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553" y="2097205"/>
            <a:ext cx="8365192" cy="405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Odredi u kojemu su padeži istaknute zamjenice.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Dogovorili su se </a:t>
            </a:r>
            <a:r>
              <a:rPr lang="hr-H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 </a:t>
            </a: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 postaviti prvo pitanje.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Majka mi je dala novine u </a:t>
            </a:r>
            <a:r>
              <a:rPr lang="hr-HR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kojima </a:t>
            </a: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bio očev intervju.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7000" y="127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1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2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79425" y="821055"/>
            <a:ext cx="838771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479723" y="601985"/>
            <a:ext cx="846679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 odnosne zamjenice koji i kakav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104" y="1538963"/>
            <a:ext cx="88900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Često griješimo u govorenju i pisanju akuzativa odnosne 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kakav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kad se odnose na nešto neživo: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3049" y="4204124"/>
            <a:ext cx="7473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Kovčeg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spremili čuva uspomene.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104" y="3494202"/>
            <a:ext cx="7837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Kovčeg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kojeg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spremili čuva uspomene.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104" y="5125706"/>
            <a:ext cx="7380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Želio je sat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kakvog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 je otac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napravio.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9345" y="5816556"/>
            <a:ext cx="7152920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Želio je sat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kakav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 je otac napravio.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2078633" y="337802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3457392" y="4536016"/>
            <a:ext cx="611841" cy="6118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2770051" y="4992899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4148810" y="6150895"/>
            <a:ext cx="611841" cy="6118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3505" y="2206365"/>
            <a:ext cx="7542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Akuzativ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neživo jednak je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nominativu.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9425" y="821055"/>
            <a:ext cx="838771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479723" y="601985"/>
            <a:ext cx="846679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 odnosne zamjenice koji i kakav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389553" y="2097205"/>
            <a:ext cx="8365192" cy="405447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Prepiši rečenicu tako da netočno uporabljenu odnosu zamjenicu uporabiš točno.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Uočila sam motiv kojega često upotrebljavate na fotografijama.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Dobio je bicikl kojega je dugo želio.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9425" y="821055"/>
            <a:ext cx="838771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479723" y="601985"/>
            <a:ext cx="846679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 odnosne zamjenice koji i kakav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389553" y="2097205"/>
            <a:ext cx="8365192" cy="292227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Uočila sam motiv koji često upotrebljavate na fotografijama.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Dobio je bicikl koji je dugo želio.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09" y="2469673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će se s obitelji iseliti iz kuće?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3758" y="3406801"/>
            <a:ext cx="64218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će se s obitelji iseliti iz kuće.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9" y="1569195"/>
            <a:ext cx="8072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sljedeća pitanja i odgovore: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15584" y="3095188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6858" y="4518796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otac darovao sinu?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62707" y="5455925"/>
            <a:ext cx="64218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Otac je sinu darovao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54533" y="5144311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bldLvl="0" animBg="1"/>
      <p:bldP spid="38" grpId="0"/>
      <p:bldP spid="20" grpId="0"/>
      <p:bldP spid="2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09" y="2469673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knjigu otac čitao?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3758" y="3407406"/>
            <a:ext cx="6421842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Otac je čitao knjigu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vulkanima.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9" y="1569195"/>
            <a:ext cx="8072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sljedeća pitanja i odgovore: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ysClr val="windowText" lastClr="000000"/>
                </a:solidFill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15584" y="3095188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273786" y="4207941"/>
            <a:ext cx="885607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Upitne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riječi koje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pitanjima zamjenjuju one riječi koje očekujemo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odgovorima nazivamo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zamjenice. 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8277" y="6199358"/>
            <a:ext cx="89027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>
              <a:lnSpc>
                <a:spcPct val="115000"/>
              </a:lnSpc>
              <a:spcAft>
                <a:spcPts val="0"/>
              </a:spcAft>
            </a:pPr>
            <a:r>
              <a:rPr lang="hr-HR" sz="32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tko, što, </a:t>
            </a:r>
            <a:r>
              <a:rPr lang="hr-HR" sz="32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čiji, kakav, </a:t>
            </a:r>
            <a:r>
              <a:rPr lang="hr-HR" sz="32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endParaRPr lang="hr-HR" sz="3200" i="1" dirty="0" err="1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900162" y="5843394"/>
            <a:ext cx="508174" cy="311613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bldLvl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079983" cy="55576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9209" y="612292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508" y="1539740"/>
            <a:ext cx="907789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sada 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tko, 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sljedećim rečenicama: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9209" y="3141686"/>
            <a:ext cx="8572500" cy="171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Doznali smo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 se iseliti iz kuće.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držao sat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 ga je otac darovao.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Otac je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pričao o knjizi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koju </a:t>
            </a:r>
            <a:r>
              <a:rPr lang="hr-HR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hr-HR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čitao.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7700" y="3225800"/>
            <a:ext cx="736600" cy="519584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val 14"/>
          <p:cNvSpPr/>
          <p:nvPr/>
        </p:nvSpPr>
        <p:spPr>
          <a:xfrm>
            <a:off x="4158791" y="3740590"/>
            <a:ext cx="736600" cy="519584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/>
          <p:cNvSpPr/>
          <p:nvPr/>
        </p:nvSpPr>
        <p:spPr>
          <a:xfrm>
            <a:off x="6172200" y="4285574"/>
            <a:ext cx="863600" cy="519584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595539" y="4931602"/>
            <a:ext cx="729061" cy="608944"/>
          </a:xfrm>
          <a:prstGeom prst="straightConnector1">
            <a:avLst/>
          </a:prstGeom>
          <a:ln w="31750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52422" y="5710579"/>
            <a:ext cx="6949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ovdje ne služe za postavljanje pitanja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 animBg="1"/>
      <p:bldP spid="1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07998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15340" y="681355"/>
            <a:ext cx="4079875" cy="67056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999" y="1540520"/>
            <a:ext cx="9077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omoću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njih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smo povezali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dvije rečenice u jednu: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9063" y="2355092"/>
            <a:ext cx="8318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držao sat.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 </a:t>
            </a:r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 je otac darovao. </a:t>
            </a:r>
            <a:endParaRPr lang="hr-HR" sz="3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9063" y="3445951"/>
            <a:ext cx="8335936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držao sat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 </a:t>
            </a:r>
            <a:r>
              <a:rPr lang="hr-H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 ga je otac darovao.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55162" y="4005231"/>
            <a:ext cx="10438" cy="467438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06157" y="2947197"/>
            <a:ext cx="317500" cy="60476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45548" y="2977614"/>
            <a:ext cx="399858" cy="574344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55262" y="4348608"/>
            <a:ext cx="4033476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odnosi se na riječ </a:t>
            </a:r>
            <a:r>
              <a:rPr lang="hr-HR" sz="3200" i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</a:t>
            </a:r>
            <a:endParaRPr lang="hr-HR" sz="3200" i="1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999" y="5082207"/>
            <a:ext cx="87630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povezuju rečenice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odnosne zamjenice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95642" y="6326269"/>
            <a:ext cx="5371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tko, što, koji, čiji, kakav, </a:t>
            </a:r>
            <a:r>
              <a:rPr lang="hr-HR" sz="3200" i="1" dirty="0" err="1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23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4892743" y="1517214"/>
            <a:ext cx="407998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4892675" y="1377315"/>
            <a:ext cx="4079875" cy="67056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40" y="3163570"/>
            <a:ext cx="491617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ćemo pitati fotografa?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3" name="Rectangle 16"/>
          <p:cNvSpPr/>
          <p:nvPr/>
        </p:nvSpPr>
        <p:spPr>
          <a:xfrm>
            <a:off x="563313" y="1517214"/>
            <a:ext cx="3679933" cy="555763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7" name="Subtitle 2"/>
          <p:cNvSpPr txBox="1"/>
          <p:nvPr/>
        </p:nvSpPr>
        <p:spPr bwMode="gray">
          <a:xfrm>
            <a:off x="563245" y="1402715"/>
            <a:ext cx="4079875" cy="67056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1807210" y="3952875"/>
            <a:ext cx="7276465" cy="58356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Razmišlja o tome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 pitati fotografa.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999" y="5082207"/>
            <a:ext cx="8763000" cy="1223645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i odnosne zamjenice imaju isti oblik u rečenici. Razlikujemo ih po službi u rečenici.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07998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15340" y="681355"/>
            <a:ext cx="4079875" cy="67056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5166" y="2313950"/>
            <a:ext cx="9077892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Prepiši u bilježnicu rečenicu u kojoj je istaknuta odnosna zamjenica.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1458839" y="4055120"/>
            <a:ext cx="9077892" cy="156845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Tko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 žena na fotografiji?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Otkrili su 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tko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žena na fotografiji.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079983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15340" y="681355"/>
            <a:ext cx="4079875" cy="67056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690" y="2313940"/>
            <a:ext cx="853186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Pazi!</a:t>
            </a:r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1050534" y="3239780"/>
            <a:ext cx="9077892" cy="107632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 zna što ti je?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Reci što te muči?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1050534" y="5072390"/>
            <a:ext cx="9077892" cy="107632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 zna što ti je.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Reci što te muči!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3935373" y="361805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4110172" y="4934796"/>
            <a:ext cx="611841" cy="611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12444613">
            <a:off x="3796308" y="304909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482502">
            <a:off x="4243522" y="5556461"/>
            <a:ext cx="611841" cy="61184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6325235" cy="55562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650621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odnosnih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392" y="1560378"/>
            <a:ext cx="860050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mijenjaju u rodu 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 samo po padežima: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161" y="3397725"/>
            <a:ext cx="6348499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 se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fotograf.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161" y="5418980"/>
            <a:ext cx="6348499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Maksov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otac čita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 zanima.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9104" y="2799139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9104" y="483837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>
                <a:solidFill>
                  <a:srgbClr val="006600"/>
                </a:solidFill>
              </a:rPr>
              <a:t> ODNOSNE ZAMJENICE</a:t>
            </a:r>
            <a:endParaRPr lang="hr-HR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3442</Words>
  <Application>WPS Presentation</Application>
  <PresentationFormat>On-screen Show (4:3)</PresentationFormat>
  <Paragraphs>208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 ODNOSNE ZAMJENICE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290</cp:revision>
  <dcterms:created xsi:type="dcterms:W3CDTF">2014-02-05T06:53:00Z</dcterms:created>
  <dcterms:modified xsi:type="dcterms:W3CDTF">2024-01-17T08:59:10Z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672CA3814559494AAD87E87FBF06B155_13</vt:lpwstr>
  </property>
  <property fmtid="{D5CDD505-2E9C-101B-9397-08002B2CF9AE}" pid="3" name="KSOProductBuildVer">
    <vt:lpwstr>1033-12.2.0.13359</vt:lpwstr>
  </property>
</Properties>
</file>