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69" r:id="rId4"/>
    <p:sldId id="280" r:id="rId5"/>
    <p:sldId id="281" r:id="rId6"/>
    <p:sldId id="288" r:id="rId7"/>
    <p:sldId id="289" r:id="rId8"/>
    <p:sldId id="300" r:id="rId9"/>
    <p:sldId id="301" r:id="rId10"/>
    <p:sldId id="302" r:id="rId11"/>
    <p:sldId id="286" r:id="rId12"/>
    <p:sldId id="287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0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pos="4850" userDrawn="1">
          <p15:clr>
            <a:srgbClr val="A4A3A4"/>
          </p15:clr>
        </p15:guide>
        <p15:guide id="5" pos="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33"/>
    <a:srgbClr val="9900CC"/>
    <a:srgbClr val="660066"/>
    <a:srgbClr val="000000"/>
    <a:srgbClr val="3E003E"/>
    <a:srgbClr val="66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54" y="60"/>
      </p:cViewPr>
      <p:guideLst>
        <p:guide orient="horz" pos="1820"/>
        <p:guide pos="2881"/>
        <p:guide orient="horz" pos="482"/>
        <p:guide pos="4850"/>
        <p:guide pos="6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18143" y="849256"/>
            <a:ext cx="4114800" cy="151033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5921" y="1031013"/>
            <a:ext cx="6619244" cy="1058831"/>
          </a:xfrm>
        </p:spPr>
        <p:txBody>
          <a:bodyPr>
            <a:norm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/>
          <p:nvPr/>
        </p:nvSpPr>
        <p:spPr>
          <a:xfrm>
            <a:off x="250052" y="3273372"/>
            <a:ext cx="8375276" cy="2701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bismo točno i pravilno naveli količinu ili poredak, koristit ćemo se vrstom riječi koju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nazivamo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brojevi.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953628" y="850136"/>
            <a:ext cx="6387612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53626" y="829660"/>
            <a:ext cx="6387613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Pisanje glavnih i rednih brojeva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ubtitle 2"/>
          <p:cNvSpPr txBox="1"/>
          <p:nvPr/>
        </p:nvSpPr>
        <p:spPr bwMode="gray">
          <a:xfrm>
            <a:off x="739035" y="5374312"/>
            <a:ext cx="4812067" cy="1008500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glavni broj      brojka</a:t>
            </a:r>
            <a:endParaRPr lang="hr-HR" sz="32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39035" y="2085591"/>
            <a:ext cx="789696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natjecanja 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pobjede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rgbClr val="F7964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</a:t>
            </a:r>
            <a:r>
              <a:rPr lang="hr-HR" sz="3200" dirty="0" smtClean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piljaka</a:t>
            </a:r>
            <a:r>
              <a:rPr lang="hr-HR" sz="3200" dirty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2085591"/>
            <a:ext cx="4572000" cy="255454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treće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natjecanje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solidFill>
                <a:srgbClr val="F7964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četvrta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pobjeda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3200" dirty="0" smtClean="0">
              <a:solidFill>
                <a:srgbClr val="F7964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peti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piljak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374312"/>
            <a:ext cx="4487126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redni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      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brojka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60723" y="4639681"/>
            <a:ext cx="12526" cy="739119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294670" y="4639681"/>
            <a:ext cx="12526" cy="739119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96950" y="2392471"/>
            <a:ext cx="189000" cy="187891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val 24"/>
          <p:cNvSpPr/>
          <p:nvPr/>
        </p:nvSpPr>
        <p:spPr>
          <a:xfrm>
            <a:off x="8447000" y="4363233"/>
            <a:ext cx="189000" cy="187891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val 26"/>
          <p:cNvSpPr/>
          <p:nvPr/>
        </p:nvSpPr>
        <p:spPr>
          <a:xfrm>
            <a:off x="8396950" y="3377852"/>
            <a:ext cx="189000" cy="187891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13150" y="4639681"/>
            <a:ext cx="12526" cy="739119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425527" y="4619892"/>
            <a:ext cx="12526" cy="739119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 animBg="1"/>
      <p:bldP spid="25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977692" y="643258"/>
            <a:ext cx="4107875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77693" y="606425"/>
            <a:ext cx="4333344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Jednostavni brojevi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422018" y="1314240"/>
            <a:ext cx="4812067" cy="1008500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glavni broj      </a:t>
            </a:r>
            <a:endParaRPr lang="hr-HR" sz="32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56240" y="1316780"/>
            <a:ext cx="3459480" cy="58356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redni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    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038" y="1909170"/>
            <a:ext cx="1208985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</a:t>
            </a:r>
            <a:r>
              <a:rPr lang="hr-HR" sz="3200" dirty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5038" y="2493945"/>
            <a:ext cx="2507418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šesnaest</a:t>
            </a:r>
            <a:r>
              <a:rPr lang="hr-HR" sz="3200" dirty="0" smtClean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35038" y="3046526"/>
            <a:ext cx="1414170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</a:t>
            </a:r>
            <a:r>
              <a:rPr lang="hr-HR" sz="3200" dirty="0" smtClean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16884" y="1881230"/>
            <a:ext cx="1641796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treći 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16884" y="2466005"/>
            <a:ext cx="2598788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šesnaesti 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616884" y="3018586"/>
            <a:ext cx="1619354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stoti 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75990" y="1641475"/>
            <a:ext cx="2477135" cy="15684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hr-HR" sz="32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sastoje </a:t>
            </a:r>
            <a:r>
              <a:rPr lang="hr-HR" sz="3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od jedne </a:t>
            </a:r>
            <a:r>
              <a:rPr lang="hr-HR" sz="32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riječi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9323" y="1344804"/>
            <a:ext cx="2059533" cy="519503"/>
          </a:xfrm>
          <a:prstGeom prst="rect">
            <a:avLst/>
          </a:prstGeom>
          <a:noFill/>
          <a:ln w="317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Rectangle 67"/>
          <p:cNvSpPr/>
          <p:nvPr/>
        </p:nvSpPr>
        <p:spPr>
          <a:xfrm>
            <a:off x="6199147" y="1330411"/>
            <a:ext cx="2059533" cy="519503"/>
          </a:xfrm>
          <a:prstGeom prst="rect">
            <a:avLst/>
          </a:prstGeom>
          <a:noFill/>
          <a:ln w="317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Title 1"/>
          <p:cNvSpPr txBox="1"/>
          <p:nvPr/>
        </p:nvSpPr>
        <p:spPr>
          <a:xfrm>
            <a:off x="2408903" y="-630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56"/>
          <p:cNvSpPr/>
          <p:nvPr/>
        </p:nvSpPr>
        <p:spPr>
          <a:xfrm>
            <a:off x="977693" y="4075433"/>
            <a:ext cx="3499046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" name="Subtitle 2"/>
          <p:cNvSpPr txBox="1"/>
          <p:nvPr/>
        </p:nvSpPr>
        <p:spPr bwMode="gray">
          <a:xfrm>
            <a:off x="1104693" y="4165600"/>
            <a:ext cx="4333344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Složeni brojevi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/>
          <p:nvPr/>
        </p:nvSpPr>
        <p:spPr bwMode="gray">
          <a:xfrm>
            <a:off x="1375927" y="4788128"/>
            <a:ext cx="3100811" cy="564152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redni broj</a:t>
            </a:r>
            <a:endParaRPr lang="hr-HR" sz="3200" cap="none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536914" y="5439590"/>
            <a:ext cx="3718239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vadeset prvi ili dvadeset i prvi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409207" y="5621700"/>
            <a:ext cx="1322798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21.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4"/>
          <p:cNvSpPr/>
          <p:nvPr/>
        </p:nvSpPr>
        <p:spPr>
          <a:xfrm>
            <a:off x="1416736" y="4832777"/>
            <a:ext cx="2059533" cy="519503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6600"/>
              </a:solidFill>
            </a:endParaRPr>
          </a:p>
        </p:txBody>
      </p:sp>
      <p:sp>
        <p:nvSpPr>
          <p:cNvPr id="10" name="Rectangle 68"/>
          <p:cNvSpPr/>
          <p:nvPr/>
        </p:nvSpPr>
        <p:spPr>
          <a:xfrm>
            <a:off x="6914397" y="4832777"/>
            <a:ext cx="1532603" cy="519503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"/>
          <p:cNvSpPr/>
          <p:nvPr/>
        </p:nvSpPr>
        <p:spPr>
          <a:xfrm>
            <a:off x="7048551" y="4767505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brojka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/>
          <p:nvPr/>
        </p:nvSpPr>
        <p:spPr>
          <a:xfrm>
            <a:off x="536913" y="5439590"/>
            <a:ext cx="8099087" cy="107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7030A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4388" y="6643495"/>
            <a:ext cx="8099087" cy="107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7030A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321242" y="6062932"/>
            <a:ext cx="250520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val 27"/>
          <p:cNvSpPr/>
          <p:nvPr/>
        </p:nvSpPr>
        <p:spPr>
          <a:xfrm>
            <a:off x="5685184" y="7201895"/>
            <a:ext cx="250520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5" grpId="0"/>
      <p:bldP spid="24" grpId="0"/>
      <p:bldP spid="14" grpId="0"/>
      <p:bldP spid="15" grpId="0" bldLvl="0" animBg="1"/>
      <p:bldP spid="68" grpId="0" bldLvl="0" animBg="1"/>
      <p:bldP spid="4" grpId="0"/>
      <p:bldP spid="6" grpId="0"/>
      <p:bldP spid="8" grpId="0"/>
      <p:bldP spid="9" grpId="0" bldLvl="0" animBg="1"/>
      <p:bldP spid="10" grpId="0" bldLvl="0" animBg="1"/>
      <p:bldP spid="11" grpId="0"/>
      <p:bldP spid="13" grpId="0" bldLvl="0" animBg="1"/>
      <p:bldP spid="47" grpId="0" bldLvl="0" animBg="1"/>
      <p:bldP spid="27" grpId="0" bldLvl="0" animBg="1"/>
      <p:bldP spid="2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977693" y="802008"/>
            <a:ext cx="3499046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77693" y="765175"/>
            <a:ext cx="4333344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Složeni brojevi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1375927" y="1514703"/>
            <a:ext cx="3100811" cy="564152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glavni broj</a:t>
            </a:r>
            <a:endParaRPr lang="hr-HR" sz="32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914" y="2166165"/>
            <a:ext cx="3718239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vadeset jedan ili dvadeset i jedan 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09207" y="2348275"/>
            <a:ext cx="1208985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6913" y="4550129"/>
            <a:ext cx="2712602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isuću dva</a:t>
            </a:r>
            <a:r>
              <a:rPr lang="hr-HR" sz="3200" dirty="0" smtClean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09206" y="5457414"/>
            <a:ext cx="1436612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231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6914" y="3319005"/>
            <a:ext cx="6758479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isuću devetsto sedamdeset jedan ili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tisuću devetsto sedamdeset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jedan</a:t>
            </a:r>
            <a:r>
              <a:rPr lang="hr-HR" sz="3200" dirty="0" smtClean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6913" y="5255014"/>
            <a:ext cx="4974539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vjesto trideset jedan ili dvjesto trideset i jedan</a:t>
            </a:r>
            <a:r>
              <a:rPr lang="hr-HR" sz="3200" dirty="0" smtClean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95393" y="3480940"/>
            <a:ext cx="1664238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1971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41478" y="4550129"/>
            <a:ext cx="1664238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1002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8119" y="6273225"/>
            <a:ext cx="6107762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sastoje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od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dviju ili više riječi 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16736" y="1559352"/>
            <a:ext cx="2059533" cy="519503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Rectangle 68"/>
          <p:cNvSpPr/>
          <p:nvPr/>
        </p:nvSpPr>
        <p:spPr>
          <a:xfrm>
            <a:off x="6914397" y="1559352"/>
            <a:ext cx="1532603" cy="519503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ctangle 1"/>
          <p:cNvSpPr/>
          <p:nvPr/>
        </p:nvSpPr>
        <p:spPr>
          <a:xfrm>
            <a:off x="7048551" y="1494080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brojka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913" y="2166165"/>
            <a:ext cx="8099087" cy="107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Rectangle 46"/>
          <p:cNvSpPr/>
          <p:nvPr/>
        </p:nvSpPr>
        <p:spPr>
          <a:xfrm>
            <a:off x="524388" y="3370070"/>
            <a:ext cx="8099087" cy="107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Rectangle 47"/>
          <p:cNvSpPr/>
          <p:nvPr/>
        </p:nvSpPr>
        <p:spPr>
          <a:xfrm>
            <a:off x="536913" y="4569395"/>
            <a:ext cx="8099087" cy="5614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Rectangle 50"/>
          <p:cNvSpPr/>
          <p:nvPr/>
        </p:nvSpPr>
        <p:spPr>
          <a:xfrm>
            <a:off x="536913" y="5232683"/>
            <a:ext cx="8099087" cy="107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Title 1"/>
          <p:cNvSpPr txBox="1"/>
          <p:nvPr/>
        </p:nvSpPr>
        <p:spPr>
          <a:xfrm>
            <a:off x="2408903" y="-10750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317315" y="2793304"/>
            <a:ext cx="240355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Oval 70"/>
          <p:cNvSpPr/>
          <p:nvPr/>
        </p:nvSpPr>
        <p:spPr>
          <a:xfrm>
            <a:off x="5685184" y="3928470"/>
            <a:ext cx="250520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Oval 71"/>
          <p:cNvSpPr/>
          <p:nvPr/>
        </p:nvSpPr>
        <p:spPr>
          <a:xfrm>
            <a:off x="3363534" y="5873702"/>
            <a:ext cx="280814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7" grpId="0"/>
      <p:bldP spid="25" grpId="0"/>
      <p:bldP spid="37" grpId="0"/>
      <p:bldP spid="42" grpId="0"/>
      <p:bldP spid="46" grpId="0"/>
      <p:bldP spid="14" grpId="0"/>
      <p:bldP spid="15" grpId="0" animBg="1"/>
      <p:bldP spid="69" grpId="0" animBg="1"/>
      <p:bldP spid="2" grpId="0"/>
      <p:bldP spid="3" grpId="0" animBg="1"/>
      <p:bldP spid="47" grpId="0" animBg="1"/>
      <p:bldP spid="48" grpId="0" animBg="1"/>
      <p:bldP spid="51" grpId="0" animBg="1"/>
      <p:bldP spid="4" grpId="0" animBg="1"/>
      <p:bldP spid="71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977693" y="802008"/>
            <a:ext cx="3499046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77693" y="765175"/>
            <a:ext cx="4333344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Složeni brojevi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1375927" y="1514703"/>
            <a:ext cx="3100811" cy="564152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redni broj</a:t>
            </a:r>
            <a:endParaRPr lang="hr-HR" sz="3200" cap="none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914" y="2166165"/>
            <a:ext cx="3718239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vadeset prvi ili dvadeset i prvi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09207" y="2348275"/>
            <a:ext cx="1322798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21.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6913" y="4550129"/>
            <a:ext cx="5628464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isuću drugi ili tisući i drugi 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09206" y="5457414"/>
            <a:ext cx="1550424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231.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6914" y="3319005"/>
            <a:ext cx="6758479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isuću devetsto sedamdeset prvi ili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tisuću devetsto 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sedamdeset i prvi 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6913" y="5255014"/>
            <a:ext cx="4974539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vjesto trideset prvi ili dvjesto trideset i prvi     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95393" y="3480940"/>
            <a:ext cx="1778051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1971.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41478" y="4550129"/>
            <a:ext cx="1778051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1002.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8119" y="6273225"/>
            <a:ext cx="6107762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sastoje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od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dviju ili više riječi 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16736" y="1559352"/>
            <a:ext cx="2059533" cy="519503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66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14397" y="1559352"/>
            <a:ext cx="1532603" cy="519503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ctangle 1"/>
          <p:cNvSpPr/>
          <p:nvPr/>
        </p:nvSpPr>
        <p:spPr>
          <a:xfrm>
            <a:off x="7048551" y="1494080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brojka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913" y="2166165"/>
            <a:ext cx="8099087" cy="107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7030A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4388" y="3370070"/>
            <a:ext cx="8099087" cy="107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7030A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6913" y="4569395"/>
            <a:ext cx="8099087" cy="5614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7030A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6913" y="5232683"/>
            <a:ext cx="8099087" cy="107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7030A0"/>
              </a:solidFill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2408903" y="-18370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321242" y="2789507"/>
            <a:ext cx="250520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val 27"/>
          <p:cNvSpPr/>
          <p:nvPr/>
        </p:nvSpPr>
        <p:spPr>
          <a:xfrm>
            <a:off x="5685184" y="3928470"/>
            <a:ext cx="250520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Oval 29"/>
          <p:cNvSpPr/>
          <p:nvPr/>
        </p:nvSpPr>
        <p:spPr>
          <a:xfrm>
            <a:off x="4166355" y="4676781"/>
            <a:ext cx="250520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3389194" y="5892388"/>
            <a:ext cx="250520" cy="350729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7" grpId="0"/>
      <p:bldP spid="25" grpId="0"/>
      <p:bldP spid="37" grpId="0"/>
      <p:bldP spid="42" grpId="0"/>
      <p:bldP spid="46" grpId="0"/>
      <p:bldP spid="14" grpId="0"/>
      <p:bldP spid="15" grpId="0" animBg="1"/>
      <p:bldP spid="69" grpId="0" animBg="1"/>
      <p:bldP spid="2" grpId="0"/>
      <p:bldP spid="3" grpId="0" animBg="1"/>
      <p:bldP spid="47" grpId="0" animBg="1"/>
      <p:bldP spid="48" grpId="0" animBg="1"/>
      <p:bldP spid="51" grpId="0" animBg="1"/>
      <p:bldP spid="27" grpId="0" animBg="1"/>
      <p:bldP spid="28" grpId="0" animBg="1"/>
      <p:bldP spid="30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>
          <a:xfrm>
            <a:off x="2408903" y="680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1634" y="2099207"/>
            <a:ext cx="4723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 četrdeset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</a:t>
            </a:r>
            <a:endParaRPr lang="hr-HR" sz="3200" b="1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 četrdeset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drugog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 četrdeset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drugomu.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5038" y="209920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5038" y="765175"/>
            <a:ext cx="699052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složenim brojevima sklanja se samo posljednji član, primjerice:                                 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7692" y="802008"/>
            <a:ext cx="6387612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77690" y="757468"/>
            <a:ext cx="6387613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Uporaba čestice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uz brojeve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2773" y="2079340"/>
            <a:ext cx="3542324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Prvi put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igram se piljcima.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pozvat ću i tebe.		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5661" y="2079340"/>
            <a:ext cx="309133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Pobijedio sam te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 puta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</a:t>
            </a:r>
            <a:r>
              <a:rPr lang="hr-HR" sz="3200" dirty="0">
                <a:solidFill>
                  <a:srgbClr val="F7964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hr-HR" sz="3200" dirty="0">
                <a:solidFill>
                  <a:srgbClr val="F7964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pobijedio</a:t>
            </a:r>
            <a:r>
              <a:rPr lang="hr-HR" sz="3200" dirty="0">
                <a:solidFill>
                  <a:srgbClr val="F7964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 puta. </a:t>
            </a:r>
            <a:endParaRPr lang="hr-HR" sz="32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12493" y="4436908"/>
            <a:ext cx="12526" cy="739119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03748" y="4436908"/>
            <a:ext cx="12526" cy="739119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35038" y="5356804"/>
            <a:ext cx="29856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redni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broj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čestica </a:t>
            </a:r>
            <a:r>
              <a:rPr lang="hr-HR" sz="3200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2043" y="5332740"/>
            <a:ext cx="284301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glavni broj 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čestica </a:t>
            </a:r>
            <a:r>
              <a:rPr lang="hr-HR" sz="32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puta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7692" y="802008"/>
            <a:ext cx="6387612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77690" y="757468"/>
            <a:ext cx="6387613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Uporaba čestice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uz brojeve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37690" y="3025885"/>
            <a:ext cx="4397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Pobijedio sam prvi </a:t>
            </a:r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62739" y="4804249"/>
            <a:ext cx="4261103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 </a:t>
            </a:r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 si bio bolji.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038" y="2246810"/>
            <a:ext cx="46249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Pobijedio sam prvi 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35038" y="4069176"/>
            <a:ext cx="4488729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 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 si bio bolji.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2444613">
            <a:off x="4676412" y="2166524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2444613">
            <a:off x="2307441" y="4031459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482502">
            <a:off x="8280029" y="5156970"/>
            <a:ext cx="611841" cy="61184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482502">
            <a:off x="8280030" y="3391000"/>
            <a:ext cx="611841" cy="61184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>
          <a:xfrm>
            <a:off x="2408903" y="1020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7692" y="802008"/>
            <a:ext cx="2354231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77690" y="757468"/>
            <a:ext cx="6387613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5038" y="2350641"/>
            <a:ext cx="62512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Održali smo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prvo</a:t>
            </a:r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obiteljsko natjecanje u piljkanju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2967" y="4759983"/>
            <a:ext cx="5562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Baka i </a:t>
            </a: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dvije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sestre bile su mi suigrači.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856607" y="1975471"/>
            <a:ext cx="629778" cy="49679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0" y="1395043"/>
            <a:ext cx="22171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redni broj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3031977" y="4263193"/>
            <a:ext cx="629778" cy="496790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734062" y="3767113"/>
            <a:ext cx="24530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glavni broj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27492" y="1887486"/>
            <a:ext cx="2848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po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redu?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27492" y="4305722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Koliko?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89107" y="2394582"/>
            <a:ext cx="725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89107" y="4756224"/>
            <a:ext cx="725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46486" y="3474725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brojka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37613" y="2371147"/>
            <a:ext cx="762754" cy="65649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Oval 40"/>
          <p:cNvSpPr/>
          <p:nvPr/>
        </p:nvSpPr>
        <p:spPr>
          <a:xfrm>
            <a:off x="6637613" y="4756224"/>
            <a:ext cx="762754" cy="65649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5" grpId="0"/>
      <p:bldP spid="37" grpId="0"/>
      <p:bldP spid="38" grpId="0"/>
      <p:bldP spid="39" grpId="0"/>
      <p:bldP spid="40" grpId="0"/>
      <p:bldP spid="6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994173" y="825276"/>
            <a:ext cx="3577827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5" name="Subtitle 2"/>
          <p:cNvSpPr txBox="1"/>
          <p:nvPr/>
        </p:nvSpPr>
        <p:spPr bwMode="gray">
          <a:xfrm>
            <a:off x="1011196" y="599291"/>
            <a:ext cx="3560804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načenje brojeva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/>
              <a:t>BROJEVI</a:t>
            </a: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935038" y="1589810"/>
            <a:ext cx="640592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rečenice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teksta: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0302" y="2491970"/>
            <a:ext cx="35166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igri sudjeluju najmanje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igrača.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0302" y="4018932"/>
            <a:ext cx="3774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Svaki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igrač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nađe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pet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kamenčića.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9509" y="2491970"/>
            <a:ext cx="2915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igrač pogriješi,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8185" y="3446471"/>
            <a:ext cx="3374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igru započinje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igrač.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554" y="5507063"/>
            <a:ext cx="36920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Izbrojili smo igrače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kamenčiće.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66980" y="5507063"/>
            <a:ext cx="45161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Objasnili smo redoslijed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kojemu igrači igraju.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467627" y="4975490"/>
            <a:ext cx="8253" cy="661957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189945" y="4975490"/>
            <a:ext cx="8253" cy="661957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08641" y="2993129"/>
            <a:ext cx="873803" cy="596969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Oval 42"/>
          <p:cNvSpPr/>
          <p:nvPr/>
        </p:nvSpPr>
        <p:spPr>
          <a:xfrm>
            <a:off x="935037" y="4526632"/>
            <a:ext cx="761241" cy="596969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Oval 45"/>
          <p:cNvSpPr/>
          <p:nvPr/>
        </p:nvSpPr>
        <p:spPr>
          <a:xfrm>
            <a:off x="5844209" y="2546517"/>
            <a:ext cx="821634" cy="529403"/>
          </a:xfrm>
          <a:prstGeom prst="ellipse">
            <a:avLst/>
          </a:prstGeom>
          <a:noFill/>
          <a:ln w="317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8184" y="3956653"/>
            <a:ext cx="1074563" cy="596969"/>
          </a:xfrm>
          <a:prstGeom prst="ellipse">
            <a:avLst/>
          </a:prstGeom>
          <a:noFill/>
          <a:ln w="317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0302" y="1443506"/>
            <a:ext cx="79127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Riječi kojima izričemo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koliko čega ima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ili</a:t>
            </a:r>
            <a:r>
              <a:rPr lang="hr-HR" sz="3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je što po redu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nazivamo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brojevi.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5" grpId="0"/>
      <p:bldP spid="6" grpId="0"/>
      <p:bldP spid="15" grpId="0" animBg="1"/>
      <p:bldP spid="43" grpId="0" animBg="1"/>
      <p:bldP spid="46" grpId="0" animBg="1"/>
      <p:bldP spid="47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941020" y="837300"/>
            <a:ext cx="3330356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5" name="Subtitle 2"/>
          <p:cNvSpPr txBox="1"/>
          <p:nvPr/>
        </p:nvSpPr>
        <p:spPr bwMode="gray">
          <a:xfrm>
            <a:off x="1063974" y="597776"/>
            <a:ext cx="2869199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lavni brojevi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844" y="2826058"/>
            <a:ext cx="40781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 piljaka točno treba?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6711" y="2849808"/>
            <a:ext cx="36302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Treba ti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piljaka.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788" y="4036784"/>
            <a:ext cx="41302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suigrača trebaš imati?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4036784"/>
            <a:ext cx="38102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Trebaš imati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jednoga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ili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suigrača.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881" y="5830838"/>
            <a:ext cx="8858237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izriču </a:t>
            </a:r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točnu količinu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piljaka, odnosno suigrača.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1455" y="1440736"/>
            <a:ext cx="8489663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brojevi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kojima izričemo točnu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količinu. 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odgovaraju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pitanje </a:t>
            </a:r>
            <a:r>
              <a:rPr lang="hr-HR" sz="3200" b="1" i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Koliko?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571997" y="5106391"/>
            <a:ext cx="1021281" cy="435605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Oval 29"/>
          <p:cNvSpPr/>
          <p:nvPr/>
        </p:nvSpPr>
        <p:spPr>
          <a:xfrm>
            <a:off x="4571999" y="4583513"/>
            <a:ext cx="1591295" cy="492442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Oval 30"/>
          <p:cNvSpPr/>
          <p:nvPr/>
        </p:nvSpPr>
        <p:spPr>
          <a:xfrm>
            <a:off x="6275251" y="4583514"/>
            <a:ext cx="731191" cy="492442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7143396" y="4583513"/>
            <a:ext cx="458058" cy="492442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Oval 33"/>
          <p:cNvSpPr/>
          <p:nvPr/>
        </p:nvSpPr>
        <p:spPr>
          <a:xfrm>
            <a:off x="6341423" y="2894992"/>
            <a:ext cx="665019" cy="556270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923845" y="5008286"/>
            <a:ext cx="1336099" cy="730207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6" grpId="0"/>
      <p:bldP spid="7" grpId="0"/>
      <p:bldP spid="8" grpId="0"/>
      <p:bldP spid="10" grpId="0"/>
      <p:bldP spid="11" grpId="0"/>
      <p:bldP spid="27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938385" y="836173"/>
            <a:ext cx="3576737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5" name="Subtitle 2"/>
          <p:cNvSpPr txBox="1"/>
          <p:nvPr/>
        </p:nvSpPr>
        <p:spPr bwMode="gray">
          <a:xfrm>
            <a:off x="1070323" y="601390"/>
            <a:ext cx="3176000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Redni brojevi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/>
          <p:nvPr/>
        </p:nvSpPr>
        <p:spPr>
          <a:xfrm>
            <a:off x="24343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76167" y="3492393"/>
            <a:ext cx="85010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Dok se 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prvi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bačeni piljak vraća k zemlji, </a:t>
            </a: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0323" y="4075031"/>
            <a:ext cx="765457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istom se rukom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drugi </a:t>
            </a:r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piljak pokupi s tla i uhvati onaj iz zraka.</a:t>
            </a: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2298" y="5864724"/>
            <a:ext cx="2712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Koji po redu?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6266" y="1771245"/>
            <a:ext cx="859773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brojevi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kojima izričemo koje je što po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odgovaraju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pitanje </a:t>
            </a:r>
            <a:r>
              <a:rPr lang="hr-HR" sz="3200" b="1" i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 po redu?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4441" y="3500504"/>
            <a:ext cx="819398" cy="596969"/>
          </a:xfrm>
          <a:prstGeom prst="ellipse">
            <a:avLst/>
          </a:prstGeom>
          <a:noFill/>
          <a:ln w="317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027696" y="4846026"/>
            <a:ext cx="1170502" cy="919690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953133" y="4075031"/>
            <a:ext cx="1074563" cy="596969"/>
          </a:xfrm>
          <a:prstGeom prst="ellipse">
            <a:avLst/>
          </a:prstGeom>
          <a:noFill/>
          <a:ln w="317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2" grpId="0" bldLvl="0" animBg="1"/>
      <p:bldP spid="5" grpId="0" bldLvl="0" animBg="1"/>
      <p:bldP spid="11" grpId="0"/>
      <p:bldP spid="21" grpId="0" bldLvl="0" animBg="1"/>
      <p:bldP spid="2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994171" y="825276"/>
            <a:ext cx="5406629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5" name="Subtitle 2"/>
          <p:cNvSpPr txBox="1"/>
          <p:nvPr/>
        </p:nvSpPr>
        <p:spPr bwMode="gray">
          <a:xfrm>
            <a:off x="1010920" y="599440"/>
            <a:ext cx="523049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klonidba rednih brojeva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1"/>
          <p:cNvSpPr txBox="1"/>
          <p:nvPr/>
        </p:nvSpPr>
        <p:spPr>
          <a:xfrm>
            <a:off x="2408903" y="680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8258" y="3161800"/>
            <a:ext cx="67325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Ako ne uhvatiš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bačeni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piljak,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5661" y="4081299"/>
            <a:ext cx="69057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drugom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, spretnijem pokušaju,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sigurno ćeš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uspjeti.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52090" y="2362412"/>
            <a:ext cx="2108755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r-HR" sz="3200" kern="1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jd. </a:t>
            </a:r>
            <a:r>
              <a:rPr lang="hr-HR" sz="3200" kern="1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</a:t>
            </a:r>
            <a:r>
              <a:rPr lang="hr-HR" sz="3200" kern="1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r.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52090" y="5194150"/>
            <a:ext cx="3133860" cy="12249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kern="1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 jd. m. r.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i="1" kern="1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hr-HR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96378" y="2757033"/>
            <a:ext cx="730205" cy="36578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305538" y="4915361"/>
            <a:ext cx="721045" cy="392909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9567" y="1598357"/>
            <a:ext cx="8768747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Odredi rod, broju i padež istaknutim brojevima: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621974" y="3122812"/>
            <a:ext cx="3329971" cy="724793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1173678" y="4037760"/>
            <a:ext cx="5778267" cy="724793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359122" y="1456208"/>
            <a:ext cx="76545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Redni brojevi slažu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s imenicom na koju se odnose u rodu, broju 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padežu.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8" grpId="0"/>
      <p:bldP spid="18" grpId="1"/>
      <p:bldP spid="9" grpId="0" animBg="1"/>
      <p:bldP spid="32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6954" y="1425592"/>
            <a:ext cx="43678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piljak     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piljka                 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u,e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piljku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piljak   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piljku			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piljku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piljkom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358" y="1425592"/>
            <a:ext cx="4572000" cy="5171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2346" y="1425592"/>
            <a:ext cx="31140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igra                                      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igre                        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igri       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igru         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igro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igrom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1423" y="659574"/>
            <a:ext cx="194437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muški rod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38025" y="659574"/>
            <a:ext cx="2035175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ženski rod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3110" y="659574"/>
            <a:ext cx="617477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jd.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20548" y="659574"/>
            <a:ext cx="617477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jd.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6960" y="1425575"/>
            <a:ext cx="5165090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  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jednog/jednoga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jednomu/jednome/jednom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jednog/jednoga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jednom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jednim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358" y="1425592"/>
            <a:ext cx="4572000" cy="5171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94171" y="825276"/>
            <a:ext cx="5406629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5" name="Subtitle 2"/>
          <p:cNvSpPr txBox="1"/>
          <p:nvPr/>
        </p:nvSpPr>
        <p:spPr bwMode="gray">
          <a:xfrm>
            <a:off x="1010920" y="599440"/>
            <a:ext cx="523049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klonidba glavnih brojeva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6960" y="1425575"/>
            <a:ext cx="1946275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dvaju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dvama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dvama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dvama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358" y="1425592"/>
            <a:ext cx="4572000" cy="5171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94171" y="825276"/>
            <a:ext cx="5406629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5" name="Subtitle 2"/>
          <p:cNvSpPr txBox="1"/>
          <p:nvPr/>
        </p:nvSpPr>
        <p:spPr bwMode="gray">
          <a:xfrm>
            <a:off x="1010920" y="599440"/>
            <a:ext cx="523049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klonidba glavnih brojeva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3599180" y="1513840"/>
            <a:ext cx="1946275" cy="52622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triju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trima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trima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trima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6513195" y="1552575"/>
            <a:ext cx="1946275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četiriju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četirima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četirima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četirima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>
          <a:xfrm>
            <a:off x="2408903" y="45"/>
            <a:ext cx="6734734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BROJEVI</a:t>
            </a:r>
            <a:endParaRPr lang="hr-HR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030" y="2498725"/>
            <a:ext cx="866394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Skalnjaju se glavni brojevi: jedan, dva, tir i četiri i svi koji završavaju na jedan, dva, tri i četiri.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94171" y="825276"/>
            <a:ext cx="5406629" cy="55576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5" name="Subtitle 2"/>
          <p:cNvSpPr txBox="1"/>
          <p:nvPr/>
        </p:nvSpPr>
        <p:spPr bwMode="gray">
          <a:xfrm>
            <a:off x="1010920" y="599440"/>
            <a:ext cx="523049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klonidba glavnih brojeva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3839</Words>
  <Application>WPS Presentation</Application>
  <PresentationFormat>On-screen Show (4:3)</PresentationFormat>
  <Paragraphs>340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>Wingdings 3</vt:lpstr>
      <vt:lpstr>Calibri</vt:lpstr>
      <vt:lpstr>Times New Roman</vt:lpstr>
      <vt:lpstr>Microsoft YaHei</vt:lpstr>
      <vt:lpstr>Arial Unicode MS</vt:lpstr>
      <vt:lpstr>Calibri Light</vt:lpstr>
      <vt:lpstr>Theme1</vt:lpstr>
      <vt:lpstr>BROJEVI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178</cp:revision>
  <dcterms:created xsi:type="dcterms:W3CDTF">2014-02-05T06:53:00Z</dcterms:created>
  <dcterms:modified xsi:type="dcterms:W3CDTF">2024-01-17T09:23:29Z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D21EC354478942FDA9AB74E07CB19C2E_13</vt:lpwstr>
  </property>
  <property fmtid="{D5CDD505-2E9C-101B-9397-08002B2CF9AE}" pid="3" name="KSOProductBuildVer">
    <vt:lpwstr>1033-12.2.0.13359</vt:lpwstr>
  </property>
</Properties>
</file>