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7"/>
  </p:handoutMasterIdLst>
  <p:sldIdLst>
    <p:sldId id="267" r:id="rId3"/>
    <p:sldId id="268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398" r:id="rId15"/>
    <p:sldId id="344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 userDrawn="1">
          <p15:clr>
            <a:srgbClr val="A4A3A4"/>
          </p15:clr>
        </p15:guide>
        <p15:guide id="2" pos="513" userDrawn="1">
          <p15:clr>
            <a:srgbClr val="A4A3A4"/>
          </p15:clr>
        </p15:guide>
        <p15:guide id="3" orient="horz" pos="517" userDrawn="1">
          <p15:clr>
            <a:srgbClr val="A4A3A4"/>
          </p15:clr>
        </p15:guide>
        <p15:guide id="4" pos="4830" userDrawn="1">
          <p15:clr>
            <a:srgbClr val="A4A3A4"/>
          </p15:clr>
        </p15:guide>
        <p15:guide id="5" pos="28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66"/>
    <a:srgbClr val="FF9933"/>
    <a:srgbClr val="6600FF"/>
    <a:srgbClr val="FF3300"/>
    <a:srgbClr val="00FFFF"/>
    <a:srgbClr val="9900CC"/>
    <a:srgbClr val="660066"/>
    <a:srgbClr val="000000"/>
    <a:srgbClr val="3E0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402" y="-78"/>
      </p:cViewPr>
      <p:guideLst>
        <p:guide orient="horz" pos="1366"/>
        <p:guide pos="513"/>
        <p:guide orient="horz" pos="517"/>
        <p:guide pos="4830"/>
        <p:guide pos="28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92163" y="898559"/>
            <a:ext cx="7654837" cy="1738420"/>
          </a:xfrm>
          <a:prstGeom prst="rect">
            <a:avLst/>
          </a:prstGeom>
          <a:solidFill>
            <a:srgbClr val="6600FF"/>
          </a:solidFill>
          <a:ln>
            <a:solidFill>
              <a:srgbClr val="66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6600FF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452" y="1518687"/>
            <a:ext cx="7775548" cy="1187767"/>
          </a:xfrm>
        </p:spPr>
        <p:txBody>
          <a:bodyPr>
            <a:no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ZAVISNO</a:t>
            </a:r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SLOŽENA</a:t>
            </a:r>
            <a:b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REČENICA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/>
          <p:nvPr/>
        </p:nvSpPr>
        <p:spPr>
          <a:xfrm>
            <a:off x="587387" y="3134421"/>
            <a:ext cx="7943677" cy="349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Dok su surečenice u nezavisnosloženim rečenicama ravnopravne, ovdje je međusobni odnos surečenica sasvim drukčiji: jedna je surečenica glavna, a druga je zavisna. Proučimo kako nastaje zavisnosložena rečenica. 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623730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684975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Vrste zavisnosložena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5408" y="2023270"/>
            <a:ext cx="612784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Volim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bakin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džem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Volim džem </a:t>
            </a:r>
            <a:r>
              <a:rPr lang="hr-HR" altLang="sr-Latn-R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koji priprema moja baka.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254372" y="2522573"/>
            <a:ext cx="2432759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atributna</a:t>
            </a:r>
            <a:endParaRPr lang="hr-HR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588026" y="2851894"/>
            <a:ext cx="572480" cy="125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750673" y="4128911"/>
            <a:ext cx="563232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Noćas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idemo na kupanje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 padne noć</a:t>
            </a: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idemo na kupanje.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87647" y="4577815"/>
            <a:ext cx="2432759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vremenska</a:t>
            </a:r>
            <a:endParaRPr lang="hr-HR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121301" y="4907136"/>
            <a:ext cx="572480" cy="125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386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9" y="821254"/>
            <a:ext cx="5271492" cy="108943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6623" y="1038663"/>
            <a:ext cx="6046630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Poredak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 zavisnosloženoj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1279" y="3781918"/>
            <a:ext cx="76787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 smo otišli na kupanje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 je pala noć.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9260" y="3182585"/>
            <a:ext cx="6633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glavna		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zavisna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829" y="2373160"/>
            <a:ext cx="4052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uobičajeni 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poredak: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1279" y="5734774"/>
            <a:ext cx="77925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pala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noć,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 otišli na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kupanje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6379" y="5132013"/>
            <a:ext cx="6647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zavisna	 	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glavna		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829" y="4664163"/>
            <a:ext cx="19607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nverzija: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681541" y="5959176"/>
            <a:ext cx="259758" cy="401177"/>
          </a:xfrm>
          <a:prstGeom prst="ellipse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371253" y="6369102"/>
            <a:ext cx="4572000" cy="552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6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inverziji </a:t>
            </a:r>
            <a:r>
              <a:rPr lang="hr-HR" sz="26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uvijek zarez</a:t>
            </a:r>
            <a:endParaRPr lang="hr-HR" sz="26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21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9" y="821254"/>
            <a:ext cx="5271492" cy="108943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6623" y="1038663"/>
            <a:ext cx="6046630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Poredak </a:t>
            </a:r>
            <a:r>
              <a:rPr lang="hr-HR" sz="3200" b="1" cap="non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 zavisnosloženoj 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9913" y="3995087"/>
            <a:ext cx="1643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smo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2340"/>
            <a:ext cx="8047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dio glavne 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zavisna 	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dio glavne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829" y="2373160"/>
            <a:ext cx="4418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metnuta </a:t>
            </a:r>
            <a:r>
              <a:rPr lang="hr-HR" sz="32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9488" y="5801767"/>
            <a:ext cx="4572000" cy="610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djeljuje se zarezima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4671" y="4873657"/>
            <a:ext cx="2940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 je pala noć</a:t>
            </a:r>
            <a:endParaRPr lang="hr-HR" sz="3200" dirty="0"/>
          </a:p>
        </p:txBody>
      </p:sp>
      <p:sp>
        <p:nvSpPr>
          <p:cNvPr id="9" name="Rectangle 8"/>
          <p:cNvSpPr/>
          <p:nvPr/>
        </p:nvSpPr>
        <p:spPr>
          <a:xfrm>
            <a:off x="3401584" y="3995087"/>
            <a:ext cx="3236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otišli na kupanje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88548" y="4014244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59054" y="3997583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415073" y="4265056"/>
            <a:ext cx="259758" cy="401177"/>
          </a:xfrm>
          <a:prstGeom prst="ellipse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Oval 30"/>
          <p:cNvSpPr/>
          <p:nvPr/>
        </p:nvSpPr>
        <p:spPr>
          <a:xfrm>
            <a:off x="5379365" y="4292980"/>
            <a:ext cx="259758" cy="401177"/>
          </a:xfrm>
          <a:prstGeom prst="ellipse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-0.09305 0.0002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23142 0.001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6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0.0033 -0.1277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638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4" grpId="0"/>
      <p:bldP spid="4" grpId="1"/>
      <p:bldP spid="9" grpId="0"/>
      <p:bldP spid="9" grpId="1"/>
      <p:bldP spid="10" grpId="0"/>
      <p:bldP spid="24" grpId="0"/>
      <p:bldP spid="30" grpId="0" animBg="1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4217450" y="4653575"/>
            <a:ext cx="571117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val 21"/>
          <p:cNvSpPr/>
          <p:nvPr/>
        </p:nvSpPr>
        <p:spPr>
          <a:xfrm>
            <a:off x="4427162" y="3886351"/>
            <a:ext cx="688276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Oval 2"/>
          <p:cNvSpPr/>
          <p:nvPr/>
        </p:nvSpPr>
        <p:spPr>
          <a:xfrm>
            <a:off x="4439194" y="3175703"/>
            <a:ext cx="688276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Oval 15"/>
          <p:cNvSpPr/>
          <p:nvPr/>
        </p:nvSpPr>
        <p:spPr>
          <a:xfrm>
            <a:off x="4430261" y="5376255"/>
            <a:ext cx="1826160" cy="525543"/>
          </a:xfrm>
          <a:prstGeom prst="ellipse">
            <a:avLst/>
          </a:prstGeom>
          <a:ln w="31750">
            <a:solidFill>
              <a:srgbClr val="CC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2377306" y="2978566"/>
            <a:ext cx="8769848" cy="2955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Uživat ćeš ako pročitaš priču.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ćeš kad pročitaš priču.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Uživat će tko pročita priču.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Uživat ćeš nakon što pročitaš priču.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1884115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7" y="821254"/>
            <a:ext cx="685221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7149011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Veznici 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zavisnosloženoj </a:t>
            </a:r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rečenici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547759"/>
            <a:ext cx="873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Kao veznici u zavisnosloženim rečenicama mogu služiti različite vrste riječi: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332" y="3121249"/>
            <a:ext cx="4572000" cy="2047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veznici: 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prilozi: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zamjenice: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3979" y="5959890"/>
            <a:ext cx="3374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veznički skupovi: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3" grpId="0" animBg="1"/>
      <p:bldP spid="16" grpId="0" animBg="1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283045" y="3858221"/>
            <a:ext cx="2970618" cy="559089"/>
          </a:xfrm>
          <a:prstGeom prst="rect">
            <a:avLst/>
          </a:prstGeom>
          <a:ln w="317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Rectangle 28"/>
          <p:cNvSpPr/>
          <p:nvPr/>
        </p:nvSpPr>
        <p:spPr>
          <a:xfrm>
            <a:off x="947572" y="3858221"/>
            <a:ext cx="3531504" cy="559089"/>
          </a:xfrm>
          <a:prstGeom prst="rect">
            <a:avLst/>
          </a:prstGeom>
          <a:ln w="317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7571" y="3859672"/>
            <a:ext cx="74346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apisao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sam priču koja govori o ljubavi.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1021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397024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58272" y="592427"/>
            <a:ext cx="3276882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8272" y="1486000"/>
            <a:ext cx="7927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>
                <a:latin typeface="Arial" panose="020B0604020202020204" pitchFamily="34" charset="0"/>
                <a:cs typeface="Arial" panose="020B0604020202020204" pitchFamily="34" charset="0"/>
              </a:rPr>
              <a:t>Zavisnosložena rečenica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74216" y="5060857"/>
            <a:ext cx="3704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lavna </a:t>
            </a:r>
            <a:r>
              <a:rPr lang="hr-HR" sz="3200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05352" y="4545824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283045" y="5079194"/>
            <a:ext cx="444458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avisna </a:t>
            </a:r>
            <a:r>
              <a:rPr lang="hr-HR" sz="3200" dirty="0" err="1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909418" y="4545824"/>
            <a:ext cx="2073" cy="5333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45011" y="2661491"/>
            <a:ext cx="8554453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hr-HR" sz="2800">
                <a:latin typeface="Arial" panose="020B0604020202020204" pitchFamily="34" charset="0"/>
                <a:cs typeface="Arial" panose="020B0604020202020204" pitchFamily="34" charset="0"/>
              </a:rPr>
              <a:t>zavisna surečenica uvrštena je u rečenično ustrojstvo glavne surečenice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669544" y="1990474"/>
            <a:ext cx="0" cy="7508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37596" y="5677267"/>
            <a:ext cx="2695081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veznik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785137" y="4367781"/>
            <a:ext cx="4626" cy="11233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830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58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Uvrštavanje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609" y="1511838"/>
            <a:ext cx="873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koliko je predikata u sljedećoj rečenici: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609" y="2356470"/>
            <a:ext cx="92937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Ova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se priča događa prije nego što je izmišljena moderna udobnost.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0856" y="2355635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24411" y="3738695"/>
            <a:ext cx="27574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predikata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839142" y="3013143"/>
            <a:ext cx="995680" cy="7988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38974" y="4555920"/>
            <a:ext cx="4177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ložena rečenica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21807" y="2349067"/>
            <a:ext cx="24176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izmišljena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6159500" y="3033782"/>
            <a:ext cx="943542" cy="75756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07127" y="4323470"/>
            <a:ext cx="0" cy="403307"/>
          </a:xfrm>
          <a:prstGeom prst="straightConnector1">
            <a:avLst/>
          </a:prstGeom>
          <a:ln w="31750">
            <a:solidFill>
              <a:srgbClr val="CC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9609" y="5136955"/>
            <a:ext cx="9525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pripada ni jednoj vrsti nezavisnosloženih rečenica niti su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povezane nezavisnim veznicima.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7042" y="2349068"/>
            <a:ext cx="1550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događa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58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64689" y="604525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Uvrštavanje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359" y="1448016"/>
            <a:ext cx="84555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Promotrimo kako je sklopljena ova složena rečenica: 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8087" y="2168525"/>
            <a:ext cx="4094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 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priča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događa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62851" y="2744122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Kada?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530604" y="2753300"/>
            <a:ext cx="4884" cy="52391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46616" y="4486960"/>
            <a:ext cx="41982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druga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izriče vrijeme radnje prve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826000" y="3975664"/>
            <a:ext cx="412749" cy="50638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728327" y="4015384"/>
            <a:ext cx="410006" cy="50454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95299" y="3362267"/>
            <a:ext cx="94869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prije nego što je izmišljena moderna udobnost. 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4488799"/>
            <a:ext cx="42158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odgovara na pitanje za priložnu oznaku vremena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50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58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Uvrštavanje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299" y="1498784"/>
            <a:ext cx="84555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ruga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daje obavijest o vremenu radnje prve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. To znači da je ona uvrštena na mjesto priložne oznake vremena.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8087" y="1699997"/>
            <a:ext cx="40948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Ova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se priča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događa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7357" y="2275594"/>
            <a:ext cx="136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Kada?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128709" y="2310522"/>
            <a:ext cx="458788" cy="54984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95299" y="3032709"/>
            <a:ext cx="4167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prije nego što je izmišljena moderna udobnost. 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18092" y="2307814"/>
            <a:ext cx="353220" cy="55526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699657" y="3032709"/>
            <a:ext cx="4167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davna vremena.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495299" y="4781504"/>
            <a:ext cx="8229600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Postupak kojim se jedna </a:t>
            </a:r>
            <a:r>
              <a:rPr lang="hr-HR" sz="3200" dirty="0" err="1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uvrštava u drugu na mjesto njezina rečeničnoga dijela nazivamo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uvrštavanje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726024" y="3611013"/>
            <a:ext cx="1180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258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Uvrštavanje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0588" y="1643014"/>
            <a:ext cx="7289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Uvrštavanjem se jedna </a:t>
            </a:r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uvrštava u rečenično ustrojstvo druge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0588" y="3299478"/>
            <a:ext cx="7833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surečenice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nisu međusobno ravnopravne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0843" y="4528203"/>
            <a:ext cx="47352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jedna </a:t>
            </a: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zavisi o drugoj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96077" y="5633049"/>
            <a:ext cx="7289800" cy="117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Zato uvrštavanjem nastaje </a:t>
            </a:r>
            <a:r>
              <a:rPr lang="hr-HR" sz="3200" b="1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zavisnosložena rečenica. </a:t>
            </a:r>
            <a:endParaRPr lang="hr-HR" sz="3200" dirty="0">
              <a:solidFill>
                <a:srgbClr val="CC006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535985" y="3931256"/>
            <a:ext cx="9889" cy="55850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28301" y="5121452"/>
            <a:ext cx="7187" cy="5666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2"/>
          </p:cNvCxnSpPr>
          <p:nvPr/>
        </p:nvCxnSpPr>
        <p:spPr>
          <a:xfrm>
            <a:off x="4535488" y="2720232"/>
            <a:ext cx="0" cy="57077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19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512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Zavisnosložena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888" y="1441031"/>
            <a:ext cx="7289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Promotri kako imenujemo surečenice unutar zavisnosložene rečenice: </a:t>
            </a:r>
            <a:endParaRPr lang="hr-HR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2291" y="3856244"/>
            <a:ext cx="7833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Postojale su sve one stvari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koje 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cijenimo i u ovom našemu </a:t>
            </a:r>
            <a:r>
              <a:rPr lang="x-none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vremenu. </a:t>
            </a:r>
            <a:r>
              <a:rPr lang="x-none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557" y="2706239"/>
            <a:ext cx="6284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koju se uvrštava</a:t>
            </a:r>
            <a:endParaRPr lang="hr-HR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5408" y="5582137"/>
            <a:ext cx="5890192" cy="61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surečenica</a:t>
            </a: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koja se uvrštava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139711" y="5023628"/>
            <a:ext cx="9889" cy="55850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76536" y="3051546"/>
            <a:ext cx="571500" cy="592"/>
          </a:xfrm>
          <a:prstGeom prst="straightConnector1">
            <a:avLst/>
          </a:prstGeom>
          <a:ln w="317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149600" y="3307145"/>
            <a:ext cx="0" cy="6577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820595" y="2483738"/>
            <a:ext cx="2490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glavna </a:t>
            </a:r>
            <a:r>
              <a:rPr lang="hr-HR" sz="3200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6261541" y="5919679"/>
            <a:ext cx="571500" cy="592"/>
          </a:xfrm>
          <a:prstGeom prst="straightConnector1">
            <a:avLst/>
          </a:prstGeom>
          <a:ln w="3175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705600" y="5351871"/>
            <a:ext cx="2490344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zavisna </a:t>
            </a:r>
            <a:r>
              <a:rPr lang="hr-HR" sz="3200" dirty="0" err="1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surečenica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31244" y="3448724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89967" y="4897786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0" grpId="0"/>
      <p:bldP spid="20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512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Zavisnosložena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692" y="1602344"/>
            <a:ext cx="8455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>
                <a:latin typeface="Arial" panose="020B0604020202020204" pitchFamily="34" charset="0"/>
                <a:cs typeface="Arial" panose="020B0604020202020204" pitchFamily="34" charset="0"/>
              </a:rPr>
              <a:t>Preoblikom</a:t>
            </a:r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 složenu rečenicu preoblikujemo u jednostavnu ili jednostavnu rečenicu preoblikujemo u složenu. 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22830" y="3726519"/>
            <a:ext cx="9982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Priča se dogodila prije nego što se znalo za mobitele.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15908" y="4732945"/>
            <a:ext cx="1923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preoblika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96370" y="4237835"/>
            <a:ext cx="1854926" cy="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477870" y="4237835"/>
            <a:ext cx="1414249" cy="63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122830" y="3740167"/>
            <a:ext cx="33441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Priča se dogodila</a:t>
            </a:r>
            <a:r>
              <a:rPr lang="hr-H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hr-HR" sz="3000" dirty="0"/>
          </a:p>
        </p:txBody>
      </p:sp>
      <p:sp>
        <p:nvSpPr>
          <p:cNvPr id="21" name="Rectangle 20"/>
          <p:cNvSpPr/>
          <p:nvPr/>
        </p:nvSpPr>
        <p:spPr>
          <a:xfrm>
            <a:off x="5390138" y="3733343"/>
            <a:ext cx="36856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znalo za mobitele</a:t>
            </a:r>
            <a:endParaRPr lang="hr-HR" sz="3000" dirty="0"/>
          </a:p>
        </p:txBody>
      </p:sp>
      <p:sp>
        <p:nvSpPr>
          <p:cNvPr id="37" name="Rectangle 36"/>
          <p:cNvSpPr/>
          <p:nvPr/>
        </p:nvSpPr>
        <p:spPr>
          <a:xfrm>
            <a:off x="1297430" y="3274091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15583" y="3208149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444385" y="4794311"/>
            <a:ext cx="0" cy="57077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134224" y="5663273"/>
            <a:ext cx="68659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Priča se dogodila</a:t>
            </a:r>
            <a:r>
              <a:rPr lang="hr-HR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0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prije izuma mobitela.</a:t>
            </a:r>
            <a:endParaRPr lang="hr-HR" sz="3000" dirty="0">
              <a:solidFill>
                <a:srgbClr val="0066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12282" y="6156571"/>
            <a:ext cx="186380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412282" y="5210490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10003" y="5216408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0933" y="3246357"/>
            <a:ext cx="9052563" cy="1145422"/>
          </a:xfrm>
          <a:prstGeom prst="rect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Rectangle 45"/>
          <p:cNvSpPr/>
          <p:nvPr/>
        </p:nvSpPr>
        <p:spPr>
          <a:xfrm>
            <a:off x="1297430" y="5254555"/>
            <a:ext cx="6702776" cy="1145422"/>
          </a:xfrm>
          <a:prstGeom prst="rect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Rectangle 46"/>
          <p:cNvSpPr/>
          <p:nvPr/>
        </p:nvSpPr>
        <p:spPr>
          <a:xfrm>
            <a:off x="2324302" y="2614171"/>
            <a:ext cx="4649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zavisnosložena rečenica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758526" y="4641682"/>
            <a:ext cx="5990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ednostavna proširena </a:t>
            </a:r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rečenica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5" grpId="0"/>
      <p:bldP spid="35" grpId="1"/>
      <p:bldP spid="19" grpId="0"/>
      <p:bldP spid="21" grpId="0"/>
      <p:bldP spid="37" grpId="0"/>
      <p:bldP spid="38" grpId="0"/>
      <p:bldP spid="40" grpId="0"/>
      <p:bldP spid="43" grpId="0"/>
      <p:bldP spid="44" grpId="0"/>
      <p:bldP spid="45" grpId="0" animBg="1"/>
      <p:bldP spid="46" grpId="0" animBg="1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13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5128192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5427277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Zavisnosložena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692" y="1602344"/>
            <a:ext cx="88363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Rečenice možemo preoblikovati i u obratnome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smjeru.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0461" y="3583957"/>
            <a:ext cx="998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>
                <a:latin typeface="Arial" panose="020B0604020202020204" pitchFamily="34" charset="0"/>
                <a:cs typeface="Arial" panose="020B0604020202020204" pitchFamily="34" charset="0"/>
              </a:rPr>
              <a:t>Već tada je postojala dúga poslije kiše.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15908" y="4732945"/>
            <a:ext cx="1923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preoblika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664114" y="4064032"/>
            <a:ext cx="2181037" cy="41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82625" y="3592342"/>
            <a:ext cx="4990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Već tada je postojala duga</a:t>
            </a:r>
            <a:endParaRPr lang="hr-HR" sz="3200" dirty="0"/>
          </a:p>
        </p:txBody>
      </p:sp>
      <p:sp>
        <p:nvSpPr>
          <p:cNvPr id="21" name="Rectangle 20"/>
          <p:cNvSpPr/>
          <p:nvPr/>
        </p:nvSpPr>
        <p:spPr>
          <a:xfrm>
            <a:off x="5840847" y="3593452"/>
            <a:ext cx="21900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oslije kiše</a:t>
            </a:r>
            <a:endParaRPr lang="hr-HR" sz="3200" dirty="0"/>
          </a:p>
        </p:txBody>
      </p:sp>
      <p:sp>
        <p:nvSpPr>
          <p:cNvPr id="37" name="Rectangle 36"/>
          <p:cNvSpPr/>
          <p:nvPr/>
        </p:nvSpPr>
        <p:spPr>
          <a:xfrm>
            <a:off x="2390721" y="3131529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351882" y="3200467"/>
            <a:ext cx="700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444385" y="4794311"/>
            <a:ext cx="0" cy="57077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0" y="5650687"/>
            <a:ext cx="93873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Već tada je postojala dúga koja dolazi poslije kiše. </a:t>
            </a:r>
            <a:endParaRPr lang="hr-HR" sz="3000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759009" y="6235462"/>
            <a:ext cx="208971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412282" y="5210490"/>
            <a:ext cx="5036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10003" y="5216408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endParaRPr lang="hr-HR" sz="3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70462" y="3103795"/>
            <a:ext cx="7190900" cy="1145422"/>
          </a:xfrm>
          <a:prstGeom prst="rect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Rectangle 45"/>
          <p:cNvSpPr/>
          <p:nvPr/>
        </p:nvSpPr>
        <p:spPr>
          <a:xfrm>
            <a:off x="13648" y="5254555"/>
            <a:ext cx="9116704" cy="1145422"/>
          </a:xfrm>
          <a:prstGeom prst="rect">
            <a:avLst/>
          </a:prstGeom>
          <a:noFill/>
          <a:ln w="31750"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Rectangle 46"/>
          <p:cNvSpPr/>
          <p:nvPr/>
        </p:nvSpPr>
        <p:spPr>
          <a:xfrm>
            <a:off x="1676882" y="2434321"/>
            <a:ext cx="59907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ednostavna proširena rečenica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41397" y="4603682"/>
            <a:ext cx="4649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hr-HR" sz="3200" dirty="0" smtClean="0">
                <a:solidFill>
                  <a:srgbClr val="CC006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avisnosložena rečenica</a:t>
            </a:r>
            <a:endParaRPr lang="hr-HR" sz="3200" dirty="0">
              <a:solidFill>
                <a:srgbClr val="CC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794670" y="6235462"/>
            <a:ext cx="111442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5649623"/>
            <a:ext cx="51040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Već tada je postojala dúga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2793" y="5659118"/>
            <a:ext cx="4240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koja dolazi poslije kiše</a:t>
            </a:r>
            <a:endParaRPr lang="hr-HR" sz="32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35" grpId="0"/>
      <p:bldP spid="35" grpId="1"/>
      <p:bldP spid="19" grpId="0"/>
      <p:bldP spid="21" grpId="0"/>
      <p:bldP spid="37" grpId="0"/>
      <p:bldP spid="38" grpId="0"/>
      <p:bldP spid="40" grpId="0"/>
      <p:bldP spid="43" grpId="0"/>
      <p:bldP spid="44" grpId="0"/>
      <p:bldP spid="45" grpId="0" animBg="1"/>
      <p:bldP spid="46" grpId="0" animBg="1"/>
      <p:bldP spid="47" grpId="0"/>
      <p:bldP spid="48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7" name="Title 1"/>
          <p:cNvSpPr txBox="1"/>
          <p:nvPr/>
        </p:nvSpPr>
        <p:spPr>
          <a:xfrm>
            <a:off x="2034610" y="-5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sr-Latn-RS"/>
            </a:defPPr>
            <a:lvl1pPr algn="r" defTabSz="685800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66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ZAVISNO</a:t>
            </a:r>
            <a:r>
              <a:rPr lang="hr-HR" dirty="0" smtClean="0"/>
              <a:t>SLOŽENA </a:t>
            </a:r>
            <a:r>
              <a:rPr lang="hr-HR" dirty="0" smtClean="0"/>
              <a:t>REČENICA</a:t>
            </a:r>
            <a:endParaRPr lang="hr-HR" dirty="0"/>
          </a:p>
        </p:txBody>
      </p:sp>
      <p:sp>
        <p:nvSpPr>
          <p:cNvPr id="17" name="Rectangle 16"/>
          <p:cNvSpPr/>
          <p:nvPr/>
        </p:nvSpPr>
        <p:spPr>
          <a:xfrm>
            <a:off x="815408" y="821254"/>
            <a:ext cx="6237307" cy="555763"/>
          </a:xfrm>
          <a:prstGeom prst="rect">
            <a:avLst/>
          </a:prstGeom>
          <a:solidFill>
            <a:srgbClr val="6600FF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899512" y="583186"/>
            <a:ext cx="684975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Vrste zavisnosložena rečenica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692" y="1584160"/>
            <a:ext cx="88363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Zavisnu </a:t>
            </a:r>
            <a:r>
              <a:rPr lang="hr-HR" sz="3200" dirty="0" err="1">
                <a:latin typeface="Arial" panose="020B0604020202020204" pitchFamily="34" charset="0"/>
                <a:cs typeface="Arial" panose="020B0604020202020204" pitchFamily="34" charset="0"/>
              </a:rPr>
              <a:t>surečenicu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 možemo uvrstiti na mjesto svakoga rečeničnog dijela. </a:t>
            </a:r>
            <a:endParaRPr lang="hr-H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Prema 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mjestu na koje se uvrštavaju, rečenice dobivaju i ime: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15408" y="1741071"/>
            <a:ext cx="612784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Priča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zanimljiva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Priča je </a:t>
            </a:r>
            <a:r>
              <a:rPr lang="hr-HR" altLang="sr-Latn-R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</a:t>
            </a:r>
            <a:r>
              <a:rPr lang="hr-HR" alt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bih ju stalno čitao</a:t>
            </a:r>
            <a:r>
              <a:rPr lang="hr-HR" altLang="sr-Latn-R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43253" y="2242334"/>
            <a:ext cx="2432759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predikatna</a:t>
            </a:r>
            <a:endParaRPr lang="hr-HR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6276907" y="2571655"/>
            <a:ext cx="572480" cy="125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815408" y="2979266"/>
            <a:ext cx="548474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Ljubitelj kiše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voli i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dúgu poslije kiše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Tko voli kišu</a:t>
            </a: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voli i dugu poslije kiše.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916471" y="3933907"/>
            <a:ext cx="2432759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subjektna</a:t>
            </a:r>
            <a:endParaRPr lang="hr-HR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250125" y="4263228"/>
            <a:ext cx="572480" cy="125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815408" y="5403968"/>
            <a:ext cx="612784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 znaju 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moju zaljubljenost</a:t>
            </a:r>
            <a:r>
              <a:rPr kumimoji="0" lang="hr-HR" altLang="sr-Latn-R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 znaju </a:t>
            </a:r>
            <a:r>
              <a:rPr lang="hr-HR" altLang="sr-Latn-R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</a:t>
            </a: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 zaljubljen</a:t>
            </a:r>
            <a:r>
              <a:rPr lang="hr-HR" altLang="sr-Latn-R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hr-HR" altLang="sr-Latn-R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43253" y="5905231"/>
            <a:ext cx="2432759" cy="610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objektna</a:t>
            </a:r>
            <a:endParaRPr lang="hr-HR" sz="32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276907" y="6234552"/>
            <a:ext cx="572480" cy="125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4" grpId="0"/>
      <p:bldP spid="49" grpId="0"/>
      <p:bldP spid="52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3903</Words>
  <Application>WPS Presentation</Application>
  <PresentationFormat>On-screen Show (4:3)</PresentationFormat>
  <Paragraphs>267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ZAVISNOSLOŽENA REČENICA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382</cp:revision>
  <dcterms:created xsi:type="dcterms:W3CDTF">2014-02-05T06:53:00Z</dcterms:created>
  <dcterms:modified xsi:type="dcterms:W3CDTF">2024-01-17T09:32:30Z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5D46AFF4C510451EA4B9032998F848F6_13</vt:lpwstr>
  </property>
  <property fmtid="{D5CDD505-2E9C-101B-9397-08002B2CF9AE}" pid="3" name="KSOProductBuildVer">
    <vt:lpwstr>1033-12.2.0.13359</vt:lpwstr>
  </property>
</Properties>
</file>