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31" r:id="rId2"/>
    <p:sldId id="426" r:id="rId3"/>
    <p:sldId id="414" r:id="rId4"/>
    <p:sldId id="422" r:id="rId5"/>
    <p:sldId id="429" r:id="rId6"/>
    <p:sldId id="415" r:id="rId7"/>
    <p:sldId id="430" r:id="rId8"/>
    <p:sldId id="42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7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C1F0E-9BFF-4980-B663-F4F46C8DB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D0B1C-4426-4DB8-8552-EC1AF36D5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0BD8F-7708-4311-9EC2-B4B09CCB9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75300-AD1D-4381-85B5-2397FEC42DA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8284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C85F2-062D-4E00-A41A-A3F15C161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4F4EB-58E3-48FF-8FF2-1596291A9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E12E0-D86C-4AF7-9303-818CCD274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E87C3-922C-4E40-933F-AF45FD6DA4C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97500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D2B52-3F6A-4D7E-8ED1-0275F526B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D2E95-2FF7-4DB1-9C4E-AC43D258B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49449-539B-4BD9-B436-A6EA888BC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5DB6B-6811-41CB-8767-607FB1E8681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91473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3A9B5-C4AB-4438-A573-096592BE6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F834A-5C0B-4561-807B-E2B402CCE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B9D22-35AF-4404-818D-F50BDEDCB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92ED7-50C9-4921-85B5-694A1B2E0C6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9048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649FB-1EF0-41EE-810C-826E7D6C1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0AAF8-6808-4602-843D-A031815DB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E101D-4783-4A44-B325-362ED7D94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FA5C7-2629-4ADA-A67D-CC12D030434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10645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0685410-0A8C-411F-8164-0A9CA7F9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055470A-AEE1-47C3-9B71-7285CA5F6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1DE1CAB-D59F-456D-B19C-83735203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7C17A-534F-4CFC-BD14-AE62B665165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26080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9B16E25-163C-4EAD-93EE-F50F80AE7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056C09C-0771-4119-8CEE-EEA97614F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91E2D2F-BF0F-4F56-BDCD-9855FCBF7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8C692-417E-4145-8D7E-EA3F57DFDF6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722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41A5E58-2AE0-4CE7-B648-BADC417CA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9799F49-C68A-4691-8230-9F42ACA61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63D3EED-974A-4AC4-AEA2-B09A582E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417EA-32CA-453B-97E2-327BC373B1E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2506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D9403B4-DA81-4EDD-840E-C976050F2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D379DCD-AC89-44B2-A83E-A65485D26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DB77C7D-83DE-42CB-AC6A-8808447C4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C850D-59FC-49D9-ACBC-FC0C0AF5850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809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FA19A4B-6B61-4F57-8E2D-69F9AED7D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D981CA1-5A39-4EB5-BA0A-651E2ED7F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BCA77EF-B490-446B-9A2A-73AE6A4C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D0D5D-A2A7-4F6F-865A-11F2225184B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1492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0249D9-C1D2-4120-A634-A32DC9AE5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08B2F5F-ED8F-421D-BA6D-9B35708FE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11BCE4-E86F-4F44-858D-0C8584228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3D71C-C6AB-4040-A3F3-C9B3FC163D1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624927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462F3D1-AE82-4D75-94BB-8F5C146C744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hr-HR" alt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22A8EA-D3CF-47B1-A707-874E02E563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hr-HR" alt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86911-3F6D-4ED0-9E55-44319F4F6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EB3FF-DAF5-46A9-8826-2CAF6BE7CC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0F55F-76BD-4ACC-BC50-5F347766E5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BDE7D87-719F-4308-9775-0F58EAFCA41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1517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1">
            <a:extLst>
              <a:ext uri="{FF2B5EF4-FFF2-40B4-BE49-F238E27FC236}">
                <a16:creationId xmlns:a16="http://schemas.microsoft.com/office/drawing/2014/main" id="{8E1FBFCC-7F72-4285-855A-1766B9219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6186" y="1945506"/>
            <a:ext cx="8135938" cy="182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hr-HR" altLang="sr-Latn-RS" sz="40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Pravokutno projiciranje točke, dužine i likova na tri ravnine</a:t>
            </a:r>
            <a:endParaRPr lang="hr-HR" altLang="sr-Latn-RS" sz="40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>
            <a:extLst>
              <a:ext uri="{FF2B5EF4-FFF2-40B4-BE49-F238E27FC236}">
                <a16:creationId xmlns:a16="http://schemas.microsoft.com/office/drawing/2014/main" id="{8820C7E2-8383-4D84-B97A-21F25285F700}"/>
              </a:ext>
            </a:extLst>
          </p:cNvPr>
          <p:cNvSpPr>
            <a:spLocks noGrp="1" noRot="1"/>
          </p:cNvSpPr>
          <p:nvPr>
            <p:ph type="body" idx="4294967295"/>
          </p:nvPr>
        </p:nvSpPr>
        <p:spPr>
          <a:xfrm>
            <a:off x="1703388" y="115889"/>
            <a:ext cx="8856662" cy="6408737"/>
          </a:xfrm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2000" b="1" dirty="0"/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hr-HR" altLang="sr-Latn-RS" sz="1800" dirty="0">
              <a:latin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hr-HR" altLang="sr-Latn-RS" sz="2800" dirty="0">
                <a:latin typeface="Arial" panose="020B0604020202020204" pitchFamily="34" charset="0"/>
              </a:rPr>
              <a:t>Uvodna pitanja: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hr-HR" altLang="sr-Latn-RS" sz="2400" dirty="0">
              <a:latin typeface="Arial" panose="020B0604020202020204" pitchFamily="34" charset="0"/>
            </a:endParaRPr>
          </a:p>
          <a:p>
            <a:pPr marL="609600" indent="-609600">
              <a:buNone/>
            </a:pPr>
            <a:r>
              <a:rPr lang="hr-HR" altLang="sr-Latn-RS" sz="2400" dirty="0">
                <a:latin typeface="Arial" panose="020B0604020202020204" pitchFamily="34" charset="0"/>
              </a:rPr>
              <a:t>1.  </a:t>
            </a:r>
            <a:r>
              <a:rPr lang="hr-HR" altLang="sr-Latn-RS" sz="2400" dirty="0">
                <a:latin typeface="Arial" panose="020B0604020202020204" pitchFamily="34" charset="0"/>
                <a:cs typeface="Times New Roman" panose="02020603050405020304" pitchFamily="18" charset="0"/>
              </a:rPr>
              <a:t>Kakvo je to pravokutno projiciranje?</a:t>
            </a:r>
          </a:p>
          <a:p>
            <a:pPr marL="609600" indent="-609600">
              <a:buNone/>
            </a:pPr>
            <a:endParaRPr lang="hr-HR" alt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hr-HR" altLang="sr-Latn-RS" sz="2400" dirty="0">
                <a:latin typeface="Arial" panose="020B0604020202020204" pitchFamily="34" charset="0"/>
              </a:rPr>
              <a:t>2.  </a:t>
            </a:r>
            <a:r>
              <a:rPr lang="hr-HR" altLang="sr-Latn-RS" sz="2400" dirty="0">
                <a:latin typeface="Arial" panose="020B0604020202020204" pitchFamily="34" charset="0"/>
                <a:cs typeface="Times New Roman" panose="02020603050405020304" pitchFamily="18" charset="0"/>
              </a:rPr>
              <a:t>Gdje leže sve točke ravnih likova?</a:t>
            </a:r>
            <a:endParaRPr lang="hr-HR" alt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endParaRPr lang="hr-HR" altLang="sr-Latn-RS" sz="2400" dirty="0">
              <a:latin typeface="Arial" panose="020B0604020202020204" pitchFamily="34" charset="0"/>
            </a:endParaRPr>
          </a:p>
          <a:p>
            <a:pPr marL="609600" indent="-609600">
              <a:buNone/>
            </a:pPr>
            <a:r>
              <a:rPr lang="hr-HR" altLang="sr-Latn-RS" sz="2400" dirty="0">
                <a:latin typeface="Arial" panose="020B0604020202020204" pitchFamily="34" charset="0"/>
              </a:rPr>
              <a:t>3.  </a:t>
            </a:r>
            <a:r>
              <a:rPr lang="hr-HR" altLang="sr-Latn-RS" sz="2400" dirty="0">
                <a:latin typeface="Arial" panose="020B0604020202020204" pitchFamily="34" charset="0"/>
                <a:cs typeface="Times New Roman" panose="02020603050405020304" pitchFamily="18" charset="0"/>
              </a:rPr>
              <a:t>Na koliko se ravnina najčešće projicira u nacrtnoj geometriji?</a:t>
            </a:r>
            <a:endParaRPr lang="hr-HR" alt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hr-HR" altLang="sr-Latn-RS" sz="2400" dirty="0">
              <a:latin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hr-HR" altLang="sr-Latn-RS" sz="2400" dirty="0">
              <a:latin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hr-HR" altLang="sr-Latn-RS" sz="1800" dirty="0">
              <a:latin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hr-HR" altLang="sr-Latn-RS" sz="1800" dirty="0"/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hr-HR" altLang="sr-Latn-RS" sz="1300" dirty="0">
                <a:latin typeface="Arial" panose="020B0604020202020204" pitchFamily="34" charset="0"/>
              </a:rPr>
              <a:t>       </a:t>
            </a:r>
            <a:r>
              <a:rPr lang="hr-HR" altLang="sr-Latn-RS" sz="1800" dirty="0">
                <a:latin typeface="Arial" panose="020B0604020202020204" pitchFamily="34" charset="0"/>
              </a:rPr>
              <a:t> </a:t>
            </a:r>
            <a:endParaRPr lang="hr-HR" altLang="sr-Latn-R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>
            <a:extLst>
              <a:ext uri="{FF2B5EF4-FFF2-40B4-BE49-F238E27FC236}">
                <a16:creationId xmlns:a16="http://schemas.microsoft.com/office/drawing/2014/main" id="{A153E476-2B7E-4C5D-83B3-CCD081A33C42}"/>
              </a:ext>
            </a:extLst>
          </p:cNvPr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233182" y="123825"/>
            <a:ext cx="9789952" cy="6453144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None/>
              <a:defRPr/>
            </a:pPr>
            <a:r>
              <a:rPr lang="hr-HR" altLang="sr-Latn-RS" sz="2400" b="1" dirty="0">
                <a:latin typeface="Arial" panose="020B0604020202020204" pitchFamily="34" charset="0"/>
              </a:rPr>
              <a:t>Pravokutne projekcije točke na tri ravnine (sl.1):</a:t>
            </a: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hr-HR" altLang="sr-Latn-RS" sz="2400" dirty="0">
                <a:latin typeface="Arial" panose="020B0604020202020204" pitchFamily="34" charset="0"/>
              </a:rPr>
              <a:t>     - </a:t>
            </a:r>
            <a:r>
              <a:rPr lang="hr-HR" altLang="sr-Latn-RS" sz="2400" b="1" dirty="0">
                <a:latin typeface="Arial" panose="020B0604020202020204" pitchFamily="34" charset="0"/>
              </a:rPr>
              <a:t>t</a:t>
            </a:r>
            <a:r>
              <a:rPr lang="hr-HR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locrt (T) </a:t>
            </a:r>
            <a:r>
              <a:rPr lang="hr-HR" sz="2400" dirty="0">
                <a:latin typeface="Arial" panose="020B0604020202020204" pitchFamily="34" charset="0"/>
                <a:ea typeface="Times New Roman" panose="02020603050405020304" pitchFamily="18" charset="0"/>
              </a:rPr>
              <a:t>je pogled na predmet odozgo – A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</a:rPr>
              <a:t>׳</a:t>
            </a:r>
            <a:r>
              <a:rPr lang="hr-HR" sz="2400" dirty="0"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hr-HR" altLang="sr-Latn-RS" sz="2400" dirty="0">
                <a:latin typeface="Arial" panose="020B0604020202020204" pitchFamily="34" charset="0"/>
              </a:rPr>
              <a:t>     - </a:t>
            </a:r>
            <a:r>
              <a:rPr lang="hr-HR" altLang="sr-Latn-RS" sz="2400" b="1" dirty="0">
                <a:latin typeface="Arial" panose="020B0604020202020204" pitchFamily="34" charset="0"/>
              </a:rPr>
              <a:t>nacrt</a:t>
            </a:r>
            <a:r>
              <a:rPr lang="hr-HR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 (N) </a:t>
            </a:r>
            <a:r>
              <a:rPr lang="hr-HR" sz="2400" dirty="0">
                <a:latin typeface="Arial" panose="020B0604020202020204" pitchFamily="34" charset="0"/>
                <a:ea typeface="Times New Roman" panose="02020603050405020304" pitchFamily="18" charset="0"/>
              </a:rPr>
              <a:t>je pogled na predmet sprijeda –  A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</a:rPr>
              <a:t>ײ</a:t>
            </a:r>
            <a:endParaRPr lang="hr-HR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hr-HR" altLang="sr-Latn-RS" sz="2400" dirty="0">
                <a:latin typeface="Arial" panose="020B0604020202020204" pitchFamily="34" charset="0"/>
              </a:rPr>
              <a:t>     - </a:t>
            </a:r>
            <a:r>
              <a:rPr lang="hr-HR" altLang="sr-Latn-RS" sz="2400" b="1" dirty="0">
                <a:solidFill>
                  <a:prstClr val="black"/>
                </a:solidFill>
                <a:latin typeface="Arial" panose="020B0604020202020204" pitchFamily="34" charset="0"/>
              </a:rPr>
              <a:t>bokocrt</a:t>
            </a:r>
            <a:r>
              <a:rPr lang="hr-HR" sz="2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(B) </a:t>
            </a:r>
            <a:r>
              <a:rPr lang="hr-HR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je pogled na predmet slijeva –  A</a:t>
            </a:r>
            <a:r>
              <a:rPr lang="he-IL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ײ׳</a:t>
            </a:r>
            <a:endParaRPr lang="hr-HR" altLang="sr-Latn-RS" sz="2400" dirty="0">
              <a:latin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None/>
              <a:defRPr/>
            </a:pPr>
            <a:endParaRPr lang="hr-HR" altLang="sr-Latn-RS" sz="2400" dirty="0">
              <a:latin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None/>
              <a:defRPr/>
            </a:pPr>
            <a:endParaRPr lang="hr-HR" altLang="sr-Latn-RS" sz="1800" dirty="0">
              <a:latin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None/>
              <a:defRPr/>
            </a:pPr>
            <a:endParaRPr lang="hr-HR" altLang="sr-Latn-RS" sz="1800" dirty="0"/>
          </a:p>
          <a:p>
            <a:pPr marL="609600" indent="-609600" eaLnBrk="1" hangingPunct="1">
              <a:lnSpc>
                <a:spcPct val="80000"/>
              </a:lnSpc>
              <a:buNone/>
              <a:defRPr/>
            </a:pPr>
            <a:r>
              <a:rPr lang="hr-HR" altLang="sr-Latn-RS" sz="1300" dirty="0">
                <a:latin typeface="Arial" panose="020B0604020202020204" pitchFamily="34" charset="0"/>
              </a:rPr>
              <a:t>       </a:t>
            </a:r>
            <a:r>
              <a:rPr lang="hr-HR" altLang="sr-Latn-RS" sz="1800" dirty="0">
                <a:latin typeface="Arial" panose="020B0604020202020204" pitchFamily="34" charset="0"/>
              </a:rPr>
              <a:t> </a:t>
            </a:r>
            <a:endParaRPr lang="hr-HR" altLang="sr-Latn-RS" sz="1800" dirty="0"/>
          </a:p>
        </p:txBody>
      </p:sp>
      <p:pic>
        <p:nvPicPr>
          <p:cNvPr id="5123" name="Picture 3" descr="Scan0001">
            <a:extLst>
              <a:ext uri="{FF2B5EF4-FFF2-40B4-BE49-F238E27FC236}">
                <a16:creationId xmlns:a16="http://schemas.microsoft.com/office/drawing/2014/main" id="{174F669F-EC99-43AA-816E-CB5F3EF468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679" y="1857374"/>
            <a:ext cx="10170653" cy="479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>
            <a:extLst>
              <a:ext uri="{FF2B5EF4-FFF2-40B4-BE49-F238E27FC236}">
                <a16:creationId xmlns:a16="http://schemas.microsoft.com/office/drawing/2014/main" id="{32774679-CB9F-4107-98B5-A8B8B194A389}"/>
              </a:ext>
            </a:extLst>
          </p:cNvPr>
          <p:cNvSpPr>
            <a:spLocks noGrp="1" noRot="1"/>
          </p:cNvSpPr>
          <p:nvPr>
            <p:ph type="body" idx="4294967295"/>
          </p:nvPr>
        </p:nvSpPr>
        <p:spPr>
          <a:xfrm>
            <a:off x="1843089" y="273050"/>
            <a:ext cx="8713787" cy="640873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None/>
            </a:pPr>
            <a:r>
              <a:rPr lang="hr-HR" altLang="sr-Latn-RS" sz="300" b="1"/>
              <a:t>.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hr-HR" altLang="sr-Latn-RS" sz="300" b="1"/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hr-HR" altLang="sr-Latn-RS" sz="800" b="1"/>
              <a:t>                                                    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hr-HR" altLang="sr-Latn-RS" sz="800" b="1"/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hr-HR" altLang="sr-Latn-RS" sz="800" b="1"/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hr-HR" altLang="sr-Latn-RS" sz="800" b="1"/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hr-HR" altLang="sr-Latn-RS" sz="1100">
              <a:latin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hr-HR" altLang="sr-Latn-RS" sz="1100"/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hr-HR" altLang="sr-Latn-RS" sz="900">
                <a:latin typeface="Arial" panose="020B0604020202020204" pitchFamily="34" charset="0"/>
              </a:rPr>
              <a:t>       </a:t>
            </a:r>
            <a:r>
              <a:rPr lang="hr-HR" altLang="sr-Latn-RS" sz="1100"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6147" name="Picture 11" descr="Scan0002">
            <a:extLst>
              <a:ext uri="{FF2B5EF4-FFF2-40B4-BE49-F238E27FC236}">
                <a16:creationId xmlns:a16="http://schemas.microsoft.com/office/drawing/2014/main" id="{71621716-FCBB-466E-8DA0-3542206926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76" y="273051"/>
            <a:ext cx="10059780" cy="5965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8">
            <a:extLst>
              <a:ext uri="{FF2B5EF4-FFF2-40B4-BE49-F238E27FC236}">
                <a16:creationId xmlns:a16="http://schemas.microsoft.com/office/drawing/2014/main" id="{3C5F6B3A-ED7C-406F-8BE4-FAABC10A4CD6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6284149" y="3352007"/>
            <a:ext cx="415925" cy="3063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r-HR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6149" name="TextBox 8">
            <a:extLst>
              <a:ext uri="{FF2B5EF4-FFF2-40B4-BE49-F238E27FC236}">
                <a16:creationId xmlns:a16="http://schemas.microsoft.com/office/drawing/2014/main" id="{19BA2934-27F2-4C3F-B9F5-EF4D3DE7ECEB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7730551" y="3275806"/>
            <a:ext cx="415925" cy="3063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r-HR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6150" name="TextBox 10">
            <a:extLst>
              <a:ext uri="{FF2B5EF4-FFF2-40B4-BE49-F238E27FC236}">
                <a16:creationId xmlns:a16="http://schemas.microsoft.com/office/drawing/2014/main" id="{BD1DA042-79B0-41A2-A382-DEC005F4AC6E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718026" y="4390391"/>
            <a:ext cx="350838" cy="260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r-HR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6151" name="TextBox 10">
            <a:extLst>
              <a:ext uri="{FF2B5EF4-FFF2-40B4-BE49-F238E27FC236}">
                <a16:creationId xmlns:a16="http://schemas.microsoft.com/office/drawing/2014/main" id="{30B189B7-4D49-4A4E-BE61-C6D9C0476C8E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3482737" y="3374232"/>
            <a:ext cx="358775" cy="2619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r-HR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6152" name="TextBox 8">
            <a:extLst>
              <a:ext uri="{FF2B5EF4-FFF2-40B4-BE49-F238E27FC236}">
                <a16:creationId xmlns:a16="http://schemas.microsoft.com/office/drawing/2014/main" id="{8B64CE29-3AE5-4382-B435-4AEC7E737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2690" y="6291265"/>
            <a:ext cx="8556771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r-HR" alt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Prema pravilima pravokutne projekcije projicirati dužinu AB pomoću radnog lista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>
            <a:extLst>
              <a:ext uri="{FF2B5EF4-FFF2-40B4-BE49-F238E27FC236}">
                <a16:creationId xmlns:a16="http://schemas.microsoft.com/office/drawing/2014/main" id="{7488D580-1BF2-4829-AA9B-CEE1460E098B}"/>
              </a:ext>
            </a:extLst>
          </p:cNvPr>
          <p:cNvSpPr>
            <a:spLocks noGrp="1" noRot="1"/>
          </p:cNvSpPr>
          <p:nvPr>
            <p:ph type="body" idx="4294967295"/>
          </p:nvPr>
        </p:nvSpPr>
        <p:spPr>
          <a:xfrm>
            <a:off x="1843089" y="273050"/>
            <a:ext cx="8713787" cy="640873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None/>
            </a:pPr>
            <a:r>
              <a:rPr lang="hr-HR" altLang="sr-Latn-RS" sz="300" b="1"/>
              <a:t>.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hr-HR" altLang="sr-Latn-RS" sz="300" b="1"/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hr-HR" altLang="sr-Latn-RS" sz="800" b="1"/>
              <a:t>                                                    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hr-HR" altLang="sr-Latn-RS" sz="800" b="1"/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hr-HR" altLang="sr-Latn-RS" sz="800" b="1"/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hr-HR" altLang="sr-Latn-RS" sz="800" b="1"/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hr-HR" altLang="sr-Latn-RS" sz="1100">
              <a:latin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hr-HR" altLang="sr-Latn-RS" sz="1100"/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hr-HR" altLang="sr-Latn-RS" sz="900">
                <a:latin typeface="Arial" panose="020B0604020202020204" pitchFamily="34" charset="0"/>
              </a:rPr>
              <a:t>       </a:t>
            </a:r>
            <a:r>
              <a:rPr lang="hr-HR" altLang="sr-Latn-RS" sz="1100"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7171" name="Slika 1">
            <a:extLst>
              <a:ext uri="{FF2B5EF4-FFF2-40B4-BE49-F238E27FC236}">
                <a16:creationId xmlns:a16="http://schemas.microsoft.com/office/drawing/2014/main" id="{3DD3BCA2-0956-4A45-B023-7B70786D18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613" y="621164"/>
            <a:ext cx="10241703" cy="58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Box 3">
            <a:extLst>
              <a:ext uri="{FF2B5EF4-FFF2-40B4-BE49-F238E27FC236}">
                <a16:creationId xmlns:a16="http://schemas.microsoft.com/office/drawing/2014/main" id="{C71DBF24-FEB0-4715-87A2-B2DF0D645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1" y="195264"/>
            <a:ext cx="1438886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r-HR" alt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radni list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C5125EBC-F530-41E6-860C-77F57A740FC3}"/>
              </a:ext>
            </a:extLst>
          </p:cNvPr>
          <p:cNvSpPr>
            <a:spLocks noGrp="1" noRot="1"/>
          </p:cNvSpPr>
          <p:nvPr>
            <p:ph type="body" idx="4294967295"/>
          </p:nvPr>
        </p:nvSpPr>
        <p:spPr>
          <a:xfrm>
            <a:off x="1703389" y="1"/>
            <a:ext cx="8713787" cy="6742113"/>
          </a:xfrm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1000" b="1"/>
          </a:p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900">
              <a:latin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900">
              <a:latin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900">
              <a:latin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900">
              <a:latin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900">
              <a:latin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900">
              <a:latin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900">
              <a:latin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900">
              <a:latin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900">
              <a:latin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900">
              <a:latin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900">
              <a:latin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900">
              <a:latin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900">
              <a:latin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900">
              <a:latin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900">
              <a:latin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900">
              <a:latin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900">
              <a:latin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900">
              <a:latin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900">
              <a:latin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900">
              <a:latin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900">
              <a:latin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900">
              <a:latin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900">
              <a:latin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900">
              <a:latin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900">
              <a:latin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900">
              <a:latin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900">
              <a:latin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900">
              <a:latin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900">
              <a:latin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900">
              <a:latin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None/>
            </a:pPr>
            <a:endParaRPr lang="hr-HR" altLang="sr-Latn-RS" sz="900">
              <a:latin typeface="Arial" panose="020B0604020202020204" pitchFamily="34" charset="0"/>
            </a:endParaRPr>
          </a:p>
        </p:txBody>
      </p:sp>
      <p:pic>
        <p:nvPicPr>
          <p:cNvPr id="8195" name="Picture 7" descr="Scan0003">
            <a:extLst>
              <a:ext uri="{FF2B5EF4-FFF2-40B4-BE49-F238E27FC236}">
                <a16:creationId xmlns:a16="http://schemas.microsoft.com/office/drawing/2014/main" id="{AFF43DE9-5553-44AD-B41E-0EF31FE352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355" y="333376"/>
            <a:ext cx="10526308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5">
            <a:extLst>
              <a:ext uri="{FF2B5EF4-FFF2-40B4-BE49-F238E27FC236}">
                <a16:creationId xmlns:a16="http://schemas.microsoft.com/office/drawing/2014/main" id="{06D9837D-F414-4695-96F1-981AC6DD3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0913" y="4221164"/>
            <a:ext cx="2159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prstClr val="black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198" name="TextBox 6">
            <a:extLst>
              <a:ext uri="{FF2B5EF4-FFF2-40B4-BE49-F238E27FC236}">
                <a16:creationId xmlns:a16="http://schemas.microsoft.com/office/drawing/2014/main" id="{F831151D-E29F-4BF0-9694-A43F06666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6163" y="921174"/>
            <a:ext cx="415925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r-HR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8199" name="TextBox 7">
            <a:extLst>
              <a:ext uri="{FF2B5EF4-FFF2-40B4-BE49-F238E27FC236}">
                <a16:creationId xmlns:a16="http://schemas.microsoft.com/office/drawing/2014/main" id="{36EF2DBF-FBD0-4EDF-9628-643F0B9E8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4182" y="921173"/>
            <a:ext cx="4318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r-HR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8200" name="TextBox 8">
            <a:extLst>
              <a:ext uri="{FF2B5EF4-FFF2-40B4-BE49-F238E27FC236}">
                <a16:creationId xmlns:a16="http://schemas.microsoft.com/office/drawing/2014/main" id="{6661FB73-553E-4C79-83C4-A6968CC328E3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6469858" y="1851037"/>
            <a:ext cx="415925" cy="3063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r-HR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8201" name="TextBox 9">
            <a:extLst>
              <a:ext uri="{FF2B5EF4-FFF2-40B4-BE49-F238E27FC236}">
                <a16:creationId xmlns:a16="http://schemas.microsoft.com/office/drawing/2014/main" id="{0543A8EF-9359-4EB1-B48B-6B3F5E414346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6470651" y="3521870"/>
            <a:ext cx="415925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r-HR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8202" name="TextBox 10">
            <a:extLst>
              <a:ext uri="{FF2B5EF4-FFF2-40B4-BE49-F238E27FC236}">
                <a16:creationId xmlns:a16="http://schemas.microsoft.com/office/drawing/2014/main" id="{59F9D25B-D9B0-4EEE-B5E8-F6C8CF86B9D2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6462714" y="2566194"/>
            <a:ext cx="4318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r-HR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8203" name="TextBox 10">
            <a:extLst>
              <a:ext uri="{FF2B5EF4-FFF2-40B4-BE49-F238E27FC236}">
                <a16:creationId xmlns:a16="http://schemas.microsoft.com/office/drawing/2014/main" id="{EB377DC7-6F52-4EE4-89F1-51E00E7EA138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865760" y="4099720"/>
            <a:ext cx="350837" cy="2619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r-HR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8204" name="TextBox 12">
            <a:extLst>
              <a:ext uri="{FF2B5EF4-FFF2-40B4-BE49-F238E27FC236}">
                <a16:creationId xmlns:a16="http://schemas.microsoft.com/office/drawing/2014/main" id="{0BB293EA-E1FB-4663-A0D3-FDD75841E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4" y="6210301"/>
            <a:ext cx="8795303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r-HR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hr-HR" alt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Prema pravilima pravokutne projekcije projicirati kvadrat pomoću radnog lista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>
            <a:extLst>
              <a:ext uri="{FF2B5EF4-FFF2-40B4-BE49-F238E27FC236}">
                <a16:creationId xmlns:a16="http://schemas.microsoft.com/office/drawing/2014/main" id="{15C0EBDA-606F-4CD7-88FD-AA29B4DBB99C}"/>
              </a:ext>
            </a:extLst>
          </p:cNvPr>
          <p:cNvSpPr>
            <a:spLocks noGrp="1" noRot="1"/>
          </p:cNvSpPr>
          <p:nvPr>
            <p:ph type="body" idx="4294967295"/>
          </p:nvPr>
        </p:nvSpPr>
        <p:spPr>
          <a:xfrm>
            <a:off x="1897064" y="333375"/>
            <a:ext cx="8713787" cy="640873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None/>
            </a:pPr>
            <a:r>
              <a:rPr lang="hr-HR" altLang="sr-Latn-RS" sz="300" b="1"/>
              <a:t>.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hr-HR" altLang="sr-Latn-RS" sz="300" b="1"/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hr-HR" altLang="sr-Latn-RS" sz="800" b="1"/>
              <a:t>                                                    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hr-HR" altLang="sr-Latn-RS" sz="800" b="1"/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hr-HR" altLang="sr-Latn-RS" sz="800" b="1"/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hr-HR" altLang="sr-Latn-RS" sz="800" b="1"/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hr-HR" altLang="sr-Latn-RS" sz="1100">
              <a:latin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hr-HR" altLang="sr-Latn-RS" sz="1100"/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hr-HR" altLang="sr-Latn-RS" sz="900">
                <a:latin typeface="Arial" panose="020B0604020202020204" pitchFamily="34" charset="0"/>
              </a:rPr>
              <a:t>       </a:t>
            </a:r>
            <a:r>
              <a:rPr lang="hr-HR" altLang="sr-Latn-RS" sz="1100"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9219" name="Slika 2">
            <a:extLst>
              <a:ext uri="{FF2B5EF4-FFF2-40B4-BE49-F238E27FC236}">
                <a16:creationId xmlns:a16="http://schemas.microsoft.com/office/drawing/2014/main" id="{135BB5E9-D22A-4EE3-A71C-55A4AD9F16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43" y="561944"/>
            <a:ext cx="10748592" cy="5889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3">
            <a:extLst>
              <a:ext uri="{FF2B5EF4-FFF2-40B4-BE49-F238E27FC236}">
                <a16:creationId xmlns:a16="http://schemas.microsoft.com/office/drawing/2014/main" id="{A9D6B708-A1D2-453B-B871-A3F5EDF48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246857"/>
            <a:ext cx="1642072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r-HR" alt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radni list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>
            <a:extLst>
              <a:ext uri="{FF2B5EF4-FFF2-40B4-BE49-F238E27FC236}">
                <a16:creationId xmlns:a16="http://schemas.microsoft.com/office/drawing/2014/main" id="{52378C5C-B575-4059-936D-50B6D2A488AE}"/>
              </a:ext>
            </a:extLst>
          </p:cNvPr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703388" y="115889"/>
            <a:ext cx="8856662" cy="6408737"/>
          </a:xfrm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None/>
              <a:defRPr/>
            </a:pPr>
            <a:endParaRPr lang="hr-HR" altLang="sr-Latn-RS" sz="2000" b="1" dirty="0"/>
          </a:p>
          <a:p>
            <a:pPr marL="609600" indent="-609600" eaLnBrk="1" hangingPunct="1">
              <a:lnSpc>
                <a:spcPct val="80000"/>
              </a:lnSpc>
              <a:buNone/>
              <a:defRPr/>
            </a:pPr>
            <a:endParaRPr lang="hr-HR" altLang="sr-Latn-RS" sz="1800" dirty="0">
              <a:latin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None/>
              <a:defRPr/>
            </a:pPr>
            <a:r>
              <a:rPr lang="hr-HR" altLang="sr-Latn-RS" sz="2800" dirty="0">
                <a:latin typeface="Arial" panose="020B0604020202020204" pitchFamily="34" charset="0"/>
              </a:rPr>
              <a:t>Pitanja za ponavljanje:</a:t>
            </a:r>
          </a:p>
          <a:p>
            <a:pPr marL="609600" indent="-609600" eaLnBrk="1" hangingPunct="1">
              <a:lnSpc>
                <a:spcPct val="80000"/>
              </a:lnSpc>
              <a:buNone/>
              <a:defRPr/>
            </a:pPr>
            <a:endParaRPr lang="hr-HR" altLang="sr-Latn-RS" sz="2400" dirty="0">
              <a:latin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hr-HR" sz="2400" dirty="0">
                <a:latin typeface="Arial" panose="020B0604020202020204" pitchFamily="34" charset="0"/>
                <a:ea typeface="Times New Roman" panose="02020603050405020304" pitchFamily="18" charset="0"/>
              </a:rPr>
              <a:t>1.    Kako se zovu pravokutne projekcije na tri ravnine?</a:t>
            </a:r>
          </a:p>
          <a:p>
            <a:pPr marL="0" indent="0">
              <a:buNone/>
              <a:defRPr/>
            </a:pPr>
            <a:endParaRPr lang="hr-HR" alt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buFont typeface="Arial" panose="020B0604020202020204" pitchFamily="34" charset="0"/>
              <a:buAutoNum type="arabicPeriod" startAt="2"/>
              <a:defRPr/>
            </a:pPr>
            <a:r>
              <a:rPr lang="hr-HR" altLang="sr-Latn-RS" sz="2400" dirty="0">
                <a:latin typeface="Arial" panose="020B0604020202020204" pitchFamily="34" charset="0"/>
              </a:rPr>
              <a:t>Kako se označavaju točke kod tlocrta, nacrta i bokocrta?</a:t>
            </a:r>
          </a:p>
          <a:p>
            <a:pPr marL="0" indent="0">
              <a:buNone/>
              <a:defRPr/>
            </a:pPr>
            <a:endParaRPr lang="hr-HR" altLang="sr-Latn-RS" sz="2400" dirty="0">
              <a:latin typeface="Arial" panose="020B0604020202020204" pitchFamily="34" charset="0"/>
            </a:endParaRPr>
          </a:p>
          <a:p>
            <a:pPr marL="609600" indent="-609600">
              <a:buFont typeface="Arial" panose="020B0604020202020204" pitchFamily="34" charset="0"/>
              <a:buAutoNum type="arabicPeriod" startAt="3"/>
              <a:defRPr/>
            </a:pPr>
            <a:r>
              <a:rPr lang="hr-HR" altLang="sr-Latn-RS" sz="2400" dirty="0">
                <a:latin typeface="Arial" panose="020B0604020202020204" pitchFamily="34" charset="0"/>
              </a:rPr>
              <a:t>Kakve su duljine projekcija dužine koja nije okomita niti na jednu ravninu?</a:t>
            </a:r>
          </a:p>
          <a:p>
            <a:pPr marL="609600" indent="-609600">
              <a:buFont typeface="Arial" panose="020B0604020202020204" pitchFamily="34" charset="0"/>
              <a:buAutoNum type="arabicPeriod" startAt="3"/>
              <a:defRPr/>
            </a:pPr>
            <a:endParaRPr lang="hr-HR" altLang="sr-Latn-RS" sz="2400" dirty="0">
              <a:latin typeface="Arial" panose="020B0604020202020204" pitchFamily="34" charset="0"/>
            </a:endParaRPr>
          </a:p>
          <a:p>
            <a:pPr marL="609600" indent="-609600">
              <a:buFont typeface="Arial" panose="020B0604020202020204" pitchFamily="34" charset="0"/>
              <a:buAutoNum type="arabicPeriod" startAt="3"/>
              <a:defRPr/>
            </a:pPr>
            <a:r>
              <a:rPr lang="pl-PL" altLang="sr-Latn-RS" sz="2400" dirty="0">
                <a:latin typeface="Arial" panose="020B0604020202020204" pitchFamily="34" charset="0"/>
              </a:rPr>
              <a:t>Kakve su projekcije kvadrata koji je okomit na ravninu π1 i usporedan s π2 ?</a:t>
            </a:r>
          </a:p>
          <a:p>
            <a:pPr marL="609600" indent="-609600">
              <a:buFont typeface="Arial" panose="020B0604020202020204" pitchFamily="34" charset="0"/>
              <a:buAutoNum type="arabicPeriod" startAt="3"/>
              <a:defRPr/>
            </a:pPr>
            <a:endParaRPr lang="hr-HR" altLang="sr-Latn-RS" sz="2400" dirty="0">
              <a:latin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None/>
              <a:defRPr/>
            </a:pPr>
            <a:endParaRPr lang="hr-HR" altLang="sr-Latn-RS" sz="2400" dirty="0">
              <a:latin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None/>
              <a:defRPr/>
            </a:pPr>
            <a:endParaRPr lang="hr-HR" altLang="sr-Latn-RS" sz="2400" dirty="0">
              <a:latin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None/>
              <a:defRPr/>
            </a:pPr>
            <a:endParaRPr lang="hr-HR" altLang="sr-Latn-RS" sz="1800" dirty="0">
              <a:latin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None/>
              <a:defRPr/>
            </a:pPr>
            <a:endParaRPr lang="hr-HR" altLang="sr-Latn-RS" sz="1800" dirty="0"/>
          </a:p>
          <a:p>
            <a:pPr marL="609600" indent="-609600" eaLnBrk="1" hangingPunct="1">
              <a:lnSpc>
                <a:spcPct val="80000"/>
              </a:lnSpc>
              <a:buNone/>
              <a:defRPr/>
            </a:pPr>
            <a:r>
              <a:rPr lang="hr-HR" altLang="sr-Latn-RS" sz="1300" dirty="0">
                <a:latin typeface="Arial" panose="020B0604020202020204" pitchFamily="34" charset="0"/>
              </a:rPr>
              <a:t>       </a:t>
            </a:r>
            <a:r>
              <a:rPr lang="hr-HR" altLang="sr-Latn-RS" sz="1800" dirty="0">
                <a:latin typeface="Arial" panose="020B0604020202020204" pitchFamily="34" charset="0"/>
              </a:rPr>
              <a:t> </a:t>
            </a:r>
            <a:endParaRPr lang="hr-HR" altLang="sr-Latn-R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201</Words>
  <Application>Microsoft Office PowerPoint</Application>
  <PresentationFormat>Widescreen</PresentationFormat>
  <Paragraphs>111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TEHNIČKO CRTANJE</dc:title>
  <dc:creator>Korisnici</dc:creator>
  <cp:lastModifiedBy>Korisnici</cp:lastModifiedBy>
  <cp:revision>5</cp:revision>
  <dcterms:created xsi:type="dcterms:W3CDTF">2024-01-14T13:34:08Z</dcterms:created>
  <dcterms:modified xsi:type="dcterms:W3CDTF">2024-01-17T11:16:43Z</dcterms:modified>
</cp:coreProperties>
</file>