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4" autoAdjust="0"/>
    <p:restoredTop sz="94660"/>
  </p:normalViewPr>
  <p:slideViewPr>
    <p:cSldViewPr>
      <p:cViewPr varScale="1">
        <p:scale>
          <a:sx n="100" d="100"/>
          <a:sy n="100" d="100"/>
        </p:scale>
        <p:origin x="78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78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8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0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954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349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4649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79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53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37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889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979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9D15-1628-4AF5-B274-D6AB9422155E}" type="datetimeFigureOut">
              <a:rPr lang="hr-HR" smtClean="0"/>
              <a:t>14.01.2024.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FD11-DEFC-45A0-A3DA-5A892B931B4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79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149" y="1772816"/>
            <a:ext cx="7772400" cy="237626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hr-HR" sz="4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pperplate Gothic Bold" pitchFamily="34" charset="0"/>
                <a:cs typeface="Arial" pitchFamily="34" charset="0"/>
              </a:rPr>
              <a:t>Električni pogoni robota</a:t>
            </a:r>
          </a:p>
        </p:txBody>
      </p:sp>
    </p:spTree>
    <p:extLst>
      <p:ext uri="{BB962C8B-B14F-4D97-AF65-F5344CB8AC3E}">
        <p14:creationId xmlns:p14="http://schemas.microsoft.com/office/powerpoint/2010/main" val="193782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082" y="177527"/>
            <a:ext cx="8784976" cy="6858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hr-HR" sz="2400" dirty="0"/>
          </a:p>
          <a:p>
            <a:pPr marL="0" lvl="0" indent="0">
              <a:buNone/>
            </a:pPr>
            <a:endParaRPr lang="hr-HR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hr-HR" sz="22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hr-HR" sz="2200" dirty="0">
                <a:solidFill>
                  <a:prstClr val="black"/>
                </a:solidFill>
              </a:rPr>
              <a:t>Slika 4: Koračanje</a:t>
            </a:r>
          </a:p>
          <a:p>
            <a:pPr marL="0" lvl="0" indent="0">
              <a:buNone/>
            </a:pPr>
            <a:r>
              <a:rPr lang="hr-HR" sz="2200" dirty="0">
                <a:solidFill>
                  <a:prstClr val="black"/>
                </a:solidFill>
              </a:rPr>
              <a:t>             </a:t>
            </a:r>
            <a:r>
              <a:rPr lang="hr-HR" sz="2200" dirty="0" err="1">
                <a:solidFill>
                  <a:prstClr val="black"/>
                </a:solidFill>
              </a:rPr>
              <a:t>polukorakom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	  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200" dirty="0"/>
              <a:t>Slika 5: </a:t>
            </a:r>
            <a:r>
              <a:rPr lang="hr-HR" sz="2200" dirty="0" err="1"/>
              <a:t>Koračni</a:t>
            </a:r>
            <a:r>
              <a:rPr lang="hr-HR" sz="2200" dirty="0"/>
              <a:t> motor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9218" name="Picture 1">
            <a:extLst>
              <a:ext uri="{FF2B5EF4-FFF2-40B4-BE49-F238E27FC236}">
                <a16:creationId xmlns:a16="http://schemas.microsoft.com/office/drawing/2014/main" id="{4F2B65E5-47D9-4687-80D3-C456573C6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606527"/>
            <a:ext cx="4125953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">
            <a:extLst>
              <a:ext uri="{FF2B5EF4-FFF2-40B4-BE49-F238E27FC236}">
                <a16:creationId xmlns:a16="http://schemas.microsoft.com/office/drawing/2014/main" id="{46AAB2D7-4B68-4C72-9A8D-CB82F3868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162" y="404664"/>
            <a:ext cx="6096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2975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hr-HR" sz="2400" dirty="0"/>
              <a:t>električni pogon robota je uvela švedska tvrtka ASEA 1974. godine i od tada se elektromotori sve češće koriste kao pogoni robota.</a:t>
            </a:r>
          </a:p>
          <a:p>
            <a:pPr marL="0" indent="0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2400" b="1" dirty="0"/>
              <a:t>Prednosti elektromotora:</a:t>
            </a:r>
          </a:p>
          <a:p>
            <a:pPr marL="0" indent="0">
              <a:buNone/>
            </a:pPr>
            <a:r>
              <a:rPr lang="hr-HR" sz="2400" dirty="0"/>
              <a:t>- raširena prisutnost električne energije</a:t>
            </a:r>
          </a:p>
          <a:p>
            <a:pPr marL="0" indent="0">
              <a:buNone/>
            </a:pPr>
            <a:r>
              <a:rPr lang="hr-HR" sz="2400" dirty="0"/>
              <a:t>- jednostavnost priključka</a:t>
            </a:r>
          </a:p>
          <a:p>
            <a:pPr marL="0" indent="0">
              <a:buNone/>
            </a:pPr>
            <a:r>
              <a:rPr lang="hr-HR" sz="2400" dirty="0"/>
              <a:t>- lagano, točno i pouzdano upravljanje</a:t>
            </a:r>
          </a:p>
          <a:p>
            <a:pPr marL="0" indent="0">
              <a:buNone/>
            </a:pPr>
            <a:r>
              <a:rPr lang="hr-HR" sz="2400" dirty="0"/>
              <a:t>- mali šumovi motora</a:t>
            </a:r>
          </a:p>
          <a:p>
            <a:pPr marL="0" indent="0">
              <a:buNone/>
            </a:pPr>
            <a:r>
              <a:rPr lang="hr-HR" sz="2400" dirty="0"/>
              <a:t>- nema zagađivanja uljem</a:t>
            </a:r>
          </a:p>
          <a:p>
            <a:pPr marL="0" indent="0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2400" b="1" dirty="0"/>
              <a:t>Nedostaci elektromotora:</a:t>
            </a:r>
          </a:p>
          <a:p>
            <a:pPr marL="0" indent="0">
              <a:buNone/>
            </a:pPr>
            <a:r>
              <a:rPr lang="hr-HR" sz="2400" dirty="0"/>
              <a:t>- nepovoljan odnos snage i težine (obavezna je primjena </a:t>
            </a:r>
          </a:p>
          <a:p>
            <a:pPr marL="0" indent="0">
              <a:buNone/>
            </a:pPr>
            <a:r>
              <a:rPr lang="hr-HR" sz="2400" dirty="0"/>
              <a:t> magnetskih materijala </a:t>
            </a:r>
            <a:r>
              <a:rPr lang="hr-HR" sz="2600" dirty="0"/>
              <a:t>koji </a:t>
            </a:r>
            <a:r>
              <a:rPr lang="hr-HR" sz="2400" dirty="0"/>
              <a:t>povećavaju težinu motora)</a:t>
            </a:r>
          </a:p>
          <a:p>
            <a:pPr marL="0" indent="0">
              <a:buNone/>
            </a:pPr>
            <a:r>
              <a:rPr lang="hr-HR" sz="2400" dirty="0"/>
              <a:t>- pregrijavanje motora</a:t>
            </a:r>
          </a:p>
          <a:p>
            <a:pPr marL="0" indent="0">
              <a:buNone/>
            </a:pPr>
            <a:r>
              <a:rPr lang="hr-HR" sz="2400" dirty="0"/>
              <a:t>- opasni za rad u eksplozivnim sredinama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992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U robotima se koriste:</a:t>
            </a:r>
          </a:p>
          <a:p>
            <a:pPr marL="0" indent="0">
              <a:buNone/>
            </a:pPr>
            <a:r>
              <a:rPr lang="hr-HR" sz="2400" dirty="0"/>
              <a:t>•  istosmjerni motori</a:t>
            </a:r>
          </a:p>
          <a:p>
            <a:pPr marL="0" indent="0">
              <a:buNone/>
            </a:pPr>
            <a:r>
              <a:rPr lang="hr-HR" sz="2400" dirty="0"/>
              <a:t>•  izmjenični motori</a:t>
            </a:r>
          </a:p>
          <a:p>
            <a:pPr marL="0" indent="0">
              <a:buNone/>
            </a:pPr>
            <a:r>
              <a:rPr lang="hr-HR" sz="2400" dirty="0"/>
              <a:t>•  </a:t>
            </a:r>
            <a:r>
              <a:rPr lang="hr-HR" sz="2400" dirty="0" err="1"/>
              <a:t>koračni</a:t>
            </a:r>
            <a:r>
              <a:rPr lang="hr-HR" sz="2400" dirty="0"/>
              <a:t> motori</a:t>
            </a:r>
          </a:p>
          <a:p>
            <a:pPr marL="0" indent="0">
              <a:buNone/>
            </a:pPr>
            <a:endParaRPr lang="hr-HR" sz="1300" dirty="0"/>
          </a:p>
          <a:p>
            <a:pPr marL="0" indent="0" algn="ctr">
              <a:buNone/>
            </a:pPr>
            <a:r>
              <a:rPr lang="hr-HR" b="1" dirty="0"/>
              <a:t>Elektromotori istosmjerne struje (DC motori)</a:t>
            </a:r>
          </a:p>
          <a:p>
            <a:pPr marL="0" indent="0">
              <a:buNone/>
            </a:pPr>
            <a:endParaRPr lang="hr-HR" sz="1200" dirty="0"/>
          </a:p>
          <a:p>
            <a:pPr marL="0" indent="0">
              <a:buNone/>
            </a:pPr>
            <a:r>
              <a:rPr lang="hr-HR" sz="2400" dirty="0"/>
              <a:t>- imaju vodeću ulogu u automatizaciji i regulaciji jer imaju mogućnost brze i fine regulacije brzine vrtnje</a:t>
            </a:r>
          </a:p>
          <a:p>
            <a:pPr marL="0" indent="0">
              <a:buNone/>
            </a:pPr>
            <a:r>
              <a:rPr lang="hr-HR" sz="2400" dirty="0"/>
              <a:t>  </a:t>
            </a:r>
            <a:r>
              <a:rPr lang="hr-HR" sz="2400" b="1" dirty="0"/>
              <a:t>Glavni dijelovi: stator </a:t>
            </a:r>
            <a:r>
              <a:rPr lang="hr-HR" sz="2400" dirty="0"/>
              <a:t>– šuplji valjak od lijevanog željeza</a:t>
            </a:r>
          </a:p>
          <a:p>
            <a:pPr marL="0" indent="0">
              <a:buNone/>
            </a:pPr>
            <a:r>
              <a:rPr lang="hr-HR" sz="2400" dirty="0"/>
              <a:t>   		</a:t>
            </a:r>
            <a:r>
              <a:rPr lang="hr-HR" sz="2400" b="1" dirty="0"/>
              <a:t>   rotor </a:t>
            </a:r>
            <a:r>
              <a:rPr lang="hr-HR" sz="2400" dirty="0"/>
              <a:t>– od dinamo limova učvršćen na osovinu</a:t>
            </a:r>
          </a:p>
          <a:p>
            <a:pPr marL="0" indent="0">
              <a:buNone/>
            </a:pPr>
            <a:r>
              <a:rPr lang="hr-HR" sz="2400" dirty="0"/>
              <a:t>   		   </a:t>
            </a:r>
            <a:r>
              <a:rPr lang="hr-HR" sz="2400" b="1" dirty="0"/>
              <a:t>kolektor</a:t>
            </a:r>
            <a:r>
              <a:rPr lang="hr-HR" sz="2400" dirty="0"/>
              <a:t> – smješten uz rotor na osovinu motora od </a:t>
            </a:r>
          </a:p>
          <a:p>
            <a:pPr marL="0" indent="0">
              <a:buNone/>
            </a:pPr>
            <a:r>
              <a:rPr lang="hr-HR" sz="2400" dirty="0"/>
              <a:t>                                                 bakrenih lamela međusobno izoliranih</a:t>
            </a:r>
          </a:p>
          <a:p>
            <a:pPr marL="0" indent="0">
              <a:buNone/>
            </a:pPr>
            <a:r>
              <a:rPr lang="hr-HR" sz="2400" dirty="0"/>
              <a:t>                                                 po kojima kližu četkice</a:t>
            </a:r>
          </a:p>
          <a:p>
            <a:pPr marL="0" indent="0">
              <a:buNone/>
            </a:pPr>
            <a:r>
              <a:rPr lang="hr-HR" sz="2400" dirty="0"/>
              <a:t>  	                </a:t>
            </a:r>
            <a:r>
              <a:rPr lang="hr-HR" sz="2400" b="1" dirty="0"/>
              <a:t>četkice – </a:t>
            </a:r>
            <a:r>
              <a:rPr lang="hr-HR" sz="2400" dirty="0"/>
              <a:t>od mekših materijala nego što je kolektor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6755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/>
              <a:t>Postoje:</a:t>
            </a:r>
            <a:r>
              <a:rPr lang="hr-HR" sz="2400" dirty="0"/>
              <a:t> 1. standardni motori</a:t>
            </a:r>
          </a:p>
          <a:p>
            <a:pPr marL="0" indent="0">
              <a:buNone/>
            </a:pPr>
            <a:r>
              <a:rPr lang="hr-HR" sz="2400" dirty="0"/>
              <a:t>	   2. zvonasti motori  - veliki okretni moment kod malih brzina</a:t>
            </a:r>
          </a:p>
          <a:p>
            <a:pPr marL="0" indent="0">
              <a:buNone/>
            </a:pPr>
            <a:r>
              <a:rPr lang="hr-HR" sz="2400" dirty="0"/>
              <a:t>	   3. disk motori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200" dirty="0"/>
              <a:t>Slika 1: Prikaz konstrukcije istosmjernog motora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9A1607-2418-4E1E-80F5-398189F85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0768"/>
            <a:ext cx="9144000" cy="443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4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305272"/>
            <a:ext cx="8568952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600" dirty="0"/>
              <a:t>Princip rada:</a:t>
            </a:r>
          </a:p>
          <a:p>
            <a:pPr>
              <a:buFontTx/>
              <a:buChar char="-"/>
            </a:pPr>
            <a:r>
              <a:rPr lang="hr-HR" sz="2600" dirty="0"/>
              <a:t>stvara se magnetski tok i tzv. </a:t>
            </a:r>
            <a:r>
              <a:rPr lang="hr-HR" sz="2600" dirty="0" err="1"/>
              <a:t>Lorentzova</a:t>
            </a:r>
            <a:r>
              <a:rPr lang="hr-HR" sz="2600" dirty="0"/>
              <a:t> sila koja uzrokuje okretni moment koji okreće rotor</a:t>
            </a:r>
          </a:p>
          <a:p>
            <a:pPr marL="0" indent="0">
              <a:buNone/>
            </a:pPr>
            <a:endParaRPr lang="hr-HR" sz="1500" dirty="0"/>
          </a:p>
          <a:p>
            <a:pPr marL="0" indent="0" algn="ctr">
              <a:buNone/>
            </a:pPr>
            <a:r>
              <a:rPr lang="hr-HR" b="1" dirty="0"/>
              <a:t>Elektromotori izmjenične struje (AC motori)</a:t>
            </a:r>
          </a:p>
          <a:p>
            <a:pPr marL="0" indent="0">
              <a:buNone/>
            </a:pPr>
            <a:endParaRPr lang="hr-HR" sz="1500" dirty="0"/>
          </a:p>
          <a:p>
            <a:pPr marL="0" indent="0">
              <a:buNone/>
            </a:pPr>
            <a:r>
              <a:rPr lang="hr-HR" sz="2600" dirty="0"/>
              <a:t>Vrste elektromotora: asinkroni (jednofazni i trofazni)</a:t>
            </a:r>
          </a:p>
          <a:p>
            <a:pPr marL="0" indent="0">
              <a:buNone/>
            </a:pPr>
            <a:r>
              <a:rPr lang="hr-HR" sz="2600" dirty="0"/>
              <a:t>		            sinkroni</a:t>
            </a:r>
          </a:p>
          <a:p>
            <a:pPr marL="0" indent="0">
              <a:buNone/>
            </a:pPr>
            <a:r>
              <a:rPr lang="hr-HR" sz="2600" dirty="0"/>
              <a:t>- zbog teže regulacije broja okretaja manje se upotrebljavaju u robotici (to se poboljšava servomotorima)</a:t>
            </a:r>
          </a:p>
          <a:p>
            <a:pPr marL="0" indent="0">
              <a:buNone/>
            </a:pPr>
            <a:endParaRPr lang="hr-HR" sz="1100" b="1" dirty="0"/>
          </a:p>
          <a:p>
            <a:pPr marL="0" indent="0">
              <a:buNone/>
            </a:pPr>
            <a:r>
              <a:rPr lang="hr-HR" sz="2600" b="1" dirty="0"/>
              <a:t>ASINKRONI</a:t>
            </a:r>
          </a:p>
          <a:p>
            <a:pPr marL="0" indent="0">
              <a:buNone/>
            </a:pPr>
            <a:r>
              <a:rPr lang="hr-HR" sz="2600" dirty="0"/>
              <a:t>- brzina rotacijskog magnetskog polja i brzina rotora nije ista</a:t>
            </a:r>
          </a:p>
          <a:p>
            <a:pPr marL="0" indent="0">
              <a:buNone/>
            </a:pPr>
            <a:r>
              <a:rPr lang="hr-HR" sz="2600" dirty="0"/>
              <a:t>- jednostavan za proizvodnju i održavanje</a:t>
            </a:r>
          </a:p>
          <a:p>
            <a:pPr marL="0" indent="0">
              <a:buNone/>
            </a:pPr>
            <a:r>
              <a:rPr lang="hr-HR" sz="2600" dirty="0"/>
              <a:t>- promjenu smjera okretaja motora vršimo zamjenom dviju faza</a:t>
            </a:r>
          </a:p>
          <a:p>
            <a:pPr marL="0" indent="0">
              <a:buNone/>
            </a:pPr>
            <a:endParaRPr lang="hr-HR" sz="1100" dirty="0"/>
          </a:p>
          <a:p>
            <a:pPr marL="0" indent="0">
              <a:buNone/>
            </a:pPr>
            <a:r>
              <a:rPr lang="hr-HR" sz="2600" dirty="0"/>
              <a:t>-zavisno od vrste rotora imamo: - kavezni </a:t>
            </a:r>
          </a:p>
          <a:p>
            <a:pPr marL="0" indent="0">
              <a:buNone/>
            </a:pPr>
            <a:r>
              <a:rPr lang="hr-HR" sz="2600" dirty="0"/>
              <a:t>				     - klizno </a:t>
            </a:r>
            <a:r>
              <a:rPr lang="hr-HR" sz="2600" dirty="0" err="1"/>
              <a:t>kolutni</a:t>
            </a:r>
            <a:endParaRPr lang="hr-HR" sz="26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23188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636"/>
            <a:ext cx="9144000" cy="6804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dirty="0" err="1"/>
              <a:t>Koračni</a:t>
            </a:r>
            <a:r>
              <a:rPr lang="hr-HR" b="1" dirty="0"/>
              <a:t> motori</a:t>
            </a:r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sz="2400" dirty="0"/>
              <a:t>- to je posebna vrsta motora kojim računalo lako upravlja  </a:t>
            </a:r>
          </a:p>
          <a:p>
            <a:pPr marL="0" indent="0">
              <a:buNone/>
            </a:pPr>
            <a:r>
              <a:rPr lang="hr-HR" sz="2400" b="1" dirty="0"/>
              <a:t>Glavni dijelovi: </a:t>
            </a:r>
            <a:r>
              <a:rPr lang="hr-HR" sz="2400" dirty="0"/>
              <a:t>ROTOR (stalni magnet, od mekog željeza, sa namotajima)</a:t>
            </a:r>
          </a:p>
          <a:p>
            <a:pPr marL="0" indent="0">
              <a:buNone/>
            </a:pPr>
            <a:r>
              <a:rPr lang="hr-HR" sz="2400" dirty="0"/>
              <a:t>	               STATOR  ( ima polove oko kojih se nalaze namotaji)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000" dirty="0"/>
              <a:t>Slika 2: poprečni presjek </a:t>
            </a:r>
            <a:r>
              <a:rPr lang="hr-HR" sz="2000" dirty="0" err="1"/>
              <a:t>četverofaznog</a:t>
            </a:r>
            <a:r>
              <a:rPr lang="hr-HR" sz="2000" dirty="0"/>
              <a:t> </a:t>
            </a:r>
            <a:r>
              <a:rPr lang="hr-HR" sz="2000" dirty="0" err="1"/>
              <a:t>koračnog</a:t>
            </a:r>
            <a:r>
              <a:rPr lang="hr-HR" sz="2000" dirty="0"/>
              <a:t> motora sa shemom upravljanja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  <p:pic>
        <p:nvPicPr>
          <p:cNvPr id="7170" name="Picture 2" descr="poprecni presjek cetverofaznog koracnog motora sa shemom upravljanja">
            <a:extLst>
              <a:ext uri="{FF2B5EF4-FFF2-40B4-BE49-F238E27FC236}">
                <a16:creationId xmlns:a16="http://schemas.microsoft.com/office/drawing/2014/main" id="{836FEBF6-A475-4AF2-9292-4BDC1A921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7560840" cy="36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308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305272"/>
            <a:ext cx="8784976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- broj koraka u punom krugu od 10 do 500 – ovisi o konstrukciji</a:t>
            </a:r>
          </a:p>
          <a:p>
            <a:pPr marL="0" indent="0">
              <a:buNone/>
            </a:pPr>
            <a:r>
              <a:rPr lang="pl-PL" sz="2400" dirty="0"/>
              <a:t>- za snagu od nekoliko W do nekoliko kW</a:t>
            </a:r>
          </a:p>
          <a:p>
            <a:pPr marL="0" indent="0">
              <a:buNone/>
            </a:pPr>
            <a:r>
              <a:rPr lang="hr-HR" sz="2400" dirty="0"/>
              <a:t>Posjeduju veliku TOČNOST POZICIONIRANJA pa se primjenjuju tamo gdje točnost od velikog značaja.</a:t>
            </a:r>
          </a:p>
          <a:p>
            <a:pPr>
              <a:buFontTx/>
              <a:buChar char="-"/>
            </a:pPr>
            <a:r>
              <a:rPr lang="hr-HR" sz="2400" dirty="0"/>
              <a:t>okretanje se sastoji od velikog broja okreta</a:t>
            </a:r>
          </a:p>
          <a:p>
            <a:pPr marL="0" indent="0">
              <a:buNone/>
            </a:pPr>
            <a:endParaRPr lang="hr-HR" sz="1000" dirty="0"/>
          </a:p>
          <a:p>
            <a:pPr marL="0" indent="0">
              <a:buNone/>
            </a:pPr>
            <a:r>
              <a:rPr lang="hr-HR" sz="2400" b="1" dirty="0"/>
              <a:t>Osobine </a:t>
            </a:r>
            <a:r>
              <a:rPr lang="hr-HR" sz="2400" b="1" dirty="0" err="1"/>
              <a:t>koračnih</a:t>
            </a:r>
            <a:r>
              <a:rPr lang="hr-HR" sz="2400" b="1" dirty="0"/>
              <a:t> motora:</a:t>
            </a:r>
          </a:p>
          <a:p>
            <a:pPr marL="0" indent="0">
              <a:buNone/>
            </a:pPr>
            <a:r>
              <a:rPr lang="hr-HR" sz="2400" dirty="0"/>
              <a:t>- točnost pozicioniranja korištenjem potrebnog broja upravljačkih impulsa</a:t>
            </a:r>
          </a:p>
          <a:p>
            <a:pPr marL="0" indent="0">
              <a:buNone/>
            </a:pPr>
            <a:r>
              <a:rPr lang="hr-HR" sz="2400" dirty="0"/>
              <a:t>- veliki okretni moment kod malih kutnih brzina</a:t>
            </a:r>
          </a:p>
          <a:p>
            <a:pPr marL="0" indent="0">
              <a:buNone/>
            </a:pPr>
            <a:r>
              <a:rPr lang="hr-HR" sz="2400" dirty="0"/>
              <a:t>- veliki moment držanja u pobuđenom stanju</a:t>
            </a:r>
          </a:p>
          <a:p>
            <a:pPr marL="0" indent="0">
              <a:buNone/>
            </a:pPr>
            <a:endParaRPr lang="hr-HR" sz="1000" dirty="0"/>
          </a:p>
          <a:p>
            <a:pPr marL="0" indent="0">
              <a:buNone/>
            </a:pPr>
            <a:r>
              <a:rPr lang="hr-HR" sz="2400" b="1" dirty="0"/>
              <a:t>Princip rada </a:t>
            </a:r>
            <a:r>
              <a:rPr lang="hr-HR" sz="2400" b="1" dirty="0" err="1"/>
              <a:t>koračnog</a:t>
            </a:r>
            <a:r>
              <a:rPr lang="hr-HR" sz="2400" b="1" dirty="0"/>
              <a:t> motora  (sl.2)</a:t>
            </a:r>
          </a:p>
          <a:p>
            <a:pPr marL="0" indent="0">
              <a:buNone/>
            </a:pPr>
            <a:r>
              <a:rPr lang="hr-HR" sz="2400" dirty="0"/>
              <a:t>- rotor je od stalnog magneta cilindričnog oblika</a:t>
            </a:r>
          </a:p>
          <a:p>
            <a:pPr marL="0" indent="0">
              <a:buNone/>
            </a:pPr>
            <a:r>
              <a:rPr lang="hr-HR" sz="2400" dirty="0"/>
              <a:t>- stator ima četiri pola  s namotajima</a:t>
            </a:r>
          </a:p>
          <a:p>
            <a:pPr marL="0" indent="0">
              <a:buNone/>
            </a:pPr>
            <a:r>
              <a:rPr lang="hr-HR" sz="2400" dirty="0"/>
              <a:t>- imamo uzajamno djelovanje magnetskog polja statora i rotora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6886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81" y="-6350"/>
            <a:ext cx="8784976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	  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r>
              <a:rPr lang="hr-HR" sz="2200" dirty="0"/>
              <a:t>Slika 3: </a:t>
            </a:r>
            <a:r>
              <a:rPr lang="hr-HR" sz="2200" dirty="0" err="1"/>
              <a:t>koračenje</a:t>
            </a:r>
            <a:r>
              <a:rPr lang="hr-HR" sz="2200" dirty="0"/>
              <a:t> </a:t>
            </a:r>
            <a:r>
              <a:rPr lang="hr-HR" sz="2200" dirty="0" err="1"/>
              <a:t>četverofaznog</a:t>
            </a:r>
            <a:r>
              <a:rPr lang="hr-HR" sz="2200" dirty="0"/>
              <a:t> motora sa stalnim magnetom pri pobudi faza</a:t>
            </a:r>
          </a:p>
          <a:p>
            <a:pPr marL="0" indent="0">
              <a:buNone/>
            </a:pPr>
            <a:r>
              <a:rPr lang="hr-HR" sz="2200" dirty="0"/>
              <a:t>                 </a:t>
            </a:r>
            <a:r>
              <a:rPr lang="hr-HR" sz="2200" dirty="0" err="1"/>
              <a:t>redosljedom</a:t>
            </a:r>
            <a:r>
              <a:rPr lang="hr-HR" sz="2200" dirty="0"/>
              <a:t> 1 – 2 – 3 - 4</a:t>
            </a:r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194" name="Picture 2" descr="koracanje cetverofaznog motora">
            <a:extLst>
              <a:ext uri="{FF2B5EF4-FFF2-40B4-BE49-F238E27FC236}">
                <a16:creationId xmlns:a16="http://schemas.microsoft.com/office/drawing/2014/main" id="{56B1B2BB-5B10-47BC-8E60-92360A71A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87" y="188640"/>
            <a:ext cx="6206826" cy="573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952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7A923-94C5-41F3-8B80-8DACC58D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305272"/>
            <a:ext cx="9070404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Uključivanjem prekidača </a:t>
            </a:r>
            <a:r>
              <a:rPr lang="hr-HR" sz="2400" b="1" dirty="0"/>
              <a:t>P1</a:t>
            </a:r>
            <a:r>
              <a:rPr lang="hr-HR" sz="2400" dirty="0"/>
              <a:t>, S pol rotora postavlja se ispod namota faze 1. Ako se isključi </a:t>
            </a:r>
            <a:r>
              <a:rPr lang="hr-HR" sz="2400" b="1" dirty="0"/>
              <a:t>P1</a:t>
            </a:r>
            <a:r>
              <a:rPr lang="hr-HR" sz="2400" dirty="0"/>
              <a:t> i uključi </a:t>
            </a:r>
            <a:r>
              <a:rPr lang="hr-HR" sz="2400" b="1" dirty="0"/>
              <a:t>P2</a:t>
            </a:r>
            <a:r>
              <a:rPr lang="hr-HR" sz="2400" dirty="0"/>
              <a:t> rotor je napravio kutni okretaj od </a:t>
            </a:r>
            <a:r>
              <a:rPr lang="el-GR" sz="2400" b="1" dirty="0"/>
              <a:t>Π/2  </a:t>
            </a:r>
            <a:r>
              <a:rPr lang="el-GR" sz="2400" dirty="0"/>
              <a:t>(</a:t>
            </a:r>
            <a:r>
              <a:rPr lang="hr-HR" sz="2400" dirty="0"/>
              <a:t>S pol je ispod namota faze 2) sl.3.</a:t>
            </a:r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sz="2400" dirty="0"/>
              <a:t>- sukcesivnim uključivanjem P1, P2, P3 i P4 napravi se pomicanje od 2</a:t>
            </a:r>
            <a:r>
              <a:rPr lang="el-GR" sz="2400" dirty="0"/>
              <a:t>Π</a:t>
            </a:r>
          </a:p>
          <a:p>
            <a:pPr>
              <a:buFontTx/>
              <a:buChar char="-"/>
            </a:pPr>
            <a:r>
              <a:rPr lang="hr-HR" sz="2400" dirty="0"/>
              <a:t>suprotnim </a:t>
            </a:r>
            <a:r>
              <a:rPr lang="hr-HR" sz="2400" dirty="0" err="1"/>
              <a:t>redosljedom</a:t>
            </a:r>
            <a:r>
              <a:rPr lang="hr-HR" sz="2400" dirty="0"/>
              <a:t> uključivanja prekidača mijenja se smjer okretanja motora</a:t>
            </a:r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sz="2400" b="1" dirty="0"/>
              <a:t>KORAČANJE PUNIM KORAKOM</a:t>
            </a:r>
          </a:p>
          <a:p>
            <a:pPr marL="0" indent="0">
              <a:buNone/>
            </a:pPr>
            <a:r>
              <a:rPr lang="hr-HR" sz="2400" dirty="0"/>
              <a:t>- u jednom trenutku je aktiviran samo jedan prekidač</a:t>
            </a:r>
          </a:p>
          <a:p>
            <a:pPr marL="0" indent="0">
              <a:buNone/>
            </a:pPr>
            <a:endParaRPr lang="hr-HR" sz="800" dirty="0"/>
          </a:p>
          <a:p>
            <a:pPr marL="0" indent="0">
              <a:buNone/>
            </a:pPr>
            <a:r>
              <a:rPr lang="hr-HR" sz="2400" b="1" dirty="0"/>
              <a:t>KORAČANJE POLUKORAKOM</a:t>
            </a:r>
          </a:p>
          <a:p>
            <a:pPr marL="0" indent="0">
              <a:buNone/>
            </a:pPr>
            <a:r>
              <a:rPr lang="hr-HR" sz="2400" dirty="0"/>
              <a:t>- u jednom trenutku mogu biti aktivirana dva prekidača (pomak od </a:t>
            </a:r>
            <a:r>
              <a:rPr lang="el-GR" sz="2400" b="1" dirty="0"/>
              <a:t>Π/4</a:t>
            </a:r>
            <a:r>
              <a:rPr lang="el-GR" sz="2400" dirty="0"/>
              <a:t>)</a:t>
            </a:r>
          </a:p>
          <a:p>
            <a:pPr marL="0" indent="0">
              <a:buNone/>
            </a:pPr>
            <a:r>
              <a:rPr lang="hr-HR" sz="2400" dirty="0"/>
              <a:t>- za puni krug prekidače treba aktivirati sljedećim </a:t>
            </a:r>
            <a:r>
              <a:rPr lang="hr-HR" sz="2400" dirty="0" err="1"/>
              <a:t>redosljedom</a:t>
            </a:r>
            <a:r>
              <a:rPr lang="hr-HR" sz="2400" dirty="0"/>
              <a:t> P1- P1P2-P2-P2P3-P3-P3P4-P4-P4P1-P1</a:t>
            </a:r>
          </a:p>
          <a:p>
            <a:pPr marL="0" indent="0">
              <a:buNone/>
            </a:pPr>
            <a:r>
              <a:rPr lang="hr-HR" sz="2400" dirty="0"/>
              <a:t>- prednost upravljanja </a:t>
            </a:r>
            <a:r>
              <a:rPr lang="hr-HR" sz="2400" dirty="0" err="1"/>
              <a:t>polukorakom</a:t>
            </a:r>
            <a:r>
              <a:rPr lang="hr-HR" sz="2400" dirty="0"/>
              <a:t> je dvostruko veća preciznost pozicioniranja rotora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286792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620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Copperplate Gothic Bold</vt:lpstr>
      <vt:lpstr>Office Theme</vt:lpstr>
      <vt:lpstr>Električni pogoni robota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Proračun prijenosa klinastim remenom</dc:title>
  <dc:creator>Admin</dc:creator>
  <cp:lastModifiedBy>Korisnici</cp:lastModifiedBy>
  <cp:revision>25</cp:revision>
  <dcterms:created xsi:type="dcterms:W3CDTF">2014-10-16T06:00:59Z</dcterms:created>
  <dcterms:modified xsi:type="dcterms:W3CDTF">2024-01-14T22:01:54Z</dcterms:modified>
</cp:coreProperties>
</file>