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14" r:id="rId4"/>
    <p:sldId id="422" r:id="rId5"/>
    <p:sldId id="415" r:id="rId6"/>
    <p:sldId id="425" r:id="rId7"/>
    <p:sldId id="416" r:id="rId8"/>
    <p:sldId id="426" r:id="rId9"/>
    <p:sldId id="417" r:id="rId10"/>
    <p:sldId id="418" r:id="rId11"/>
    <p:sldId id="420" r:id="rId12"/>
    <p:sldId id="423" r:id="rId13"/>
    <p:sldId id="421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78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8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0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47D87-11F0-407A-8BB1-796E7C5F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B7A48-C663-43BE-AF27-7822B2D4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4271-1885-4E3E-8F9B-6F17233D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19B9-782B-48BA-B99C-8C59C745BE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3978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59A70-9661-4737-B361-75A94E59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A612-CB53-4F13-9320-25FB4B31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E15B-4CA4-4CC6-81D7-377E0334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2D07-9119-468C-BD4C-B06A1AA894C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2284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60AB3-6850-4F4D-9B75-7FA58482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3CEF2-06B9-4E1D-B9B6-5D4E4C93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0D39-8915-48DB-8E92-19A30D2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D5ED-BE86-4411-9A0D-80613571105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1080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1A731-2DBE-4C2A-9B17-946F26F0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6B229F-14C6-4538-9713-DB350F38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8AFE5-81CD-46D2-8C6D-114439C2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F8A4-0C8D-44AA-A427-5D6E97E6B31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3485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2B4B52-063A-4127-9C80-44648F9E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7A4F03-2BB9-49A3-AB46-CDD0747E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E0C2E-39C4-4BEC-AE5F-343795E2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BCAF-A68D-47F8-AF8E-6033E16CF01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5501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79D8A-8E5A-4F40-9C3B-640F2CE0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BAEEF9-E88D-4E1A-878F-58AC29AD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BA3A67-D0F0-4681-9DFA-E63375E4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1799-D234-42B6-823A-7ED4BFD8689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3479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0F8606-D9CF-47A5-9867-ED8CB91C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0334DE-0C8D-4557-BF15-D4CEC333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352B1F-C9B8-4330-BE0A-3D882FFE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903A-780A-4187-8DCB-12478961B2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4746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F1860D-EAFC-4775-97A4-C5B0F713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0F64DF-9033-48A4-943B-9D7636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87192F-DD42-4183-8BBF-E68D0D94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5B2C-1258-42FE-9210-3EDBE92E124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8042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548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308414-A278-4D27-9B0D-20B99F6C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8E9473-0339-4068-801D-F848F21A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FAA41-574F-4FFD-A266-45FA72A1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4BB1-9EEE-46E5-AF93-6F761D9EE82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3113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1F39-1C6B-404C-87FD-E9F7B0A0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22DA-1B92-41EC-97C9-60441F81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7A46E-C61A-4F62-BE9D-72AE0C1D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8A63-E9F1-4551-96AC-3089D0B5A36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44022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964A-53A3-4DA0-AACA-372EBD08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7B16-90C3-4091-A058-5D27827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76888-7407-46AE-A687-64DA5F4D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D6B9-BC5D-4906-9B28-8EFA8158700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0959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4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6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9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3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3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8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7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9D15-1628-4AF5-B274-D6AB9422155E}" type="datetimeFigureOut">
              <a:rPr lang="hr-HR" smtClean="0"/>
              <a:t>17.01.2024.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FD11-DEFC-45A0-A3DA-5A892B931B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9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991102-0339-4494-B20D-295036214B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hr-H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B8BB-1F3C-4226-9AFA-5B5D237070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hr-H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72F8-B33C-4716-B3EC-2B9760579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07CF1-53FA-4FAC-837F-9933516D9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E1F8E-9F5D-4059-85A6-64282453C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4A28D-8D47-4AF0-A81F-71063C62E0E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131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3762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hr-H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pperplate Gothic Bold" pitchFamily="34" charset="0"/>
                <a:cs typeface="Arial" pitchFamily="34" charset="0"/>
              </a:rPr>
              <a:t>Dimenzioniranje lakih vratila</a:t>
            </a:r>
          </a:p>
        </p:txBody>
      </p:sp>
    </p:spTree>
    <p:extLst>
      <p:ext uri="{BB962C8B-B14F-4D97-AF65-F5344CB8AC3E}">
        <p14:creationId xmlns:p14="http://schemas.microsoft.com/office/powerpoint/2010/main" val="19378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B734CC9A-3E49-4B0B-9C4A-3178D467289E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79388" y="188913"/>
            <a:ext cx="8647112" cy="6335712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1400">
                <a:latin typeface="Arial" panose="020B0604020202020204" pitchFamily="34" charset="0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360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360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260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360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2600">
                <a:latin typeface="Arial" panose="020B0604020202020204" pitchFamily="34" charset="0"/>
              </a:rPr>
              <a:t>       </a:t>
            </a:r>
            <a:r>
              <a:rPr lang="hr-HR" altLang="en-US" sz="360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36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1267" name="Object 8">
            <a:extLst>
              <a:ext uri="{FF2B5EF4-FFF2-40B4-BE49-F238E27FC236}">
                <a16:creationId xmlns:a16="http://schemas.microsoft.com/office/drawing/2014/main" id="{BDE2C848-5D47-4108-B182-96CF400F0D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04813"/>
          <a:ext cx="7993062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3340100" imgH="1879600" progId="Equation.DSMT4">
                  <p:embed/>
                </p:oleObj>
              </mc:Choice>
              <mc:Fallback>
                <p:oleObj name="Equation" r:id="rId3" imgW="3340100" imgH="1879600" progId="Equation.DSMT4">
                  <p:embed/>
                  <p:pic>
                    <p:nvPicPr>
                      <p:cNvPr id="11267" name="Object 8">
                        <a:extLst>
                          <a:ext uri="{FF2B5EF4-FFF2-40B4-BE49-F238E27FC236}">
                            <a16:creationId xmlns:a16="http://schemas.microsoft.com/office/drawing/2014/main" id="{BDE2C848-5D47-4108-B182-96CF400F0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7993062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60FF06D9-1793-4A54-8A6E-2716328608DC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07950" y="188913"/>
            <a:ext cx="8826500" cy="6335712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260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360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2600">
                <a:latin typeface="Arial" panose="020B0604020202020204" pitchFamily="34" charset="0"/>
              </a:rPr>
              <a:t>       </a:t>
            </a:r>
            <a:r>
              <a:rPr lang="hr-HR" altLang="en-US" sz="360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36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23648897-3B60-4B13-938F-DC612ADCD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04813"/>
          <a:ext cx="720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3022600" imgH="2057400" progId="Equation.DSMT4">
                  <p:embed/>
                </p:oleObj>
              </mc:Choice>
              <mc:Fallback>
                <p:oleObj name="Equation" r:id="rId3" imgW="3022600" imgH="2057400" progId="Equation.DSMT4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23648897-3B60-4B13-938F-DC612ADCD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72009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1D362BFA-EE24-4557-BBAB-9D1AC3B67047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79388" y="188913"/>
            <a:ext cx="8856662" cy="63357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-promjer vratila od 22,5 mm zadovoljava uvjet čvrstoće, ali ne i </a:t>
            </a:r>
          </a:p>
          <a:p>
            <a:pPr marL="609600" indent="-609600" eaLnBrk="1" hangingPunct="1"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 deformacije te je zbog toga minimalni promjer d=50,2 mm</a:t>
            </a:r>
          </a:p>
          <a:p>
            <a:pPr marL="609600" indent="-609600" eaLnBrk="1" hangingPunct="1"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-standardni promjer vratila d=55 mm</a:t>
            </a:r>
          </a:p>
          <a:p>
            <a:pPr marL="609600" indent="-609600" eaLnBrk="1" hangingPunct="1">
              <a:buFontTx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Pitanja za ponavljanje: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en-US" sz="2400" dirty="0">
                <a:latin typeface="Arial" panose="020B0604020202020204" pitchFamily="34" charset="0"/>
              </a:rPr>
              <a:t>Što podrazumijevamo pod lakim vratilima?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en-US" sz="2400" dirty="0">
                <a:latin typeface="Arial" panose="020B0604020202020204" pitchFamily="34" charset="0"/>
              </a:rPr>
              <a:t>Kako se dimenzioniraju laka vratila?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en-US" sz="2400" dirty="0">
                <a:latin typeface="Arial" panose="020B0604020202020204" pitchFamily="34" charset="0"/>
              </a:rPr>
              <a:t>Kako dimenzioniramo vratilo kad je u pitanju uvjet čvrstoće, a kako kad je u pitanju uvjet deformacije?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26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hr-HR" altLang="en-US" sz="3600" dirty="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2600" dirty="0">
                <a:latin typeface="Arial" panose="020B0604020202020204" pitchFamily="34" charset="0"/>
              </a:rPr>
              <a:t>       </a:t>
            </a:r>
            <a:r>
              <a:rPr lang="hr-HR" altLang="en-US" sz="3600" dirty="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hr-HR" altLang="en-US" sz="36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42E5DC7B-0404-4DB1-8642-25BA5819F9B9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250825" y="115888"/>
            <a:ext cx="8713788" cy="6408737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b="1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8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>
                <a:latin typeface="Arial" panose="020B0604020202020204" pitchFamily="34" charset="0"/>
              </a:rPr>
              <a:t>Pretpostavke pri uvijanju: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1.	pri deformiranju štapa poprečni presjeci ostaju ravni i okomiti na uzdužnu os štapa  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2.	poprečni presjeci zakreću se kao krute figure, tj. ne deformiraju se u svojoj ravnini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3.	naprezanje u smjeru osi x (os štapa) jednako je nuli  </a:t>
            </a:r>
            <a:r>
              <a:rPr lang="hr-HR" altLang="en-US" sz="2400" dirty="0" err="1">
                <a:latin typeface="Arial" panose="020B0604020202020204" pitchFamily="34" charset="0"/>
              </a:rPr>
              <a:t>Ϭx</a:t>
            </a:r>
            <a:r>
              <a:rPr lang="hr-HR" altLang="en-US" sz="2400" dirty="0">
                <a:latin typeface="Arial" panose="020B0604020202020204" pitchFamily="34" charset="0"/>
              </a:rPr>
              <a:t>=0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4.	poprečni presjek je krug ili kružni vijenac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5.	štapovi su ravni i konstantnog presjeka</a:t>
            </a:r>
            <a:r>
              <a:rPr lang="hr-HR" altLang="en-US" sz="2400" dirty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8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8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300" dirty="0">
                <a:latin typeface="Arial" panose="020B0604020202020204" pitchFamily="34" charset="0"/>
              </a:rPr>
              <a:t>       </a:t>
            </a:r>
            <a:r>
              <a:rPr lang="hr-HR" altLang="en-US" sz="1800" dirty="0">
                <a:latin typeface="Arial" panose="020B0604020202020204" pitchFamily="34" charset="0"/>
              </a:rPr>
              <a:t> </a:t>
            </a:r>
            <a:endParaRPr lang="hr-H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2F2E03DF-5A6E-4FD4-92EA-51BAB8A6C19E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250825" y="333375"/>
            <a:ext cx="8713788" cy="65246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300" b="1" dirty="0"/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300" b="1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b="1" dirty="0"/>
              <a:t>                                                    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800" b="1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800" b="1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800" b="1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b="1" dirty="0"/>
              <a:t>					 </a:t>
            </a:r>
            <a:r>
              <a:rPr lang="hr-HR" altLang="en-US" sz="2400" dirty="0"/>
              <a:t>- kutna deformacija (kut smicanja)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b="1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600" b="1" dirty="0"/>
              <a:t>					</a:t>
            </a:r>
            <a:endParaRPr lang="hr-HR" altLang="en-US" sz="16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600" dirty="0"/>
              <a:t>					 </a:t>
            </a:r>
            <a:r>
              <a:rPr lang="hr-HR" altLang="en-US" sz="2400" dirty="0"/>
              <a:t>- modul smicanja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600" dirty="0"/>
              <a:t>					 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800" dirty="0"/>
              <a:t>					</a:t>
            </a:r>
            <a:endParaRPr lang="hr-HR" altLang="en-US" sz="24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800" dirty="0"/>
              <a:t>					 </a:t>
            </a:r>
            <a:r>
              <a:rPr lang="hr-HR" altLang="en-US" sz="2400" dirty="0"/>
              <a:t>- naprezanje na uvijanje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4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dirty="0"/>
              <a:t>					</a:t>
            </a:r>
            <a:r>
              <a:rPr lang="hr-HR" altLang="en-US" sz="2400" dirty="0"/>
              <a:t>- kut zakreta presjeka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8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8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dirty="0"/>
              <a:t>					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dirty="0"/>
              <a:t>					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dirty="0">
                <a:latin typeface="Arial" panose="020B0604020202020204" pitchFamily="34" charset="0"/>
              </a:rPr>
              <a:t>					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800" dirty="0">
                <a:latin typeface="Arial" panose="020B0604020202020204" pitchFamily="34" charset="0"/>
              </a:rPr>
              <a:t>			</a:t>
            </a:r>
            <a:r>
              <a:rPr lang="hr-HR" altLang="en-US" sz="2000" dirty="0"/>
              <a:t>	                  </a:t>
            </a:r>
            <a:r>
              <a:rPr lang="hr-HR" altLang="en-US" sz="2400" dirty="0"/>
              <a:t>     - specifični kut torzije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800" dirty="0"/>
              <a:t>					  </a:t>
            </a:r>
            <a:r>
              <a:rPr lang="hr-HR" altLang="en-US" sz="2400" dirty="0"/>
              <a:t>     - dopušteni zakretni kut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1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1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900" dirty="0">
                <a:latin typeface="Arial" panose="020B0604020202020204" pitchFamily="34" charset="0"/>
              </a:rPr>
              <a:t>       </a:t>
            </a:r>
            <a:r>
              <a:rPr lang="hr-HR" altLang="en-US" sz="11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B19ECDE9-0CE5-4C37-8DCB-AA18CCC1A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836613"/>
          <a:ext cx="7921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418918" imgH="393529" progId="Equation.DSMT4">
                  <p:embed/>
                </p:oleObj>
              </mc:Choice>
              <mc:Fallback>
                <p:oleObj name="Equation" r:id="rId3" imgW="418918" imgH="393529" progId="Equation.DSMT4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B19ECDE9-0CE5-4C37-8DCB-AA18CCC1A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92162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290CC365-591B-4AE0-B67F-810E6EC73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844675"/>
          <a:ext cx="12954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863225" imgH="444307" progId="Equation.DSMT4">
                  <p:embed/>
                </p:oleObj>
              </mc:Choice>
              <mc:Fallback>
                <p:oleObj name="Equation" r:id="rId5" imgW="863225" imgH="444307" progId="Equation.DSMT4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290CC365-591B-4AE0-B67F-810E6EC73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12954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extLst>
              <a:ext uri="{FF2B5EF4-FFF2-40B4-BE49-F238E27FC236}">
                <a16:creationId xmlns:a16="http://schemas.microsoft.com/office/drawing/2014/main" id="{F2E02773-61F0-4BDE-81E0-DFCB944003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708275"/>
          <a:ext cx="16557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875920" imgH="444307" progId="Equation.DSMT4">
                  <p:embed/>
                </p:oleObj>
              </mc:Choice>
              <mc:Fallback>
                <p:oleObj name="Equation" r:id="rId7" imgW="875920" imgH="444307" progId="Equation.DSMT4">
                  <p:embed/>
                  <p:pic>
                    <p:nvPicPr>
                      <p:cNvPr id="5125" name="Object 5">
                        <a:extLst>
                          <a:ext uri="{FF2B5EF4-FFF2-40B4-BE49-F238E27FC236}">
                            <a16:creationId xmlns:a16="http://schemas.microsoft.com/office/drawing/2014/main" id="{F2E02773-61F0-4BDE-81E0-DFCB94400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165576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E04A7530-0E67-4C85-8A67-8D6F7BD57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076700"/>
          <a:ext cx="17272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1129810" imgH="444307" progId="Equation.DSMT4">
                  <p:embed/>
                </p:oleObj>
              </mc:Choice>
              <mc:Fallback>
                <p:oleObj name="Equation" r:id="rId9" imgW="1129810" imgH="444307" progId="Equation.DSMT4">
                  <p:embed/>
                  <p:pic>
                    <p:nvPicPr>
                      <p:cNvPr id="5126" name="Object 6">
                        <a:extLst>
                          <a:ext uri="{FF2B5EF4-FFF2-40B4-BE49-F238E27FC236}">
                            <a16:creationId xmlns:a16="http://schemas.microsoft.com/office/drawing/2014/main" id="{E04A7530-0E67-4C85-8A67-8D6F7BD57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76700"/>
                        <a:ext cx="17272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>
            <a:extLst>
              <a:ext uri="{FF2B5EF4-FFF2-40B4-BE49-F238E27FC236}">
                <a16:creationId xmlns:a16="http://schemas.microsoft.com/office/drawing/2014/main" id="{BAF0A9AB-43BC-416A-840E-7E015E184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157788"/>
          <a:ext cx="30956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1" imgW="1816100" imgH="457200" progId="Equation.DSMT4">
                  <p:embed/>
                </p:oleObj>
              </mc:Choice>
              <mc:Fallback>
                <p:oleObj name="Equation" r:id="rId11" imgW="1816100" imgH="457200" progId="Equation.DSMT4">
                  <p:embed/>
                  <p:pic>
                    <p:nvPicPr>
                      <p:cNvPr id="5127" name="Object 7">
                        <a:extLst>
                          <a:ext uri="{FF2B5EF4-FFF2-40B4-BE49-F238E27FC236}">
                            <a16:creationId xmlns:a16="http://schemas.microsoft.com/office/drawing/2014/main" id="{BAF0A9AB-43BC-416A-840E-7E015E184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30956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>
            <a:extLst>
              <a:ext uri="{FF2B5EF4-FFF2-40B4-BE49-F238E27FC236}">
                <a16:creationId xmlns:a16="http://schemas.microsoft.com/office/drawing/2014/main" id="{4A143039-A03D-4AE3-A47D-40551C141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5229225"/>
          <a:ext cx="282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3" imgW="139579" imgH="177646" progId="Equation.DSMT4">
                  <p:embed/>
                </p:oleObj>
              </mc:Choice>
              <mc:Fallback>
                <p:oleObj name="Equation" r:id="rId13" imgW="139579" imgH="177646" progId="Equation.DSMT4">
                  <p:embed/>
                  <p:pic>
                    <p:nvPicPr>
                      <p:cNvPr id="5128" name="Object 8">
                        <a:extLst>
                          <a:ext uri="{FF2B5EF4-FFF2-40B4-BE49-F238E27FC236}">
                            <a16:creationId xmlns:a16="http://schemas.microsoft.com/office/drawing/2014/main" id="{4A143039-A03D-4AE3-A47D-40551C141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229225"/>
                        <a:ext cx="2825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>
            <a:extLst>
              <a:ext uri="{FF2B5EF4-FFF2-40B4-BE49-F238E27FC236}">
                <a16:creationId xmlns:a16="http://schemas.microsoft.com/office/drawing/2014/main" id="{9CA9DB4D-30A5-4816-A395-A55F2C501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5516563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5" imgW="177646" imgH="228402" progId="Equation.DSMT4">
                  <p:embed/>
                </p:oleObj>
              </mc:Choice>
              <mc:Fallback>
                <p:oleObj name="Equation" r:id="rId15" imgW="177646" imgH="228402" progId="Equation.DSMT4">
                  <p:embed/>
                  <p:pic>
                    <p:nvPicPr>
                      <p:cNvPr id="5129" name="Object 9">
                        <a:extLst>
                          <a:ext uri="{FF2B5EF4-FFF2-40B4-BE49-F238E27FC236}">
                            <a16:creationId xmlns:a16="http://schemas.microsoft.com/office/drawing/2014/main" id="{9CA9DB4D-30A5-4816-A395-A55F2C5013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516563"/>
                        <a:ext cx="3365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Box 1">
            <a:extLst>
              <a:ext uri="{FF2B5EF4-FFF2-40B4-BE49-F238E27FC236}">
                <a16:creationId xmlns:a16="http://schemas.microsoft.com/office/drawing/2014/main" id="{027AFE8F-6C60-4B38-9E63-9F630E0E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33375"/>
            <a:ext cx="4787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Temeljni pojmovi i jednadžbe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8AA7BC16-4727-4BE7-8BC0-19D9E46757A2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79388" y="0"/>
            <a:ext cx="8713787" cy="6742113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000" b="1" dirty="0"/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/>
              <a:t>Ako je prilikom dimenzioniranja vratila opterećenje na savijanje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/>
              <a:t>neznatno, možemo ga zanemariti i tada se radi o </a:t>
            </a:r>
            <a:r>
              <a:rPr lang="hr-HR" altLang="en-US" sz="2400" b="1" dirty="0">
                <a:solidFill>
                  <a:srgbClr val="000099"/>
                </a:solidFill>
              </a:rPr>
              <a:t>lakim vratilima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en-US" sz="2400" dirty="0"/>
              <a:t>- laka vratila se dimenzioniraju samo na osnovu opterećenja na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en-US" sz="2400" dirty="0"/>
              <a:t>  uvijanje i to: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/>
              <a:t>	</a:t>
            </a:r>
            <a:r>
              <a:rPr lang="hr-HR" altLang="en-US" sz="2400" dirty="0">
                <a:solidFill>
                  <a:srgbClr val="000099"/>
                </a:solidFill>
              </a:rPr>
              <a:t>a) s obzirom na čvrstoću (dopuštenom naprezanju        )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solidFill>
                  <a:srgbClr val="000099"/>
                </a:solidFill>
              </a:rPr>
              <a:t>	b) s obzirom na deformaciju (</a:t>
            </a:r>
            <a:r>
              <a:rPr lang="hr-HR" altLang="en-US" sz="2400" dirty="0" err="1">
                <a:solidFill>
                  <a:srgbClr val="000099"/>
                </a:solidFill>
              </a:rPr>
              <a:t>dop</a:t>
            </a:r>
            <a:r>
              <a:rPr lang="hr-HR" altLang="en-US" sz="2400" dirty="0">
                <a:solidFill>
                  <a:srgbClr val="000099"/>
                </a:solidFill>
              </a:rPr>
              <a:t>. zakretnom kutu </a:t>
            </a:r>
            <a:r>
              <a:rPr lang="el-GR" altLang="en-US" sz="2400" dirty="0">
                <a:solidFill>
                  <a:srgbClr val="000099"/>
                </a:solidFill>
              </a:rPr>
              <a:t>ϑ</a:t>
            </a:r>
            <a:r>
              <a:rPr lang="hr-HR" altLang="en-US" sz="1800" dirty="0">
                <a:solidFill>
                  <a:srgbClr val="000099"/>
                </a:solidFill>
              </a:rPr>
              <a:t>d</a:t>
            </a:r>
            <a:r>
              <a:rPr lang="hr-HR" altLang="en-US" sz="2400" dirty="0">
                <a:solidFill>
                  <a:srgbClr val="000099"/>
                </a:solidFill>
              </a:rPr>
              <a:t>)</a:t>
            </a:r>
            <a:endParaRPr lang="el-GR" altLang="en-US" sz="1800" dirty="0">
              <a:solidFill>
                <a:srgbClr val="000099"/>
              </a:solidFill>
            </a:endParaRPr>
          </a:p>
        </p:txBody>
      </p:sp>
      <p:pic>
        <p:nvPicPr>
          <p:cNvPr id="6147" name="Picture 17">
            <a:extLst>
              <a:ext uri="{FF2B5EF4-FFF2-40B4-BE49-F238E27FC236}">
                <a16:creationId xmlns:a16="http://schemas.microsoft.com/office/drawing/2014/main" id="{3FFB5D82-A99C-4A12-9200-389E0D83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3467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336DDD2B-C6DC-47A6-9600-D6E18C89A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4375" y="5749925"/>
          <a:ext cx="5429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15806" imgH="228501" progId="Equation.DSMT4">
                  <p:embed/>
                </p:oleObj>
              </mc:Choice>
              <mc:Fallback>
                <p:oleObj name="Equation" r:id="rId4" imgW="215806" imgH="228501" progId="Equation.DSMT4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336DDD2B-C6DC-47A6-9600-D6E18C89A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5749925"/>
                        <a:ext cx="5429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4">
            <a:extLst>
              <a:ext uri="{FF2B5EF4-FFF2-40B4-BE49-F238E27FC236}">
                <a16:creationId xmlns:a16="http://schemas.microsoft.com/office/drawing/2014/main" id="{B65B576F-CC48-4212-BF1D-53213C80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Dimenzioniranje lakih vratila s obzirom na dopušteno naprezanje</a:t>
            </a:r>
            <a:endParaRPr kumimoji="0" lang="hr-H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C0208680-276C-4A9D-89E4-A9476B983451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79388" y="0"/>
            <a:ext cx="8713787" cy="6742113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000" b="1"/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Moment otpora za puni presjek vratila: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8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Moment otpora za šuplje vratilo: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Omjer promjera vratila: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				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			D – vanjski promjer vratila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			d – unutarnji promjer vratila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>
                <a:latin typeface="Arial" panose="020B0604020202020204" pitchFamily="34" charset="0"/>
              </a:rPr>
              <a:t>- dobivene promjere vratila potrebno je standardizirati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9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/>
              <a:t>	</a:t>
            </a:r>
            <a:endParaRPr lang="el-GR" altLang="en-US" sz="1800">
              <a:solidFill>
                <a:srgbClr val="000099"/>
              </a:solidFill>
            </a:endParaRPr>
          </a:p>
        </p:txBody>
      </p:sp>
      <p:graphicFrame>
        <p:nvGraphicFramePr>
          <p:cNvPr id="7171" name="Object 1">
            <a:extLst>
              <a:ext uri="{FF2B5EF4-FFF2-40B4-BE49-F238E27FC236}">
                <a16:creationId xmlns:a16="http://schemas.microsoft.com/office/drawing/2014/main" id="{CE26BBE9-2912-4700-BCB1-0BFDD205E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052513"/>
          <a:ext cx="3152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1358900" imgH="279400" progId="Equation.DSMT4">
                  <p:embed/>
                </p:oleObj>
              </mc:Choice>
              <mc:Fallback>
                <p:oleObj name="Equation" r:id="rId3" imgW="1358900" imgH="279400" progId="Equation.DSMT4">
                  <p:embed/>
                  <p:pic>
                    <p:nvPicPr>
                      <p:cNvPr id="7171" name="Object 1">
                        <a:extLst>
                          <a:ext uri="{FF2B5EF4-FFF2-40B4-BE49-F238E27FC236}">
                            <a16:creationId xmlns:a16="http://schemas.microsoft.com/office/drawing/2014/main" id="{CE26BBE9-2912-4700-BCB1-0BFDD205E3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2513"/>
                        <a:ext cx="3152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">
            <a:extLst>
              <a:ext uri="{FF2B5EF4-FFF2-40B4-BE49-F238E27FC236}">
                <a16:creationId xmlns:a16="http://schemas.microsoft.com/office/drawing/2014/main" id="{BC0B7A5B-DA7D-4E4D-99E6-F1E5DDEEF7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420938"/>
          <a:ext cx="39020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1892300" imgH="279400" progId="Equation.DSMT4">
                  <p:embed/>
                </p:oleObj>
              </mc:Choice>
              <mc:Fallback>
                <p:oleObj name="Equation" r:id="rId5" imgW="1892300" imgH="279400" progId="Equation.DSMT4">
                  <p:embed/>
                  <p:pic>
                    <p:nvPicPr>
                      <p:cNvPr id="7172" name="Object 2">
                        <a:extLst>
                          <a:ext uri="{FF2B5EF4-FFF2-40B4-BE49-F238E27FC236}">
                            <a16:creationId xmlns:a16="http://schemas.microsoft.com/office/drawing/2014/main" id="{BC0B7A5B-DA7D-4E4D-99E6-F1E5DDEEF7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20938"/>
                        <a:ext cx="39020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3">
            <a:extLst>
              <a:ext uri="{FF2B5EF4-FFF2-40B4-BE49-F238E27FC236}">
                <a16:creationId xmlns:a16="http://schemas.microsoft.com/office/drawing/2014/main" id="{D645BD2D-BE11-4FB9-83AF-DDCA0A79B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716338"/>
          <a:ext cx="7207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7" imgW="444307" imgH="393529" progId="Equation.DSMT4">
                  <p:embed/>
                </p:oleObj>
              </mc:Choice>
              <mc:Fallback>
                <p:oleObj name="Equation" r:id="rId7" imgW="444307" imgH="393529" progId="Equation.DSMT4">
                  <p:embed/>
                  <p:pic>
                    <p:nvPicPr>
                      <p:cNvPr id="7173" name="Object 3">
                        <a:extLst>
                          <a:ext uri="{FF2B5EF4-FFF2-40B4-BE49-F238E27FC236}">
                            <a16:creationId xmlns:a16="http://schemas.microsoft.com/office/drawing/2014/main" id="{D645BD2D-BE11-4FB9-83AF-DDCA0A79B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16338"/>
                        <a:ext cx="7207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A8EE6CC1-E9B8-49B7-8C28-493CD7C06703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01600" y="188913"/>
            <a:ext cx="9042400" cy="63357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b="1" dirty="0">
                <a:latin typeface="Arial" panose="020B0604020202020204" pitchFamily="34" charset="0"/>
              </a:rPr>
              <a:t>Zadatak 1.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</a:rPr>
              <a:t>Vratilo kružnog prstenastog presjeka izrađeno iz čelika čvrstoće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hr-H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=400 </a:t>
            </a:r>
            <a:r>
              <a:rPr lang="hr-H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endParaRPr lang="hr-H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prenosi snagu P=400 kW pri n=500 </a:t>
            </a:r>
            <a:r>
              <a:rPr lang="hr-H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okr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/min. Izračunajte dimenzije poprečnog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presjeka, ako je naprezanje dinamičko jednosmjerno, a odnos promjera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=0,6.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Provjerite čvrstoću vratila.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Zadano: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hr-H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=400 </a:t>
            </a:r>
            <a:r>
              <a:rPr lang="hr-H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P=400 kW</a:t>
            </a:r>
            <a:endParaRPr lang="hr-HR" altLang="en-US" sz="2000" dirty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n=500 </a:t>
            </a:r>
            <a:r>
              <a:rPr lang="hr-H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okr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/min</a:t>
            </a:r>
            <a:endParaRPr lang="hr-HR" altLang="en-US" sz="20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=0,6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 err="1">
                <a:latin typeface="Arial" panose="020B0604020202020204" pitchFamily="34" charset="0"/>
              </a:rPr>
              <a:t>D,d</a:t>
            </a:r>
            <a:r>
              <a:rPr lang="hr-HR" altLang="en-US" sz="2000" dirty="0">
                <a:latin typeface="Arial" panose="020B0604020202020204" pitchFamily="34" charset="0"/>
              </a:rPr>
              <a:t>,        =?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5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500" dirty="0">
                <a:latin typeface="Arial" panose="020B0604020202020204" pitchFamily="34" charset="0"/>
              </a:rPr>
              <a:t>       </a:t>
            </a:r>
            <a:r>
              <a:rPr lang="hr-HR" altLang="en-US" sz="2000" dirty="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68026BB5-1054-473B-9A65-C2091C14B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429000"/>
          <a:ext cx="4683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68026BB5-1054-473B-9A65-C2091C14B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429000"/>
                        <a:ext cx="4683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Line 4">
            <a:extLst>
              <a:ext uri="{FF2B5EF4-FFF2-40B4-BE49-F238E27FC236}">
                <a16:creationId xmlns:a16="http://schemas.microsoft.com/office/drawing/2014/main" id="{10629ED9-D677-4B22-8AFB-7D5B3AA4F0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588" y="3573463"/>
            <a:ext cx="1706562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E2A7A8F2-93CF-4DC7-9DC6-274295DF7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11442"/>
              </p:ext>
            </p:extLst>
          </p:nvPr>
        </p:nvGraphicFramePr>
        <p:xfrm>
          <a:off x="939800" y="4149725"/>
          <a:ext cx="531971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2895480" imgH="1320480" progId="Equation.DSMT4">
                  <p:embed/>
                </p:oleObj>
              </mc:Choice>
              <mc:Fallback>
                <p:oleObj name="Equation" r:id="rId5" imgW="2895480" imgH="1320480" progId="Equation.DSMT4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E2A7A8F2-93CF-4DC7-9DC6-274295DF7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4149725"/>
                        <a:ext cx="531971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7">
            <a:extLst>
              <a:ext uri="{FF2B5EF4-FFF2-40B4-BE49-F238E27FC236}">
                <a16:creationId xmlns:a16="http://schemas.microsoft.com/office/drawing/2014/main" id="{0D32CF9D-01A3-42DB-A6BB-F87CE582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28082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1F1EE-F888-4A2A-962F-2D55F4F2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632"/>
            <a:ext cx="7210434" cy="6163428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79715F6-E00C-4B04-B125-1DA4A3B9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6280060"/>
            <a:ext cx="813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Tablica 1: Dopuštena naprezanja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DD95A4-C988-410E-BD17-108AB14C4409}"/>
              </a:ext>
            </a:extLst>
          </p:cNvPr>
          <p:cNvSpPr/>
          <p:nvPr/>
        </p:nvSpPr>
        <p:spPr>
          <a:xfrm>
            <a:off x="2267744" y="1052736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752FE-A06C-4791-A59A-926D55C7435D}"/>
              </a:ext>
            </a:extLst>
          </p:cNvPr>
          <p:cNvSpPr/>
          <p:nvPr/>
        </p:nvSpPr>
        <p:spPr>
          <a:xfrm>
            <a:off x="2267744" y="5589240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ECAA9F-F821-4CD4-919C-3D9936D452B0}"/>
              </a:ext>
            </a:extLst>
          </p:cNvPr>
          <p:cNvCxnSpPr>
            <a:cxnSpLocks/>
          </p:cNvCxnSpPr>
          <p:nvPr/>
        </p:nvCxnSpPr>
        <p:spPr>
          <a:xfrm>
            <a:off x="2627784" y="5085184"/>
            <a:ext cx="0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E1CDAC9E-4B60-473C-A194-FE9E1C6261DA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500" b="1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220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en-US" sz="3100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altLang="en-US" sz="2200">
                <a:latin typeface="Arial" panose="020B0604020202020204" pitchFamily="34" charset="0"/>
              </a:rPr>
              <a:t>       </a:t>
            </a:r>
            <a:r>
              <a:rPr lang="hr-HR" altLang="en-US" sz="310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altLang="en-US" sz="3100">
                <a:latin typeface="Arial" panose="020B0604020202020204" pitchFamily="34" charset="0"/>
              </a:rPr>
              <a:t> </a:t>
            </a:r>
            <a:endParaRPr lang="hr-HR" altLang="en-US" sz="3100"/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25013BE7-999B-49C4-8E66-B2FA4BFA5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35582"/>
              </p:ext>
            </p:extLst>
          </p:nvPr>
        </p:nvGraphicFramePr>
        <p:xfrm>
          <a:off x="400050" y="366713"/>
          <a:ext cx="6542088" cy="627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3759120" imgH="3606480" progId="Equation.DSMT4">
                  <p:embed/>
                </p:oleObj>
              </mc:Choice>
              <mc:Fallback>
                <p:oleObj name="Equation" r:id="rId3" imgW="3759120" imgH="3606480" progId="Equation.DSMT4">
                  <p:embed/>
                  <p:pic>
                    <p:nvPicPr>
                      <p:cNvPr id="9219" name="Object 3">
                        <a:extLst>
                          <a:ext uri="{FF2B5EF4-FFF2-40B4-BE49-F238E27FC236}">
                            <a16:creationId xmlns:a16="http://schemas.microsoft.com/office/drawing/2014/main" id="{25013BE7-999B-49C4-8E66-B2FA4BFA5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66713"/>
                        <a:ext cx="6542088" cy="627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78615D35-4C40-4A87-84D4-8FDD8941F032}"/>
              </a:ext>
            </a:extLst>
          </p:cNvPr>
          <p:cNvSpPr>
            <a:spLocks noGrp="1" noRot="1"/>
          </p:cNvSpPr>
          <p:nvPr>
            <p:ph type="body" idx="4294967295"/>
          </p:nvPr>
        </p:nvSpPr>
        <p:spPr>
          <a:xfrm>
            <a:off x="107950" y="188913"/>
            <a:ext cx="8826500" cy="63357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b="1" dirty="0">
                <a:latin typeface="Arial" panose="020B0604020202020204" pitchFamily="34" charset="0"/>
              </a:rPr>
              <a:t>Zadatak 2.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Vratilo kružnog poprečnog presjeka prenosi okretni moment od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Mu=250 Nm. </a:t>
            </a: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Vratilo je izrađeno od čelika čvrstoće </a:t>
            </a:r>
            <a:r>
              <a:rPr lang="el-GR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hr-H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=400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hr-HR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Odrediti promjer vratila da se zadovolji uvjet čvrstoće i 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deformacije.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Zadano</a:t>
            </a: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Mu=250 Nm</a:t>
            </a: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G=80 GPa</a:t>
            </a:r>
            <a:endParaRPr lang="hr-HR" altLang="en-US" sz="2400" dirty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L= 1,5 m</a:t>
            </a: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= 0,005 rad/m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400" dirty="0">
                <a:latin typeface="Arial" panose="020B0604020202020204" pitchFamily="34" charset="0"/>
              </a:rPr>
              <a:t>  d =?</a:t>
            </a: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4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1500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dirty="0"/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1500" dirty="0">
                <a:latin typeface="Arial" panose="020B0604020202020204" pitchFamily="34" charset="0"/>
              </a:rPr>
              <a:t>       </a:t>
            </a:r>
            <a:r>
              <a:rPr lang="hr-HR" altLang="en-US" sz="2000" dirty="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8A78E57E-DC11-49B5-B6D8-CF992A978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" y="3849998"/>
            <a:ext cx="2172172" cy="115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44" name="Object 6">
            <a:extLst>
              <a:ext uri="{FF2B5EF4-FFF2-40B4-BE49-F238E27FC236}">
                <a16:creationId xmlns:a16="http://schemas.microsoft.com/office/drawing/2014/main" id="{A28FF5B5-CB54-44B5-B353-E881F9559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50627"/>
              </p:ext>
            </p:extLst>
          </p:nvPr>
        </p:nvGraphicFramePr>
        <p:xfrm>
          <a:off x="161171" y="3356769"/>
          <a:ext cx="476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215806" imgH="228501" progId="Equation.DSMT4">
                  <p:embed/>
                </p:oleObj>
              </mc:Choice>
              <mc:Fallback>
                <p:oleObj name="Equation" r:id="rId3" imgW="215806" imgH="228501" progId="Equation.DSMT4">
                  <p:embed/>
                  <p:pic>
                    <p:nvPicPr>
                      <p:cNvPr id="10244" name="Object 6">
                        <a:extLst>
                          <a:ext uri="{FF2B5EF4-FFF2-40B4-BE49-F238E27FC236}">
                            <a16:creationId xmlns:a16="http://schemas.microsoft.com/office/drawing/2014/main" id="{A28FF5B5-CB54-44B5-B353-E881F9559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71" y="3356769"/>
                        <a:ext cx="4762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0">
            <a:extLst>
              <a:ext uri="{FF2B5EF4-FFF2-40B4-BE49-F238E27FC236}">
                <a16:creationId xmlns:a16="http://schemas.microsoft.com/office/drawing/2014/main" id="{D46481B8-55FD-4944-832F-6FADB63B5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4593"/>
              </p:ext>
            </p:extLst>
          </p:nvPr>
        </p:nvGraphicFramePr>
        <p:xfrm>
          <a:off x="655638" y="4637087"/>
          <a:ext cx="565943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2514600" imgH="914400" progId="Equation.DSMT4">
                  <p:embed/>
                </p:oleObj>
              </mc:Choice>
              <mc:Fallback>
                <p:oleObj name="Equation" r:id="rId5" imgW="2514600" imgH="914400" progId="Equation.DSMT4">
                  <p:embed/>
                  <p:pic>
                    <p:nvPicPr>
                      <p:cNvPr id="10245" name="Object 10">
                        <a:extLst>
                          <a:ext uri="{FF2B5EF4-FFF2-40B4-BE49-F238E27FC236}">
                            <a16:creationId xmlns:a16="http://schemas.microsoft.com/office/drawing/2014/main" id="{D46481B8-55FD-4944-832F-6FADB63B5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637087"/>
                        <a:ext cx="565943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7">
            <a:extLst>
              <a:ext uri="{FF2B5EF4-FFF2-40B4-BE49-F238E27FC236}">
                <a16:creationId xmlns:a16="http://schemas.microsoft.com/office/drawing/2014/main" id="{42B7958E-E909-4D23-9660-C188B9A3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49688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518</Words>
  <Application>Microsoft Office PowerPoint</Application>
  <PresentationFormat>On-screen Show (4:3)</PresentationFormat>
  <Paragraphs>185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Copperplate Gothic Bold</vt:lpstr>
      <vt:lpstr>Times New Roman</vt:lpstr>
      <vt:lpstr>Office Theme</vt:lpstr>
      <vt:lpstr>1_Office Theme</vt:lpstr>
      <vt:lpstr>Equation</vt:lpstr>
      <vt:lpstr>Dimenzioniranje lakih vratila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Proračun prijenosa klinastim remenom</dc:title>
  <dc:creator>Admin</dc:creator>
  <cp:lastModifiedBy>Korisnici</cp:lastModifiedBy>
  <cp:revision>22</cp:revision>
  <dcterms:created xsi:type="dcterms:W3CDTF">2014-10-16T06:00:59Z</dcterms:created>
  <dcterms:modified xsi:type="dcterms:W3CDTF">2024-01-17T14:15:53Z</dcterms:modified>
</cp:coreProperties>
</file>