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6"/>
  </p:handoutMasterIdLst>
  <p:sldIdLst>
    <p:sldId id="267" r:id="rId3"/>
    <p:sldId id="268" r:id="rId4"/>
    <p:sldId id="345" r:id="rId5"/>
    <p:sldId id="346" r:id="rId6"/>
    <p:sldId id="347" r:id="rId7"/>
    <p:sldId id="348" r:id="rId8"/>
    <p:sldId id="352" r:id="rId9"/>
    <p:sldId id="353" r:id="rId10"/>
    <p:sldId id="354" r:id="rId11"/>
    <p:sldId id="355" r:id="rId12"/>
    <p:sldId id="356" r:id="rId13"/>
    <p:sldId id="357" r:id="rId14"/>
    <p:sldId id="344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3" userDrawn="1">
          <p15:clr>
            <a:srgbClr val="A4A3A4"/>
          </p15:clr>
        </p15:guide>
        <p15:guide id="2" pos="528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4830" userDrawn="1">
          <p15:clr>
            <a:srgbClr val="A4A3A4"/>
          </p15:clr>
        </p15:guide>
        <p15:guide id="5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6600"/>
    <a:srgbClr val="FF9933"/>
    <a:srgbClr val="6600FF"/>
    <a:srgbClr val="FF3300"/>
    <a:srgbClr val="00FFFF"/>
    <a:srgbClr val="9900CC"/>
    <a:srgbClr val="660066"/>
    <a:srgbClr val="000000"/>
    <a:srgbClr val="3E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18" y="84"/>
      </p:cViewPr>
      <p:guideLst>
        <p:guide orient="horz" pos="1763"/>
        <p:guide pos="528"/>
        <p:guide orient="horz" pos="517"/>
        <p:guide pos="483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92480" y="1588135"/>
            <a:ext cx="7590155" cy="1188720"/>
          </a:xfrm>
          <a:prstGeom prst="rect">
            <a:avLst/>
          </a:prstGeom>
          <a:solidFill>
            <a:srgbClr val="6600FF"/>
          </a:solidFill>
          <a:ln>
            <a:solidFill>
              <a:srgbClr val="6600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6600FF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651" y="1588886"/>
            <a:ext cx="7775548" cy="1187767"/>
          </a:xfrm>
        </p:spPr>
        <p:txBody>
          <a:bodyPr>
            <a:no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 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340" y="821055"/>
            <a:ext cx="5809615" cy="555625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05510" y="604520"/>
            <a:ext cx="589851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upitnih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8813" y="3008269"/>
            <a:ext cx="6674977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Kakvu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si poruku otkrio u knjizi?   	   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8813" y="4890490"/>
            <a:ext cx="807504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poruke pamtiš?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    		   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0771" y="3008088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jd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0771" y="4889697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r-HR" sz="3200" dirty="0" err="1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98316" y="5182084"/>
            <a:ext cx="422234" cy="3641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415587" y="3341183"/>
            <a:ext cx="422234" cy="3641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8135" y="1829413"/>
            <a:ext cx="2597186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u oba broja: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20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340" y="821055"/>
            <a:ext cx="5643880" cy="555625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05510" y="604520"/>
            <a:ext cx="555434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upitnih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0550" y="2398984"/>
            <a:ext cx="7182977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ti je zadatak najlakši?	   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0550" y="3445628"/>
            <a:ext cx="807504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Bez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čije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pomoći ne bi mogao? 	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242" y="239900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4800" y="3444396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21959" y="3736783"/>
            <a:ext cx="422234" cy="3641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121959" y="2692819"/>
            <a:ext cx="422234" cy="3641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9764" y="1612776"/>
            <a:ext cx="2893741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padežima: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42992" y="4390248"/>
            <a:ext cx="7182977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Kakvomu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se daru nadaš?	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42992" y="5435880"/>
            <a:ext cx="807504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ćeš uspjeh ostvariti?  	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9684" y="438925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7242" y="543464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hr-HR" sz="3200" dirty="0">
              <a:solidFill>
                <a:srgbClr val="FF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144401" y="5727035"/>
            <a:ext cx="422234" cy="3641"/>
          </a:xfrm>
          <a:prstGeom prst="straightConnector1">
            <a:avLst/>
          </a:prstGeom>
          <a:ln w="31750">
            <a:solidFill>
              <a:srgbClr val="FF9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144401" y="4683071"/>
            <a:ext cx="422234" cy="3641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20" grpId="0"/>
      <p:bldP spid="10" grpId="0"/>
      <p:bldP spid="19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340" y="821055"/>
            <a:ext cx="5772150" cy="555625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05510" y="604520"/>
            <a:ext cx="583374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upitnih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1948" y="2191185"/>
            <a:ext cx="8365192" cy="3488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Upitne zamjenice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mijenjaju se samo po padežima.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hr-HR" sz="3200" dirty="0" smtClean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Upitne 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čiji, kakav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i="1" dirty="0" err="1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mijenjaju se s imenicama na koje se odnose u rodu, broju i padežu.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386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2397024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8272" y="592427"/>
            <a:ext cx="32768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13050" y="1499870"/>
            <a:ext cx="387540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Upitne </a:t>
            </a:r>
            <a:r>
              <a:rPr lang="hr-HR" sz="3200" b="1" dirty="0">
                <a:latin typeface="Arial" panose="020B0604020202020204" pitchFamily="34" charset="0"/>
                <a:cs typeface="Arial" panose="020B0604020202020204" pitchFamily="34" charset="0"/>
              </a:rPr>
              <a:t>zamjenice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7542" y="2228633"/>
            <a:ext cx="5724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tko, što, koji, čiji, kakav, </a:t>
            </a:r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2265276" y="3330151"/>
            <a:ext cx="509183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čita zanimljivu knjigu?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hr-HR" altLang="sr-Latn-RS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hr-HR" altLang="sr-Latn-R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čitaš u slobodno vrijeme</a:t>
            </a:r>
            <a:r>
              <a:rPr lang="hr-HR" altLang="sr-Latn-R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r>
              <a:rPr kumimoji="0" lang="hr-HR" altLang="sr-Latn-R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350" y="5132705"/>
            <a:ext cx="7703820" cy="1209675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hr-HR" sz="28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u upitnim rečenicama </a:t>
            </a:r>
            <a:endParaRPr lang="hr-HR" sz="2800" dirty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hr-HR" sz="28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zamjenjuju riječi </a:t>
            </a:r>
            <a:r>
              <a:rPr lang="hr-HR" sz="28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koje </a:t>
            </a:r>
            <a:r>
              <a:rPr lang="hr-HR" sz="28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očekujemo u odgovorima  </a:t>
            </a:r>
            <a:endParaRPr lang="hr-HR" sz="28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" grpId="0"/>
      <p:bldP spid="20" grpId="0" bldLvl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909" y="2469673"/>
            <a:ext cx="8468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će se s obitelji iseliti iz kuće?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23758" y="3406801"/>
            <a:ext cx="64218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će se s obitelji iseliti iz kuće.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9" y="1569195"/>
            <a:ext cx="8072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sljedeća pitanja i odgovore: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367993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75236" y="581210"/>
            <a:ext cx="40261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15584" y="3095188"/>
            <a:ext cx="508174" cy="311613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56858" y="4518796"/>
            <a:ext cx="8468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otac darovao sinu?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62707" y="5455925"/>
            <a:ext cx="64218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Otac je sinu darovao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454533" y="5144311"/>
            <a:ext cx="508174" cy="311613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38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7909" y="2469673"/>
            <a:ext cx="84680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knjigu otac čitao?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23758" y="3406801"/>
            <a:ext cx="64218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Otac je čitao knjigu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Koperniku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17909" y="1569195"/>
            <a:ext cx="8072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 sljedeća pitanja i odgovore: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367993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75236" y="581210"/>
            <a:ext cx="40261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15584" y="3095188"/>
            <a:ext cx="508174" cy="311613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273786" y="4207941"/>
            <a:ext cx="885607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449580" algn="ctr"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Upitne 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riječi koje 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pitanjima zamjenjuju one riječi koje očekujemo 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odgovorima nazivamo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upitne zamjenice. 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8277" y="6199358"/>
            <a:ext cx="89027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indent="-449580">
              <a:lnSpc>
                <a:spcPct val="115000"/>
              </a:lnSpc>
              <a:spcAft>
                <a:spcPts val="0"/>
              </a:spcAft>
            </a:pP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tko, što, </a:t>
            </a:r>
            <a:r>
              <a:rPr lang="hr-HR" sz="3200" i="1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čiji, kakav, </a:t>
            </a:r>
            <a:r>
              <a:rPr lang="hr-HR" sz="3200" i="1" dirty="0" err="1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900162" y="5843394"/>
            <a:ext cx="508174" cy="311613"/>
          </a:xfrm>
          <a:prstGeom prst="straightConnector1">
            <a:avLst/>
          </a:prstGeom>
          <a:ln w="31750">
            <a:solidFill>
              <a:srgbClr val="CC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1592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367993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75236" y="581210"/>
            <a:ext cx="40261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600" y="1717756"/>
            <a:ext cx="904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koje riječi zamjenjuju upitne zamjenice: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7909" y="2469672"/>
            <a:ext cx="9003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pripremao kovčege za put?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15758" y="3447542"/>
            <a:ext cx="6828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Obitelj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pripremala kovčege za put.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39284" y="3155138"/>
            <a:ext cx="508174" cy="31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01600" y="4032317"/>
            <a:ext cx="9003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se pojavilo na plavome obzoru?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299449" y="5010188"/>
            <a:ext cx="6828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se pojavila na plavome obzoru.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22975" y="4717783"/>
            <a:ext cx="508174" cy="31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35000" y="4845344"/>
            <a:ext cx="12700" cy="1120615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1600" y="5965959"/>
            <a:ext cx="3373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upitne zamjenice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07674" y="5965959"/>
            <a:ext cx="1596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imenice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086100" y="5594962"/>
            <a:ext cx="756839" cy="589282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6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367993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75236" y="581210"/>
            <a:ext cx="40261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600" y="1717756"/>
            <a:ext cx="904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koje riječi zamjenjuju upitne zamjenice: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7909" y="2469672"/>
            <a:ext cx="9003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Čiji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osmijeh bio širok?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15758" y="3447543"/>
            <a:ext cx="6828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Očev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je osmijeh bio širok.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39284" y="3155138"/>
            <a:ext cx="508174" cy="31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01600" y="4032317"/>
            <a:ext cx="9003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Koliki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bio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Maksov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univerzum?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299449" y="5010189"/>
            <a:ext cx="68282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hr-HR" sz="3200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Malen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bio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Maksov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univerzum.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422975" y="4717783"/>
            <a:ext cx="508174" cy="31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35000" y="4845344"/>
            <a:ext cx="12700" cy="1120615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1600" y="5965959"/>
            <a:ext cx="3373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upitne zamjenice 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07674" y="5965959"/>
            <a:ext cx="13917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smtClean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pridjev</a:t>
            </a:r>
            <a:endParaRPr lang="hr-HR" sz="3200" dirty="0">
              <a:solidFill>
                <a:srgbClr val="FF9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086100" y="5594962"/>
            <a:ext cx="756839" cy="589282"/>
          </a:xfrm>
          <a:prstGeom prst="straightConnector1">
            <a:avLst/>
          </a:prstGeom>
          <a:ln w="31750">
            <a:solidFill>
              <a:srgbClr val="FF99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6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3679933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75236" y="581210"/>
            <a:ext cx="40261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Upitne zamjenice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2163" y="2171172"/>
            <a:ext cx="8295708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Upitne zamjenice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zamjenjuju imenice u 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odgovoru.</a:t>
            </a:r>
            <a:endParaRPr lang="hr-HR" sz="3200" dirty="0" smtClean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pitne 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 </a:t>
            </a:r>
            <a:r>
              <a:rPr lang="hr-HR" sz="3200" i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koji, kakav, čiji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</a:t>
            </a:r>
            <a:r>
              <a:rPr lang="hr-HR" sz="3200" i="1" dirty="0" err="1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kolik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zamjenjuju pridjeve u odgovoru. 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1939995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340" y="821055"/>
            <a:ext cx="5774690" cy="555625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05510" y="604520"/>
            <a:ext cx="568452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upitnih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392" y="1560378"/>
            <a:ext cx="860050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što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mijenjaju u rodu 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broju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 samo po padežima: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161" y="3397725"/>
            <a:ext cx="6348499" cy="135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bio Kopernik?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2161" y="5418980"/>
            <a:ext cx="6348499" cy="135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Što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čita </a:t>
            </a:r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Maksov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otac?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59104" y="2799139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59104" y="4838370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2408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340" y="821055"/>
            <a:ext cx="5828665" cy="555625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05510" y="604520"/>
            <a:ext cx="623506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upitnih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392" y="1560378"/>
            <a:ext cx="860050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što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mijenjaju u rodu i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broju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nego samo po padežima: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2161" y="3397725"/>
            <a:ext cx="6348499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je dao knjigu?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2161" y="5418980"/>
            <a:ext cx="6348499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Čime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će putovati?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59104" y="2799139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59104" y="4838370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UPITNE  ZAMJENICE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340" y="821055"/>
            <a:ext cx="5725795" cy="555625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905510" y="604520"/>
            <a:ext cx="5862955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Promjena upitnih zamjenica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392" y="1560378"/>
            <a:ext cx="9222808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Ostale upitne zamjenice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hr-HR" sz="3200" i="1" dirty="0">
                <a:latin typeface="Arial" panose="020B0604020202020204" pitchFamily="34" charset="0"/>
                <a:cs typeface="Arial" panose="020B0604020202020204" pitchFamily="34" charset="0"/>
              </a:rPr>
              <a:t>, čiji, kakav, </a:t>
            </a:r>
            <a:r>
              <a:rPr lang="hr-HR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kolik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– mijenjaju se kao pridjevi: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3376" y="2870919"/>
            <a:ext cx="525903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Čiji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 roman pročitao?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4646" y="4214087"/>
            <a:ext cx="8075046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knjigu posudio?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0836" y="5476463"/>
            <a:ext cx="802640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Kakvo</a:t>
            </a:r>
            <a:r>
              <a:rPr lang="hr-HR" sz="32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znanje korisno?	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8135" y="2869486"/>
            <a:ext cx="867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m.r.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8135" y="4212486"/>
            <a:ext cx="731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ž.r.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2243" y="5474784"/>
            <a:ext cx="731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.r</a:t>
            </a:r>
            <a:r>
              <a:rPr lang="hr-HR" sz="32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05654" y="5852508"/>
            <a:ext cx="422234" cy="3641"/>
          </a:xfrm>
          <a:prstGeom prst="straightConnector1">
            <a:avLst/>
          </a:prstGeom>
          <a:ln w="31750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05654" y="4563484"/>
            <a:ext cx="422234" cy="3641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72951" y="3253381"/>
            <a:ext cx="422234" cy="3641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8135" y="1829413"/>
            <a:ext cx="4556055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u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svim trima rodovima: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20" grpId="0"/>
      <p:bldP spid="21" grpId="0"/>
      <p:bldP spid="10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2382</Words>
  <Application>WPS Presentation</Application>
  <PresentationFormat>On-screen Show (4:3)</PresentationFormat>
  <Paragraphs>185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UPITNE I ODNOSNE ZAMJENICE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288</cp:revision>
  <dcterms:created xsi:type="dcterms:W3CDTF">2014-02-05T06:53:00Z</dcterms:created>
  <dcterms:modified xsi:type="dcterms:W3CDTF">2024-01-17T13:31:11Z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5BEA2D8337544128BE20246CBC51226A_13</vt:lpwstr>
  </property>
  <property fmtid="{D5CDD505-2E9C-101B-9397-08002B2CF9AE}" pid="3" name="KSOProductBuildVer">
    <vt:lpwstr>1033-12.2.0.13359</vt:lpwstr>
  </property>
</Properties>
</file>