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7"/>
  </p:handoutMasterIdLst>
  <p:sldIdLst>
    <p:sldId id="267" r:id="rId3"/>
    <p:sldId id="268" r:id="rId4"/>
    <p:sldId id="361" r:id="rId5"/>
    <p:sldId id="362" r:id="rId6"/>
    <p:sldId id="364" r:id="rId7"/>
    <p:sldId id="365" r:id="rId8"/>
    <p:sldId id="366" r:id="rId9"/>
    <p:sldId id="367" r:id="rId10"/>
    <p:sldId id="352" r:id="rId11"/>
    <p:sldId id="368" r:id="rId12"/>
    <p:sldId id="369" r:id="rId13"/>
    <p:sldId id="354" r:id="rId14"/>
    <p:sldId id="355" r:id="rId15"/>
    <p:sldId id="297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4" userDrawn="1">
          <p15:clr>
            <a:srgbClr val="A4A3A4"/>
          </p15:clr>
        </p15:guide>
        <p15:guide id="2" pos="478" userDrawn="1">
          <p15:clr>
            <a:srgbClr val="A4A3A4"/>
          </p15:clr>
        </p15:guide>
        <p15:guide id="3" orient="horz" pos="514" userDrawn="1">
          <p15:clr>
            <a:srgbClr val="A4A3A4"/>
          </p15:clr>
        </p15:guide>
        <p15:guide id="4" pos="136" userDrawn="1">
          <p15:clr>
            <a:srgbClr val="A4A3A4"/>
          </p15:clr>
        </p15:guide>
        <p15:guide id="5" pos="28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00FFFF"/>
    <a:srgbClr val="FF9933"/>
    <a:srgbClr val="9900CC"/>
    <a:srgbClr val="660066"/>
    <a:srgbClr val="000000"/>
    <a:srgbClr val="3E003E"/>
    <a:srgbClr val="66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00" y="66"/>
      </p:cViewPr>
      <p:guideLst>
        <p:guide orient="horz" pos="1774"/>
        <p:guide pos="478"/>
        <p:guide orient="horz" pos="514"/>
        <p:guide pos="136"/>
        <p:guide pos="28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728591" y="889505"/>
            <a:ext cx="5523975" cy="188714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8350" y="1588886"/>
            <a:ext cx="5271483" cy="1187767"/>
          </a:xfrm>
        </p:spPr>
        <p:txBody>
          <a:bodyPr>
            <a:noAutofit/>
          </a:bodyPr>
          <a:lstStyle/>
          <a:p>
            <a:pPr algn="ctr"/>
            <a:r>
              <a:rPr lang="hr-HR" sz="5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5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2" name="Rectangle 41"/>
          <p:cNvSpPr/>
          <p:nvPr/>
        </p:nvSpPr>
        <p:spPr>
          <a:xfrm>
            <a:off x="103891" y="369528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Ovakav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zakon pomaže slijepima.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9878" y="429285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Onakvi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psi znaju korisne stvari.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3460" y="2064984"/>
            <a:ext cx="8765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kako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pokazne zamjenice mijenjaju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oba broja: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/>
          <p:nvPr/>
        </p:nvSpPr>
        <p:spPr>
          <a:xfrm>
            <a:off x="1435100" y="-50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5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 mijenjaju se u rodu, broju i padežu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263013" y="4018721"/>
            <a:ext cx="388307" cy="127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870019" y="3697377"/>
            <a:ext cx="1854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jednina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265101" y="4609531"/>
            <a:ext cx="388307" cy="127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72107" y="4288187"/>
            <a:ext cx="18527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množina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30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24845" y="5567487"/>
            <a:ext cx="8172050" cy="108382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2" name="Rectangle 41"/>
          <p:cNvSpPr/>
          <p:nvPr/>
        </p:nvSpPr>
        <p:spPr>
          <a:xfrm>
            <a:off x="103891" y="369528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Ovolik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pomaže Sanji.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9878" y="429285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Ovolika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prijatelja nitko nema.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3460" y="2064984"/>
            <a:ext cx="8765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kako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pokazne zamjenice mijenjaju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 padežima: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/>
          <p:nvPr/>
        </p:nvSpPr>
        <p:spPr>
          <a:xfrm>
            <a:off x="1435100" y="14555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5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 mijenjaju se u rodu, broju i padežu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847" y="4882405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Ovoliku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uspjehu svi se raduju.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263013" y="4018721"/>
            <a:ext cx="388307" cy="127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870019" y="3697377"/>
            <a:ext cx="1434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265101" y="4609531"/>
            <a:ext cx="388307" cy="127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72107" y="4288187"/>
            <a:ext cx="1434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277627" y="5198253"/>
            <a:ext cx="388307" cy="127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884633" y="4876909"/>
            <a:ext cx="1434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ubtitle 2"/>
          <p:cNvSpPr txBox="1"/>
          <p:nvPr/>
        </p:nvSpPr>
        <p:spPr bwMode="gray">
          <a:xfrm>
            <a:off x="335802" y="5569575"/>
            <a:ext cx="8061093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 </a:t>
            </a:r>
            <a:r>
              <a:rPr lang="hr-HR" sz="3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slažu se s imenicama na koje se odnose u rodu, broju i padežu.</a:t>
            </a:r>
            <a:endParaRPr lang="hr-HR" sz="3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2" grpId="0"/>
      <p:bldP spid="43" grpId="0"/>
      <p:bldP spid="20" grpId="0"/>
      <p:bldP spid="27" grpId="0"/>
      <p:bldP spid="30" grpId="0"/>
      <p:bldP spid="34" grpId="0"/>
      <p:bldP spid="3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115759" y="2836868"/>
            <a:ext cx="61975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tim mojim psom zabavno mi je.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8217" y="1749026"/>
            <a:ext cx="87389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Ponekad griješimo: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51235" y="3414317"/>
            <a:ext cx="6516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ovim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mojim psom zabavno mi je.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4883" y="3991766"/>
            <a:ext cx="5876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Gledam ovoga psa pokraj tebe.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51235" y="4569215"/>
            <a:ext cx="55579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Gledam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psa pokraj tebe.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4883" y="5146664"/>
            <a:ext cx="4990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Divim se tome psu s njom.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1235" y="5724112"/>
            <a:ext cx="5331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Divim se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onomu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psu s njom.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3418770" y="3641082"/>
            <a:ext cx="611841" cy="61184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601897" y="2747787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4435464" y="4757984"/>
            <a:ext cx="611841" cy="61184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031949" y="3939845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5006237" y="5917341"/>
            <a:ext cx="611841" cy="61184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076630" y="5099202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sp>
        <p:nvSpPr>
          <p:cNvPr id="37" name="Title 1"/>
          <p:cNvSpPr txBox="1"/>
          <p:nvPr/>
        </p:nvSpPr>
        <p:spPr>
          <a:xfrm>
            <a:off x="1435100" y="-26720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5412" y="810643"/>
            <a:ext cx="5873487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9" name="Subtitle 2"/>
          <p:cNvSpPr txBox="1"/>
          <p:nvPr/>
        </p:nvSpPr>
        <p:spPr bwMode="gray">
          <a:xfrm>
            <a:off x="898161" y="610006"/>
            <a:ext cx="579073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Uporaba pokaznih zamjenica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7" grpId="0"/>
      <p:bldP spid="21" grpId="0"/>
      <p:bldP spid="22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Razlikovanje pokaznih i osobnih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Rectangle 26"/>
          <p:cNvSpPr/>
          <p:nvPr/>
        </p:nvSpPr>
        <p:spPr>
          <a:xfrm>
            <a:off x="94883" y="2062762"/>
            <a:ext cx="3541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dijete s njim trči.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403" y="5159190"/>
            <a:ext cx="3692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pokazne zamjenice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32423" y="5159190"/>
            <a:ext cx="3486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osobne zamjenice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448071" y="4427304"/>
            <a:ext cx="4951" cy="74441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372877" y="4429392"/>
            <a:ext cx="4951" cy="74441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 txBox="1"/>
          <p:nvPr/>
        </p:nvSpPr>
        <p:spPr>
          <a:xfrm>
            <a:off x="215900" y="14555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9497" y="2553364"/>
            <a:ext cx="3363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 obitelj čuva.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4549" y="3054404"/>
            <a:ext cx="339015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instruktori pričaju </a:t>
            </a:r>
            <a:endParaRPr lang="hr-HR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hr-HR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Amiju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22023" y="3931224"/>
            <a:ext cx="382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pse djeca jako vole.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81279" y="2064850"/>
            <a:ext cx="2581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njim trči.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95893" y="2555452"/>
            <a:ext cx="2323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 čuva.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20945" y="3056492"/>
            <a:ext cx="33025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Instruktori 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pričaju </a:t>
            </a:r>
            <a:endParaRPr lang="hr-HR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hr-HR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Amiju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08419" y="3933312"/>
            <a:ext cx="3922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Djeca 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pitaju o psima.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7491" y="5850208"/>
            <a:ext cx="3395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(stoje uz imenice)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92626" y="5850208"/>
            <a:ext cx="3942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(zamjenjuju imenice)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2" grpId="0"/>
      <p:bldP spid="35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92163" y="815496"/>
            <a:ext cx="2310052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5" name="Subtitle 2"/>
          <p:cNvSpPr txBox="1"/>
          <p:nvPr/>
        </p:nvSpPr>
        <p:spPr bwMode="gray">
          <a:xfrm>
            <a:off x="810361" y="577749"/>
            <a:ext cx="270445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49" y="1443717"/>
            <a:ext cx="9130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Pokazne zamjenice služe za pokazivanje</a:t>
            </a:r>
            <a:endParaRPr lang="hr-HR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onoga o čemu se govori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21841" y="3625329"/>
            <a:ext cx="91407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Ovaj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 pomaže slijepima.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Takav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 dobro je uvježban za 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onoliki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napor koji ga čeka.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0146" y="3240752"/>
            <a:ext cx="3943" cy="39009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5484" y="5119810"/>
            <a:ext cx="29656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govornika</a:t>
            </a:r>
            <a:endParaRPr lang="hr-HR" sz="28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itle 1"/>
          <p:cNvSpPr txBox="1"/>
          <p:nvPr/>
        </p:nvSpPr>
        <p:spPr>
          <a:xfrm>
            <a:off x="1410335" y="-50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70542" y="3243138"/>
            <a:ext cx="4169" cy="107732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0146" y="4146115"/>
            <a:ext cx="10208" cy="95823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60524" y="3242840"/>
            <a:ext cx="3943" cy="39009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6057" y="2701426"/>
            <a:ext cx="1480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Koji?</a:t>
            </a:r>
            <a:endParaRPr lang="hr-HR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89747" y="2668238"/>
            <a:ext cx="1741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Kakav?</a:t>
            </a:r>
            <a:endParaRPr lang="hr-HR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67815" y="2641516"/>
            <a:ext cx="1741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hr-HR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881208" y="4708382"/>
            <a:ext cx="3943" cy="39009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960524" y="4146115"/>
            <a:ext cx="10208" cy="9603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541538" y="5109372"/>
            <a:ext cx="3351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sugovornika</a:t>
            </a:r>
            <a:endParaRPr lang="hr-HR" sz="28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62438" y="5111460"/>
            <a:ext cx="3351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</a:t>
            </a:r>
            <a:r>
              <a:rPr lang="hr-HR" sz="28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negovornika</a:t>
            </a:r>
            <a:endParaRPr lang="hr-HR" sz="28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165" y="5817235"/>
            <a:ext cx="9033510" cy="73088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hr-H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upućuju na govornikovu udaljenost od onoga o čemu govori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30" grpId="0"/>
      <p:bldP spid="21" grpId="0"/>
      <p:bldP spid="22" grpId="0"/>
      <p:bldP spid="28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3" y="810643"/>
            <a:ext cx="4057212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3849203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107706" y="2592126"/>
            <a:ext cx="6249" cy="2703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1428" y="1523558"/>
            <a:ext cx="9042572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Promotri primjere: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2246" y="209476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cesta vodi do stuba?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7598" y="285552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cesta vodi do stuba.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itle 1"/>
          <p:cNvSpPr txBox="1"/>
          <p:nvPr/>
        </p:nvSpPr>
        <p:spPr>
          <a:xfrm>
            <a:off x="1435100" y="15190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1109794" y="4287443"/>
            <a:ext cx="6249" cy="2703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94334" y="3790081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stube sigurne?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94131" y="4557831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stube sigurne.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1037587" y="6084134"/>
            <a:ext cx="6249" cy="2703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22127" y="5586772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tramvaj vozi do Sanjine škole?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8114" y="6286577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Onaj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tramvaj vozi do Sanjine škole.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2" grpId="0"/>
      <p:bldP spid="43" grpId="0"/>
      <p:bldP spid="46" grpId="0"/>
      <p:bldP spid="47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3" y="810643"/>
            <a:ext cx="4057212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3849203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033411" y="3549706"/>
            <a:ext cx="6249" cy="2703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17951" y="305234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cesta vodi do stuba?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3938" y="364991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cesta vodi do stuba.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itle 1"/>
          <p:cNvSpPr txBox="1"/>
          <p:nvPr/>
        </p:nvSpPr>
        <p:spPr>
          <a:xfrm>
            <a:off x="1435100" y="-3860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1035499" y="4854498"/>
            <a:ext cx="6249" cy="2703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20039" y="4357136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stube sigurne?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6026" y="4954706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 stube sigurne.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1037587" y="6084134"/>
            <a:ext cx="6249" cy="2703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22127" y="5586772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tramvaj vozi do Sanjine škole?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8114" y="6184342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Onaj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tramvaj vozi do Sanjine škole.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4949" y="1584219"/>
            <a:ext cx="7020720" cy="150487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2" name="Subtitle 2"/>
          <p:cNvSpPr txBox="1"/>
          <p:nvPr/>
        </p:nvSpPr>
        <p:spPr bwMode="gray">
          <a:xfrm>
            <a:off x="385907" y="1586307"/>
            <a:ext cx="7114824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Riječi kojima se služimo pri pokazivanju onoga o čemu govorimo zovemo 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pokaznim zamjenicama</a:t>
            </a:r>
            <a:r>
              <a:rPr lang="hr-HR" sz="3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3" y="810643"/>
            <a:ext cx="4057212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3849203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4" name="Title 1"/>
          <p:cNvSpPr txBox="1"/>
          <p:nvPr/>
        </p:nvSpPr>
        <p:spPr>
          <a:xfrm>
            <a:off x="1452245" y="-84505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385" y="3252463"/>
            <a:ext cx="25827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Ovaj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ulazi </a:t>
            </a:r>
            <a:endParaRPr lang="hr-HR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 školu.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04332" y="3252463"/>
            <a:ext cx="35654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Taj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pas zna </a:t>
            </a:r>
            <a:endParaRPr lang="hr-HR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ponašati u restoranu.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82160" y="3252462"/>
            <a:ext cx="27013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Onaj</a:t>
            </a:r>
            <a:r>
              <a:rPr lang="hr-HR" sz="2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će pas ući</a:t>
            </a:r>
            <a:endParaRPr lang="hr-HR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kazalište.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59130" y="2689717"/>
            <a:ext cx="0" cy="57717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895" y="2127211"/>
            <a:ext cx="2585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govornika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091470" y="2691805"/>
            <a:ext cx="0" cy="57717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634339" y="2129299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sugovornika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774114" y="2691805"/>
            <a:ext cx="0" cy="57717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266879" y="2129299"/>
            <a:ext cx="2986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</a:t>
            </a:r>
            <a:r>
              <a:rPr lang="hr-HR" sz="28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negovornika</a:t>
            </a:r>
            <a:endParaRPr lang="hr-HR" sz="2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15334" y="4989087"/>
            <a:ext cx="7020720" cy="150487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0" name="Subtitle 2"/>
          <p:cNvSpPr txBox="1"/>
          <p:nvPr/>
        </p:nvSpPr>
        <p:spPr bwMode="gray">
          <a:xfrm>
            <a:off x="926292" y="4991175"/>
            <a:ext cx="6909762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 </a:t>
            </a:r>
            <a:r>
              <a:rPr lang="hr-HR" sz="3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upućuju na udaljenost govornika od onoga o čemu govori.</a:t>
            </a:r>
            <a:endParaRPr lang="hr-HR" sz="3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34" grpId="0"/>
      <p:bldP spid="37" grpId="0"/>
      <p:bldP spid="39" grpId="0"/>
      <p:bldP spid="29" grpId="0" bldLvl="0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3" y="810643"/>
            <a:ext cx="4057212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3849203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2" name="Rectangle 41"/>
          <p:cNvSpPr/>
          <p:nvPr/>
        </p:nvSpPr>
        <p:spPr>
          <a:xfrm>
            <a:off x="3361145" y="2200576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Ovaj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 veselo laje.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7132" y="2852972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Taj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pas igra s djecom.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itle 1"/>
          <p:cNvSpPr txBox="1"/>
          <p:nvPr/>
        </p:nvSpPr>
        <p:spPr>
          <a:xfrm>
            <a:off x="1435100" y="-50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838118" y="4117827"/>
            <a:ext cx="1" cy="10439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363233" y="3505368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Onaj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trči parkom.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9497" y="2231353"/>
            <a:ext cx="2585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govornika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9497" y="2883749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sugovornika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9497" y="3536145"/>
            <a:ext cx="2986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</a:t>
            </a:r>
            <a:r>
              <a:rPr lang="hr-HR" sz="28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negovornika</a:t>
            </a:r>
            <a:endParaRPr lang="hr-HR" sz="2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02899" y="5098258"/>
            <a:ext cx="50441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21" grpId="0"/>
      <p:bldP spid="22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3" y="810643"/>
            <a:ext cx="4057212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3849203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2" name="Rectangle 41"/>
          <p:cNvSpPr/>
          <p:nvPr/>
        </p:nvSpPr>
        <p:spPr>
          <a:xfrm>
            <a:off x="3361145" y="2200576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Ovakav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pas druželjubiv.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7132" y="2852972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Takav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pomaže lovcima.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itle 1"/>
          <p:cNvSpPr txBox="1"/>
          <p:nvPr/>
        </p:nvSpPr>
        <p:spPr>
          <a:xfrm>
            <a:off x="1497965" y="-50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838118" y="4117827"/>
            <a:ext cx="1" cy="10439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363233" y="3505368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Onakav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vodi slijepe osobe.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9497" y="2231353"/>
            <a:ext cx="2585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govornika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9497" y="2883749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sugovornika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9497" y="3536145"/>
            <a:ext cx="2986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</a:t>
            </a:r>
            <a:r>
              <a:rPr lang="hr-HR" sz="28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negovornika</a:t>
            </a:r>
            <a:endParaRPr lang="hr-HR" sz="2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02899" y="5098258"/>
            <a:ext cx="50441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Kakav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3" y="810643"/>
            <a:ext cx="4057212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3849203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2" name="Rectangle 41"/>
          <p:cNvSpPr/>
          <p:nvPr/>
        </p:nvSpPr>
        <p:spPr>
          <a:xfrm>
            <a:off x="3361145" y="2200576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Ovolik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čuva kuću.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57132" y="2852972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Tolik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treba pažnju.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itle 1"/>
          <p:cNvSpPr txBox="1"/>
          <p:nvPr/>
        </p:nvSpPr>
        <p:spPr>
          <a:xfrm>
            <a:off x="1435100" y="14555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838118" y="4117827"/>
            <a:ext cx="1" cy="10439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363233" y="3505368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Onolik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pas rijedak.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9497" y="2231353"/>
            <a:ext cx="2585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govornika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9497" y="2883749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sugovornika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9497" y="3536145"/>
            <a:ext cx="2986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</a:t>
            </a:r>
            <a:r>
              <a:rPr lang="hr-HR" sz="28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negovornika</a:t>
            </a:r>
            <a:endParaRPr lang="hr-HR" sz="2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02899" y="5098258"/>
            <a:ext cx="50441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3" y="810643"/>
            <a:ext cx="4057212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3849203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4" name="Title 1"/>
          <p:cNvSpPr txBox="1"/>
          <p:nvPr/>
        </p:nvSpPr>
        <p:spPr>
          <a:xfrm>
            <a:off x="1435100" y="-50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ubtitle 2"/>
          <p:cNvSpPr txBox="1"/>
          <p:nvPr/>
        </p:nvSpPr>
        <p:spPr bwMode="gray">
          <a:xfrm>
            <a:off x="385907" y="1987139"/>
            <a:ext cx="6909762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Pokazne zamjenice </a:t>
            </a:r>
            <a:r>
              <a:rPr lang="hr-HR" sz="3200" cap="none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odgovaraju na pitanja </a:t>
            </a:r>
            <a:r>
              <a:rPr lang="hr-HR" sz="3200" i="1" cap="none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Koji?, Kakav?, </a:t>
            </a:r>
            <a:r>
              <a:rPr lang="hr-HR" sz="3200" i="1" cap="none" dirty="0" err="1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Kolik</a:t>
            </a:r>
            <a:r>
              <a:rPr lang="hr-HR" sz="3200" i="1" cap="none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3200" i="1" cap="none" dirty="0" smtClean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/>
          <p:cNvSpPr txBox="1"/>
          <p:nvPr/>
        </p:nvSpPr>
        <p:spPr bwMode="gray">
          <a:xfrm>
            <a:off x="286385" y="3768090"/>
            <a:ext cx="8571230" cy="949325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cap="none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Pokazne su zamjenice: </a:t>
            </a:r>
            <a:r>
              <a:rPr lang="hr-HR" sz="3200" b="1" cap="none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ovaj, taj, onaj; ovakav, takav, onakav; ovolik, tolik, onolik.</a:t>
            </a:r>
            <a:endParaRPr lang="hr-HR" sz="3200" b="1" cap="none" dirty="0" smtClean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2" name="Rectangle 41"/>
          <p:cNvSpPr/>
          <p:nvPr/>
        </p:nvSpPr>
        <p:spPr>
          <a:xfrm>
            <a:off x="103891" y="369528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Ovaj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posao plemenit.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9878" y="429285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pasmina dobroćudna.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3460" y="2064984"/>
            <a:ext cx="8765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kako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pokazne zamjenice mijenjaju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svim trima rodovima: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/>
          <p:nvPr/>
        </p:nvSpPr>
        <p:spPr>
          <a:xfrm>
            <a:off x="1435100" y="-50"/>
            <a:ext cx="770890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5412" y="810643"/>
            <a:ext cx="7109387" cy="103661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5" name="Subtitle 2"/>
          <p:cNvSpPr txBox="1"/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 mijenjaju se u rodu, broju i padežu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847" y="4882405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Ovo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znanje korisno svima.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263013" y="4018721"/>
            <a:ext cx="388307" cy="127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870019" y="3697377"/>
            <a:ext cx="1434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muški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265101" y="4609531"/>
            <a:ext cx="388307" cy="127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72107" y="4288187"/>
            <a:ext cx="1434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ženski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277627" y="5198253"/>
            <a:ext cx="388307" cy="127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884633" y="4876909"/>
            <a:ext cx="1434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srednji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20" grpId="0"/>
      <p:bldP spid="27" grpId="0"/>
      <p:bldP spid="30" grpId="0"/>
      <p:bldP spid="34" grpId="0"/>
      <p:bldP spid="38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2994</Words>
  <Application>WPS Presentation</Application>
  <PresentationFormat>On-screen Show (4:3)</PresentationFormat>
  <Paragraphs>244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POKAZNE ZAMJENICE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331</cp:revision>
  <dcterms:created xsi:type="dcterms:W3CDTF">2014-02-05T06:53:00Z</dcterms:created>
  <dcterms:modified xsi:type="dcterms:W3CDTF">2024-01-19T15:32:58Z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1B4B9A193EC84D448B8EF35352FA1C67_13</vt:lpwstr>
  </property>
  <property fmtid="{D5CDD505-2E9C-101B-9397-08002B2CF9AE}" pid="3" name="KSOProductBuildVer">
    <vt:lpwstr>1033-12.2.0.13359</vt:lpwstr>
  </property>
</Properties>
</file>