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7"/>
  </p:handoutMasterIdLst>
  <p:sldIdLst>
    <p:sldId id="267" r:id="rId3"/>
    <p:sldId id="268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297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513" userDrawn="1">
          <p15:clr>
            <a:srgbClr val="A4A3A4"/>
          </p15:clr>
        </p15:guide>
        <p15:guide id="3" orient="horz" pos="447" userDrawn="1">
          <p15:clr>
            <a:srgbClr val="A4A3A4"/>
          </p15:clr>
        </p15:guide>
        <p15:guide id="4" pos="4808" userDrawn="1">
          <p15:clr>
            <a:srgbClr val="A4A3A4"/>
          </p15:clr>
        </p15:guide>
        <p15:guide id="5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00FFFF"/>
    <a:srgbClr val="FF9933"/>
    <a:srgbClr val="9900CC"/>
    <a:srgbClr val="660066"/>
    <a:srgbClr val="000000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60" y="84"/>
      </p:cViewPr>
      <p:guideLst>
        <p:guide orient="horz" pos="1661"/>
        <p:guide pos="513"/>
        <p:guide orient="horz" pos="447"/>
        <p:guide pos="4808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79500" y="889505"/>
            <a:ext cx="7061200" cy="118776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452" y="765680"/>
            <a:ext cx="7775548" cy="1187767"/>
          </a:xfrm>
        </p:spPr>
        <p:txBody>
          <a:bodyPr>
            <a:no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9500" y="2389088"/>
            <a:ext cx="70612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Jedna od osobitosti hrvatskoga jezika jest i mogućnost glagola da svojim oblikom izreknu je li radnja završena ili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nezavršena.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55565" y="566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8504" y="1702106"/>
            <a:ext cx="8897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Glagolski vid ne ovisi o glagolskome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vremenu.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5673" y="5545595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45037" y="5541290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038502" y="4724400"/>
            <a:ext cx="0" cy="56160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86237" y="4724400"/>
            <a:ext cx="0" cy="56160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8504" y="2393880"/>
            <a:ext cx="7337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Glagolski vid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vidi se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svim vremenima: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163" y="3942820"/>
            <a:ext cx="40548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će plesati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7377" y="3938515"/>
            <a:ext cx="43577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će otplesati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251" y="3012493"/>
            <a:ext cx="330009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buduće </a:t>
            </a:r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vrijeme:</a:t>
            </a:r>
            <a:endParaRPr lang="hr-HR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411156" cy="96102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1030814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Najčešći načini tvorbe svršenih i nesvršenih glagola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412004" y="2079437"/>
            <a:ext cx="79702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Svršene glagole često tvorimo tako da nesvršenim glagolima dodamo predmetak: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2774" y="3499963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plesati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5320" y="3499963"/>
            <a:ext cx="1085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+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0604" y="3499963"/>
            <a:ext cx="1802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zaplesati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981602" y="3822700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461470" y="4066800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14016" y="4066800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29300" y="4066800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pridržati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980298" y="4389537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461470" y="4702495"/>
            <a:ext cx="1391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414016" y="4702495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29300" y="4702495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pogledati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980298" y="5025232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21002" y="5287270"/>
            <a:ext cx="0" cy="56160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270402" y="5287270"/>
            <a:ext cx="0" cy="56160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72302" y="5287270"/>
            <a:ext cx="0" cy="56160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493074" y="5755892"/>
            <a:ext cx="2055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58119" y="5755892"/>
            <a:ext cx="1766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8812" y="5912287"/>
            <a:ext cx="22595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predmetak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40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411156" cy="96102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1030814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Najčešći načini tvorbe svršenih i nesvršenih glagola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449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412004" y="2079437"/>
            <a:ext cx="87319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Nesvršene glagole možemo tvoriti od svršenih pomoću tvorbenih umetaka </a:t>
            </a:r>
            <a:r>
              <a:rPr lang="hr-HR" sz="3200" i="1">
                <a:latin typeface="Arial" panose="020B0604020202020204" pitchFamily="34" charset="0"/>
                <a:cs typeface="Arial" panose="020B0604020202020204" pitchFamily="34" charset="0"/>
              </a:rPr>
              <a:t>-av-</a:t>
            </a:r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 ili </a:t>
            </a:r>
            <a:r>
              <a:rPr lang="hr-HR" sz="3200" i="1">
                <a:latin typeface="Arial" panose="020B0604020202020204" pitchFamily="34" charset="0"/>
                <a:cs typeface="Arial" panose="020B0604020202020204" pitchFamily="34" charset="0"/>
              </a:rPr>
              <a:t>-iv-.</a:t>
            </a:r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3440" y="3393906"/>
            <a:ext cx="2494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pridrž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9605" y="3393906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pridržati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43212" y="3730713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872136" y="3960743"/>
            <a:ext cx="2319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pogled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38301" y="3960743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pogledati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941908" y="4297550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872137" y="4596438"/>
            <a:ext cx="23197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pokr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38301" y="4596438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pokriti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941908" y="4933245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146021" y="5150438"/>
            <a:ext cx="573728" cy="3328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95369" y="5181213"/>
            <a:ext cx="0" cy="53083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881303" y="5181213"/>
            <a:ext cx="0" cy="56160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903741" y="5649834"/>
            <a:ext cx="21661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67120" y="5649835"/>
            <a:ext cx="1766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84473" y="5357446"/>
            <a:ext cx="22595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umetak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411156" cy="96102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1030814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Najčešći načini tvorbe svršenih i nesvršenih glagola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412004" y="2079437"/>
            <a:ext cx="87319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Nesvršeni i svršeni vidski parnjaci ponekad imaju različite osnove: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0791" y="3422393"/>
            <a:ext cx="2494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krenuti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6956" y="3422393"/>
            <a:ext cx="1300356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kretati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500563" y="3759200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29487" y="3989230"/>
            <a:ext cx="2319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obići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95652" y="3989230"/>
            <a:ext cx="1552028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obilaziti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499259" y="4326037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429488" y="4624925"/>
            <a:ext cx="23197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izvesti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95652" y="4624925"/>
            <a:ext cx="1438214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izvoditi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499259" y="4961732"/>
            <a:ext cx="65719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352720" y="5209700"/>
            <a:ext cx="0" cy="53083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438654" y="5209700"/>
            <a:ext cx="0" cy="56160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61092" y="5678321"/>
            <a:ext cx="21661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glagoli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28900" y="5678321"/>
            <a:ext cx="19622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glagoli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92163" y="815496"/>
            <a:ext cx="2310052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10361" y="577749"/>
            <a:ext cx="270445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2083505" y="-2862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63" y="2790896"/>
            <a:ext cx="8547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Dugo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čekale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konačno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dočekale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svečanu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povorku.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7544" y="1470740"/>
            <a:ext cx="336740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 po vidu: 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9485" y="2206121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svršeni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3309" y="4318310"/>
            <a:ext cx="314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izriču radnju koja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traje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7764" y="4318310"/>
            <a:ext cx="31954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izriču radnju koja je završena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83308" y="5780782"/>
            <a:ext cx="471250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9160" indent="449580"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čekati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dočekati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indent="449580" algn="ctr"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vidski par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762535" y="3756705"/>
            <a:ext cx="0" cy="53083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086469" y="3756705"/>
            <a:ext cx="0" cy="56160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3309" y="2206121"/>
            <a:ext cx="1942591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Rectangle 30"/>
          <p:cNvSpPr/>
          <p:nvPr/>
        </p:nvSpPr>
        <p:spPr>
          <a:xfrm>
            <a:off x="5647766" y="2196148"/>
            <a:ext cx="1491500" cy="584775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2083308" y="4330250"/>
            <a:ext cx="2313880" cy="106527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Rectangle 33"/>
          <p:cNvSpPr/>
          <p:nvPr/>
        </p:nvSpPr>
        <p:spPr>
          <a:xfrm>
            <a:off x="5647764" y="4311107"/>
            <a:ext cx="3186917" cy="1084421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 animBg="1"/>
      <p:bldP spid="31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295220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Glagolski vid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313" y="1687355"/>
            <a:ext cx="8318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okušaj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otkriti razliku u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značenjima glagola: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8161" y="2576987"/>
            <a:ext cx="40133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obilaze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seoska domaćinstva.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87893" y="2599472"/>
            <a:ext cx="41561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obiđu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seoska domaćinstva.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161" y="4232902"/>
            <a:ext cx="382580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 izriču radnju koja traje,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koja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nije završena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2550" y="4232902"/>
            <a:ext cx="4086791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 izriču radnju koja je u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potpunosti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završena 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400" y="3643866"/>
            <a:ext cx="0" cy="482616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997700" y="3643866"/>
            <a:ext cx="0" cy="482616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295220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Glagolski vid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8154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313" y="1687355"/>
            <a:ext cx="8318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romotrimo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ih u infinitivu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2329" y="2636838"/>
            <a:ext cx="4666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8320"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obilaziti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obići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327400" y="3161250"/>
            <a:ext cx="228600" cy="44555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81600" y="3161250"/>
            <a:ext cx="215900" cy="44555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83350" y="3530828"/>
            <a:ext cx="3440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nesvršenu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radnju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53500" y="3534797"/>
            <a:ext cx="2871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svršenu radnju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31458" y="4070692"/>
            <a:ext cx="4849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8320"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izvoditi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izvesti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8220" y="4612898"/>
            <a:ext cx="528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8320"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pjevati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otpjevati</a:t>
            </a:r>
            <a:r>
              <a:rPr lang="hr-HR" sz="3200" dirty="0">
                <a:solidFill>
                  <a:srgbClr val="F7964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1313" y="5191362"/>
            <a:ext cx="88026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svojstvo glagola da svojim oblikom izriču nesvršenost ili svršenost radnje naziva se </a:t>
            </a:r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glagolski</a:t>
            </a:r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</a:t>
            </a:r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1313" y="1695682"/>
            <a:ext cx="86789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Glagoli po vidu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mogu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biti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92163" y="1870666"/>
            <a:ext cx="826700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glagoli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izriču radnju koja u 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određenom vremenu traje, koja nije svršena.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80595" y="3525068"/>
            <a:ext cx="4717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pjevaju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pjesmu.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372773" y="4925245"/>
            <a:ext cx="84291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7060" indent="449580" algn="ctr"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glagol </a:t>
            </a:r>
            <a:r>
              <a:rPr lang="hr-HR" sz="32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pjevati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izriče da radnja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nije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dovršena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39574" y="4258832"/>
            <a:ext cx="8708" cy="51742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7084" y="3525068"/>
            <a:ext cx="5059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otpjevaju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pjesmu.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306284" y="4925245"/>
            <a:ext cx="84291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7060" indent="449580" algn="ctr"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vršeni glagol </a:t>
            </a:r>
            <a:r>
              <a:rPr lang="hr-HR" sz="3200" i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otpjevati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	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izriče da je radnja 	završena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606063" y="4258832"/>
            <a:ext cx="8708" cy="517423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75710" y="1906250"/>
            <a:ext cx="88977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glagoli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izriču radnju koja je u </a:t>
            </a:r>
            <a:r>
              <a:rPr lang="hr-HR" alt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određenom vremenu završila, koja je svršena</a:t>
            </a: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815410" y="2028039"/>
            <a:ext cx="88977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Par glagola povezanih značenjem koji se razlikuju po vidu naziva se 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vidski par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410" y="3541574"/>
            <a:ext cx="7902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Vidski par sastoji se od 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vidskih 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parnjaka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5670" y="4543585"/>
            <a:ext cx="3328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nazivati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nazvati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221" y="5545596"/>
            <a:ext cx="4535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vidski parnjak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4037" y="5545596"/>
            <a:ext cx="4079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vidski parnjak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880187" y="5114203"/>
            <a:ext cx="228600" cy="44555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34387" y="5114203"/>
            <a:ext cx="215900" cy="44555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8504" y="1815714"/>
            <a:ext cx="88977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još neke vidske parove glagola iz teksta: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6152" y="2695713"/>
            <a:ext cx="203259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stupati 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nositi 	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držati 		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5042036" y="2695713"/>
            <a:ext cx="203259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stupiti 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donijeti	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pridržati 		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1221" y="5545596"/>
            <a:ext cx="4626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vidski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parnjaci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4037" y="5545596"/>
            <a:ext cx="4171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vidski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parnjaci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880187" y="5114203"/>
            <a:ext cx="228600" cy="44555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734387" y="5114203"/>
            <a:ext cx="215900" cy="44555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69579" y="3186753"/>
            <a:ext cx="2755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69579" y="3898142"/>
            <a:ext cx="2755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69579" y="4613938"/>
            <a:ext cx="2755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8504" y="1702106"/>
            <a:ext cx="8897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Glagolski vid ne ovisi o glagolskome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vremenu.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5673" y="5545595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45037" y="5541290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504" y="2393880"/>
            <a:ext cx="7337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Glagolski vid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vidi se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svim vremenima: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8160" y="3908746"/>
            <a:ext cx="3750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plesale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kolo.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278" y="3908746"/>
            <a:ext cx="40809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otplesale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251" y="3012493"/>
            <a:ext cx="307467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prošlo vrijeme</a:t>
            </a:r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hr-H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38502" y="4724400"/>
            <a:ext cx="0" cy="56160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986237" y="4724400"/>
            <a:ext cx="0" cy="56160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45838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Nesvršeni i svršeni glagoli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50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GLAGOLI PO VIDU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8504" y="1702106"/>
            <a:ext cx="8897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Glagolski vid ne ovisi o glagolskome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vremenu.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5673" y="5545595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nesvršeni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45037" y="5541290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svršeni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038502" y="4724400"/>
            <a:ext cx="0" cy="56160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86237" y="4724400"/>
            <a:ext cx="0" cy="56160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8504" y="2393880"/>
            <a:ext cx="7337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Glagolski vid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vidi se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svim vremenima: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163" y="3942820"/>
            <a:ext cx="4054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plešu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7377" y="3938515"/>
            <a:ext cx="43577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Djevojke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otplešu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251" y="3012493"/>
            <a:ext cx="3373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sadašnje </a:t>
            </a:r>
            <a:r>
              <a:rPr lang="hr-HR" sz="3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vrijeme:</a:t>
            </a:r>
            <a:endParaRPr lang="hr-H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3091</Words>
  <Application>WPS Presentation</Application>
  <PresentationFormat>On-screen Show (4:3)</PresentationFormat>
  <Paragraphs>241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Wingdings 3</vt:lpstr>
      <vt:lpstr>Microsoft YaHei</vt:lpstr>
      <vt:lpstr>Arial Unicode MS</vt:lpstr>
      <vt:lpstr>Calibri Light</vt:lpstr>
      <vt:lpstr>Theme1</vt:lpstr>
      <vt:lpstr>GLAGOLI PO VIDU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318</cp:revision>
  <dcterms:created xsi:type="dcterms:W3CDTF">2014-02-05T06:53:00Z</dcterms:created>
  <dcterms:modified xsi:type="dcterms:W3CDTF">2024-01-19T15:42:26Z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63D798FFBA7845DB8047CE6C6DA06F08_13</vt:lpwstr>
  </property>
  <property fmtid="{D5CDD505-2E9C-101B-9397-08002B2CF9AE}" pid="3" name="KSOProductBuildVer">
    <vt:lpwstr>1033-12.2.0.13359</vt:lpwstr>
  </property>
</Properties>
</file>