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88" r:id="rId4"/>
    <p:sldId id="289" r:id="rId5"/>
    <p:sldId id="290" r:id="rId6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1410DB3-0190-449D-A2AE-1BA4D4837F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6976CE73-37E7-49E7-B22D-40BD1D3FD1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050772D-1314-46B5-93C1-616C1B4AE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8F62E-6536-4B11-833A-4356890A6BDE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642AF7ED-3892-4288-85FC-7AC707959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00C6A9F9-EB2B-46B9-A30D-85A755724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424-EFC4-4022-9B0A-76821FBA8BB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67900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C48DAA5-1E3E-40F3-9196-5D1A58124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A4E8D65D-D8FB-4B25-9EAE-2D49576DE7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420AB2A-5DCE-4C00-BB23-F4C72CE47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8F62E-6536-4B11-833A-4356890A6BDE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A86106E0-00C6-4384-9019-A029A2B45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6FF5B985-F765-4EB7-A612-C5256CE90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424-EFC4-4022-9B0A-76821FBA8BB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00136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AE36E4F6-B90C-46C8-A6AF-DC094572D3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48402246-C9E8-4E50-842B-BCA42B83DB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6098648A-D82F-47CD-A974-2468B3915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8F62E-6536-4B11-833A-4356890A6BDE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DFA8F75-8523-4788-BBB9-F3F4DE2B9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807C250-4BE2-48E3-AFB5-80EA82E85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424-EFC4-4022-9B0A-76821FBA8BB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1499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97F8B15-CCB9-4CF6-B2D3-BF91E7341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20318-2C8B-4AAC-9ACF-1B72FDEACF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47CB42F-95E2-4012-8C24-73D019CFF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8F62E-6536-4B11-833A-4356890A6BDE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9353E9AA-F7B8-461C-A990-CB85D7385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6600B626-6CB0-434C-AFE5-45937155F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424-EFC4-4022-9B0A-76821FBA8BB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68746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95C2499-A829-4570-BCA0-7FCE3EA86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1B390E86-759F-41A0-BFA6-4F7B3F3258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102FD0E-F2E6-4242-93C2-27FD33D7B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8F62E-6536-4B11-833A-4356890A6BDE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72F93654-83AA-460B-A296-5D526F5B7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6377C770-9C97-4B54-8318-046B7C6C5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424-EFC4-4022-9B0A-76821FBA8BB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4471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27957B4-ED32-4C14-9CEA-BAC0ECC86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010C0023-0319-4B24-BC57-646ED1446C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75C39AC0-878E-4ECA-96BC-464054A3DE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3EF5705E-1C98-4FE3-B48F-183126EA9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8F62E-6536-4B11-833A-4356890A6BDE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E8721BA-4E83-4A5A-8535-DBE604B7D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31451958-2621-42FE-A853-02889B886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424-EFC4-4022-9B0A-76821FBA8BB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5068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00C2075-E97E-4254-B700-F10E1B575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008F8F27-800E-469C-8E9D-BB3AC2B7A3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62C004B0-7735-4D66-A0A7-9357F2F1AF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0623C327-17BB-4F55-A969-ADB6E215F4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D5B74F8B-8317-439B-85D9-93873DC2F3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3FE1F6B9-DED9-4F04-9771-4178E5864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8F62E-6536-4B11-833A-4356890A6BDE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527EB07A-162D-4B31-97D0-F26F0FBF5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13A6C44E-7A90-4101-9302-75DBBF5EC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424-EFC4-4022-9B0A-76821FBA8BB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66955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2AB8542-B3F4-4262-800C-A640490A4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1A05F96C-A617-4AA0-85E2-0A8AD3264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8F62E-6536-4B11-833A-4356890A6BDE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FA5B05FB-8E6A-4959-A47E-AC42CCD1F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14A4EF0C-07AB-4B51-A0EC-8B4F2CCAA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424-EFC4-4022-9B0A-76821FBA8BB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286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38633355-DB6F-48CD-B44F-4CD3A9AA6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8F62E-6536-4B11-833A-4356890A6BDE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41F69F0E-4C10-42C7-ABA3-E84273A31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C3DAA2B1-C1EE-4AEB-9386-0EFFFD07D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424-EFC4-4022-9B0A-76821FBA8BB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53359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793F042-9185-4616-9D50-65AF5F33C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495DA3B1-2010-4C0C-A7F5-EB7EDC8E60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60DF41C5-EBB6-48C7-915B-46D8BD2F00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9A4A6A9E-F206-4E89-8103-4B005B83E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8F62E-6536-4B11-833A-4356890A6BDE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05C7E9F7-F336-4386-8684-5EC4B1117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ACF3D121-4C0B-48EF-9719-EA4FFF924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424-EFC4-4022-9B0A-76821FBA8BB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23599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A74B99-DBB7-4491-9DB9-40696F712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812EA252-C974-4DC3-87BC-FA3C9517C9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6CB37A0-B1C0-4E68-84E4-77513AEECA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A13DC75B-154D-4B55-A2FB-F350E27B1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8F62E-6536-4B11-833A-4356890A6BDE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F12C9B64-45F6-4D3A-9ECF-0FAFC2728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83F7389-D6AC-457D-B2FB-6DD40DE85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424-EFC4-4022-9B0A-76821FBA8BB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6073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E44BC67B-20D9-409B-9505-2D96133BB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10800868-E022-4D16-BE4F-084E9BA3B8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BC2D924B-F24B-4313-AFF4-3B61ABEB78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8F62E-6536-4B11-833A-4356890A6BDE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94A5074A-8D5A-47A9-9A28-9156152FA3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0B232CFE-AFD3-415C-A9AB-50DB5D37C4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E7424-EFC4-4022-9B0A-76821FBA8BB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2402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ublicdomainpictures.net/view-image.php?image=46180&amp;picture=fingers-gesture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pixabay.com/th/vectors/%E0%B8%A1%E0%B8%B7%E0%B8%AD-%E0%B9%80%E0%B8%9B%E0%B8%B4%E0%B8%94-%E0%B8%81%E0%B8%B2%E0%B8%A3%E0%B9%8C%E0%B8%95%E0%B8%B9%E0%B8%99-%E0%B8%94%E0%B8%B3%E0%B8%82%E0%B8%B3-%E0%B9%82%E0%B8%9A%E0%B8%81-306763/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ublicdomainpictures.net/view-image.php?image=46180&amp;picture=fingers-gesture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197C305C-0E98-44D5-A930-21F23CC52F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Slika 4" descr="Slika na kojoj se prikazuje crtić, ukrasni isječci, ilustracija&#10;&#10;Opis je automatski generiran">
            <a:extLst>
              <a:ext uri="{FF2B5EF4-FFF2-40B4-BE49-F238E27FC236}">
                <a16:creationId xmlns:a16="http://schemas.microsoft.com/office/drawing/2014/main" id="{888D8FD9-A38E-482D-BCE9-2D9C509F17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027" r="6307"/>
          <a:stretch/>
        </p:blipFill>
        <p:spPr>
          <a:xfrm>
            <a:off x="-19030" y="590560"/>
            <a:ext cx="5638780" cy="6343639"/>
          </a:xfrm>
          <a:prstGeom prst="rect">
            <a:avLst/>
          </a:prstGeom>
        </p:spPr>
      </p:pic>
      <p:pic>
        <p:nvPicPr>
          <p:cNvPr id="7" name="Slika 6" descr="Slika na kojoj se prikazuje dlan&#10;&#10;Opis je automatski generiran uz srednju pouzdanost">
            <a:extLst>
              <a:ext uri="{FF2B5EF4-FFF2-40B4-BE49-F238E27FC236}">
                <a16:creationId xmlns:a16="http://schemas.microsoft.com/office/drawing/2014/main" id="{4F6C95E8-4939-438B-B080-41D0C5DC543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5738" r="199"/>
          <a:stretch/>
        </p:blipFill>
        <p:spPr>
          <a:xfrm>
            <a:off x="5915025" y="-190499"/>
            <a:ext cx="6296025" cy="6858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rgbClr val="EFEFE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02DA391D-241E-4831-B0E1-4015A88D8A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/>
          </a:bodyPr>
          <a:lstStyle/>
          <a:p>
            <a:r>
              <a:rPr lang="hr-HR" sz="4000" dirty="0"/>
              <a:t>NEPROMJENJIVE VRSTE RIJEČI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30B37FA8-C2CD-47DD-8391-93C6FBD216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7"/>
            <a:ext cx="6960524" cy="598516"/>
          </a:xfrm>
        </p:spPr>
        <p:txBody>
          <a:bodyPr anchor="ctr">
            <a:normAutofit/>
          </a:bodyPr>
          <a:lstStyle/>
          <a:p>
            <a:r>
              <a:rPr lang="hr-HR" sz="2000" dirty="0">
                <a:solidFill>
                  <a:schemeClr val="bg1"/>
                </a:solidFill>
              </a:rPr>
              <a:t>USUSTAVLJIVANJE 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2953F031-5427-4193-BD97-DFC0F2E9DDF6}"/>
              </a:ext>
            </a:extLst>
          </p:cNvPr>
          <p:cNvSpPr txBox="1"/>
          <p:nvPr/>
        </p:nvSpPr>
        <p:spPr>
          <a:xfrm>
            <a:off x="8686153" y="143131"/>
            <a:ext cx="76108" cy="3608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>
                <a:solidFill>
                  <a:srgbClr val="FF0000"/>
                </a:solidFill>
              </a:rPr>
              <a:t>P</a:t>
            </a:r>
          </a:p>
          <a:p>
            <a:r>
              <a:rPr lang="hr-HR" sz="3200" dirty="0">
                <a:solidFill>
                  <a:srgbClr val="FF0000"/>
                </a:solidFill>
              </a:rPr>
              <a:t>R</a:t>
            </a:r>
          </a:p>
          <a:p>
            <a:r>
              <a:rPr lang="hr-HR" sz="3200" dirty="0">
                <a:solidFill>
                  <a:srgbClr val="FF0000"/>
                </a:solidFill>
              </a:rPr>
              <a:t>I</a:t>
            </a:r>
          </a:p>
          <a:p>
            <a:r>
              <a:rPr lang="hr-HR" sz="3200" dirty="0">
                <a:solidFill>
                  <a:srgbClr val="FF0000"/>
                </a:solidFill>
              </a:rPr>
              <a:t>L</a:t>
            </a:r>
          </a:p>
          <a:p>
            <a:r>
              <a:rPr lang="hr-HR" sz="3200" dirty="0">
                <a:solidFill>
                  <a:srgbClr val="FF0000"/>
                </a:solidFill>
              </a:rPr>
              <a:t>O</a:t>
            </a:r>
          </a:p>
          <a:p>
            <a:r>
              <a:rPr lang="hr-HR" sz="3200" dirty="0">
                <a:solidFill>
                  <a:srgbClr val="FF0000"/>
                </a:solidFill>
              </a:rPr>
              <a:t>Z</a:t>
            </a:r>
          </a:p>
          <a:p>
            <a:r>
              <a:rPr lang="hr-HR" sz="3200" dirty="0">
                <a:solidFill>
                  <a:srgbClr val="FF0000"/>
                </a:solidFill>
              </a:rPr>
              <a:t>I</a:t>
            </a:r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A6100496-F19F-4443-8C30-E72AD144741D}"/>
              </a:ext>
            </a:extLst>
          </p:cNvPr>
          <p:cNvSpPr txBox="1"/>
          <p:nvPr/>
        </p:nvSpPr>
        <p:spPr>
          <a:xfrm>
            <a:off x="10166917" y="743523"/>
            <a:ext cx="7610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>
                <a:solidFill>
                  <a:srgbClr val="FF0000"/>
                </a:solidFill>
              </a:rPr>
              <a:t>P</a:t>
            </a:r>
          </a:p>
          <a:p>
            <a:r>
              <a:rPr lang="hr-HR" sz="3200" dirty="0">
                <a:solidFill>
                  <a:srgbClr val="FF0000"/>
                </a:solidFill>
              </a:rPr>
              <a:t>R</a:t>
            </a:r>
          </a:p>
          <a:p>
            <a:r>
              <a:rPr lang="hr-HR" sz="3200" dirty="0">
                <a:solidFill>
                  <a:srgbClr val="FF0000"/>
                </a:solidFill>
              </a:rPr>
              <a:t>I</a:t>
            </a:r>
          </a:p>
          <a:p>
            <a:r>
              <a:rPr lang="hr-HR" sz="3200" dirty="0">
                <a:solidFill>
                  <a:srgbClr val="FF0000"/>
                </a:solidFill>
              </a:rPr>
              <a:t>J</a:t>
            </a:r>
          </a:p>
          <a:p>
            <a:r>
              <a:rPr lang="hr-HR" sz="3200" dirty="0">
                <a:solidFill>
                  <a:srgbClr val="FF0000"/>
                </a:solidFill>
              </a:rPr>
              <a:t>E</a:t>
            </a:r>
          </a:p>
          <a:p>
            <a:r>
              <a:rPr lang="hr-HR" sz="3200" dirty="0">
                <a:solidFill>
                  <a:srgbClr val="FF0000"/>
                </a:solidFill>
              </a:rPr>
              <a:t>D</a:t>
            </a:r>
          </a:p>
          <a:p>
            <a:r>
              <a:rPr lang="hr-HR" sz="3200" dirty="0">
                <a:solidFill>
                  <a:srgbClr val="FF0000"/>
                </a:solidFill>
              </a:rPr>
              <a:t>L</a:t>
            </a:r>
          </a:p>
          <a:p>
            <a:r>
              <a:rPr lang="hr-HR" sz="3200" dirty="0">
                <a:solidFill>
                  <a:srgbClr val="FF0000"/>
                </a:solidFill>
              </a:rPr>
              <a:t>O</a:t>
            </a:r>
          </a:p>
          <a:p>
            <a:r>
              <a:rPr lang="hr-HR" sz="3200" dirty="0">
                <a:solidFill>
                  <a:srgbClr val="FF0000"/>
                </a:solidFill>
              </a:rPr>
              <a:t>Z</a:t>
            </a:r>
          </a:p>
          <a:p>
            <a:r>
              <a:rPr lang="hr-HR" sz="3200" dirty="0">
                <a:solidFill>
                  <a:srgbClr val="FF0000"/>
                </a:solidFill>
              </a:rPr>
              <a:t>I</a:t>
            </a:r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9D28A6E1-B667-44B5-9FED-4FDCAE4E8EC0}"/>
              </a:ext>
            </a:extLst>
          </p:cNvPr>
          <p:cNvSpPr txBox="1"/>
          <p:nvPr/>
        </p:nvSpPr>
        <p:spPr>
          <a:xfrm rot="19738683">
            <a:off x="7651005" y="1024567"/>
            <a:ext cx="7610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>
                <a:solidFill>
                  <a:srgbClr val="FF0000"/>
                </a:solidFill>
              </a:rPr>
              <a:t>V</a:t>
            </a:r>
          </a:p>
          <a:p>
            <a:r>
              <a:rPr lang="hr-HR" sz="3200" dirty="0">
                <a:solidFill>
                  <a:srgbClr val="FF0000"/>
                </a:solidFill>
              </a:rPr>
              <a:t>E</a:t>
            </a:r>
          </a:p>
          <a:p>
            <a:r>
              <a:rPr lang="hr-HR" sz="3200" dirty="0">
                <a:solidFill>
                  <a:srgbClr val="FF0000"/>
                </a:solidFill>
              </a:rPr>
              <a:t>Z</a:t>
            </a:r>
          </a:p>
          <a:p>
            <a:r>
              <a:rPr lang="hr-HR" sz="3200" dirty="0">
                <a:solidFill>
                  <a:srgbClr val="FF0000"/>
                </a:solidFill>
              </a:rPr>
              <a:t>N</a:t>
            </a:r>
          </a:p>
          <a:p>
            <a:r>
              <a:rPr lang="hr-HR" sz="3200" dirty="0">
                <a:solidFill>
                  <a:srgbClr val="FF0000"/>
                </a:solidFill>
              </a:rPr>
              <a:t>I</a:t>
            </a:r>
          </a:p>
          <a:p>
            <a:r>
              <a:rPr lang="hr-HR" sz="3200" dirty="0">
                <a:solidFill>
                  <a:srgbClr val="FF0000"/>
                </a:solidFill>
              </a:rPr>
              <a:t>C</a:t>
            </a:r>
          </a:p>
          <a:p>
            <a:r>
              <a:rPr lang="hr-HR" sz="3200" dirty="0">
                <a:solidFill>
                  <a:srgbClr val="FF0000"/>
                </a:solidFill>
              </a:rPr>
              <a:t>I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8BB2B4AB-8904-49AD-A064-9D5BF0270C70}"/>
              </a:ext>
            </a:extLst>
          </p:cNvPr>
          <p:cNvSpPr txBox="1"/>
          <p:nvPr/>
        </p:nvSpPr>
        <p:spPr>
          <a:xfrm rot="1023275">
            <a:off x="11202138" y="1561142"/>
            <a:ext cx="7610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>
                <a:solidFill>
                  <a:srgbClr val="FF0000"/>
                </a:solidFill>
              </a:rPr>
              <a:t>Č</a:t>
            </a:r>
          </a:p>
          <a:p>
            <a:r>
              <a:rPr lang="hr-HR" sz="3200" dirty="0">
                <a:solidFill>
                  <a:srgbClr val="FF0000"/>
                </a:solidFill>
              </a:rPr>
              <a:t>E</a:t>
            </a:r>
          </a:p>
          <a:p>
            <a:r>
              <a:rPr lang="hr-HR" sz="3200" dirty="0">
                <a:solidFill>
                  <a:srgbClr val="FF0000"/>
                </a:solidFill>
              </a:rPr>
              <a:t>S</a:t>
            </a:r>
          </a:p>
          <a:p>
            <a:r>
              <a:rPr lang="hr-HR" sz="3200" dirty="0">
                <a:solidFill>
                  <a:srgbClr val="FF0000"/>
                </a:solidFill>
              </a:rPr>
              <a:t>T</a:t>
            </a:r>
          </a:p>
          <a:p>
            <a:r>
              <a:rPr lang="hr-HR" sz="3200" dirty="0">
                <a:solidFill>
                  <a:srgbClr val="FF0000"/>
                </a:solidFill>
              </a:rPr>
              <a:t>I</a:t>
            </a:r>
          </a:p>
          <a:p>
            <a:r>
              <a:rPr lang="hr-HR" sz="3200" dirty="0">
                <a:solidFill>
                  <a:srgbClr val="FF0000"/>
                </a:solidFill>
              </a:rPr>
              <a:t>C</a:t>
            </a:r>
          </a:p>
          <a:p>
            <a:r>
              <a:rPr lang="hr-HR" sz="3200" dirty="0">
                <a:solidFill>
                  <a:srgbClr val="FF0000"/>
                </a:solidFill>
              </a:rPr>
              <a:t>E</a:t>
            </a:r>
          </a:p>
          <a:p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82D274CB-88DB-452F-9012-4CA70507FAA3}"/>
              </a:ext>
            </a:extLst>
          </p:cNvPr>
          <p:cNvSpPr txBox="1"/>
          <p:nvPr/>
        </p:nvSpPr>
        <p:spPr>
          <a:xfrm rot="17825455">
            <a:off x="7530356" y="2418635"/>
            <a:ext cx="7610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>
                <a:solidFill>
                  <a:srgbClr val="FF0000"/>
                </a:solidFill>
              </a:rPr>
              <a:t>U</a:t>
            </a:r>
          </a:p>
          <a:p>
            <a:r>
              <a:rPr lang="hr-HR" sz="3200" dirty="0">
                <a:solidFill>
                  <a:srgbClr val="FF0000"/>
                </a:solidFill>
              </a:rPr>
              <a:t>S</a:t>
            </a:r>
          </a:p>
          <a:p>
            <a:r>
              <a:rPr lang="hr-HR" sz="3200" dirty="0">
                <a:solidFill>
                  <a:srgbClr val="FF0000"/>
                </a:solidFill>
              </a:rPr>
              <a:t>K</a:t>
            </a:r>
          </a:p>
          <a:p>
            <a:r>
              <a:rPr lang="hr-HR" sz="3200" dirty="0">
                <a:solidFill>
                  <a:srgbClr val="FF0000"/>
                </a:solidFill>
              </a:rPr>
              <a:t>L</a:t>
            </a:r>
          </a:p>
          <a:p>
            <a:r>
              <a:rPr lang="hr-HR" sz="3200" dirty="0">
                <a:solidFill>
                  <a:srgbClr val="FF0000"/>
                </a:solidFill>
              </a:rPr>
              <a:t>I</a:t>
            </a:r>
          </a:p>
          <a:p>
            <a:r>
              <a:rPr lang="hr-HR" sz="3200" dirty="0">
                <a:solidFill>
                  <a:srgbClr val="FF0000"/>
                </a:solidFill>
              </a:rPr>
              <a:t>C</a:t>
            </a:r>
          </a:p>
          <a:p>
            <a:r>
              <a:rPr lang="hr-HR" sz="3200" dirty="0">
                <a:solidFill>
                  <a:srgbClr val="FF0000"/>
                </a:solidFill>
              </a:rPr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1609625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Slika 1">
            <a:extLst>
              <a:ext uri="{FF2B5EF4-FFF2-40B4-BE49-F238E27FC236}">
                <a16:creationId xmlns:a16="http://schemas.microsoft.com/office/drawing/2014/main" id="{F44A8C3F-DBF0-4A1D-9A54-264F7B2D40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lipsa 1">
            <a:extLst>
              <a:ext uri="{FF2B5EF4-FFF2-40B4-BE49-F238E27FC236}">
                <a16:creationId xmlns:a16="http://schemas.microsoft.com/office/drawing/2014/main" id="{D49F6420-019A-4ABA-A759-78109200F84F}"/>
              </a:ext>
            </a:extLst>
          </p:cNvPr>
          <p:cNvSpPr/>
          <p:nvPr/>
        </p:nvSpPr>
        <p:spPr>
          <a:xfrm>
            <a:off x="8708994" y="4767309"/>
            <a:ext cx="2752078" cy="1846555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400" dirty="0">
                <a:solidFill>
                  <a:srgbClr val="FF0000"/>
                </a:solidFill>
              </a:rPr>
              <a:t>jedna učenička umna mapa</a:t>
            </a:r>
            <a:endParaRPr lang="hr-H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Slika 7">
            <a:extLst>
              <a:ext uri="{FF2B5EF4-FFF2-40B4-BE49-F238E27FC236}">
                <a16:creationId xmlns:a16="http://schemas.microsoft.com/office/drawing/2014/main" id="{B3FCCF1F-BAF9-4932-ACEC-8C43D4047A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2540001"/>
            <a:ext cx="868045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9" descr="http://www.clipartbest.com/cliparts/7ia/KE6/7iaKE6AjT.png">
            <a:extLst>
              <a:ext uri="{FF2B5EF4-FFF2-40B4-BE49-F238E27FC236}">
                <a16:creationId xmlns:a16="http://schemas.microsoft.com/office/drawing/2014/main" id="{39E2B235-0CCB-4F2E-8DD2-DB87832B35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26" y="-531813"/>
            <a:ext cx="2443163" cy="23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5F6A45B7-051E-4CD6-BC45-F621F22F1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125" y="2622550"/>
            <a:ext cx="8572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>
                <a:solidFill>
                  <a:srgbClr val="FF0000"/>
                </a:solidFill>
              </a:rPr>
              <a:t>P      E       R      S       O      N       I        F      I         K       A      C       I        J        A</a:t>
            </a:r>
          </a:p>
        </p:txBody>
      </p:sp>
      <p:sp>
        <p:nvSpPr>
          <p:cNvPr id="5125" name="TekstniOkvir 8">
            <a:extLst>
              <a:ext uri="{FF2B5EF4-FFF2-40B4-BE49-F238E27FC236}">
                <a16:creationId xmlns:a16="http://schemas.microsoft.com/office/drawing/2014/main" id="{F41E4802-66B2-4E09-8F7B-F5F8197E4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3100" y="2060575"/>
            <a:ext cx="3762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3.</a:t>
            </a:r>
          </a:p>
        </p:txBody>
      </p:sp>
      <p:pic>
        <p:nvPicPr>
          <p:cNvPr id="5126" name="Slika 9">
            <a:extLst>
              <a:ext uri="{FF2B5EF4-FFF2-40B4-BE49-F238E27FC236}">
                <a16:creationId xmlns:a16="http://schemas.microsoft.com/office/drawing/2014/main" id="{45F945DD-DAD8-4555-9A2E-4C7B356439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1" y="3860800"/>
            <a:ext cx="2879725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TekstniOkvir 10">
            <a:extLst>
              <a:ext uri="{FF2B5EF4-FFF2-40B4-BE49-F238E27FC236}">
                <a16:creationId xmlns:a16="http://schemas.microsoft.com/office/drawing/2014/main" id="{6CE67077-FA9F-466A-947C-23A14C668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4364" y="3357563"/>
            <a:ext cx="3762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4.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C22F13AC-22DB-43B6-A199-35A61F1C2D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8013" y="3956050"/>
            <a:ext cx="28432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>
                <a:solidFill>
                  <a:srgbClr val="FF0000"/>
                </a:solidFill>
              </a:rPr>
              <a:t>R         I          M         A</a:t>
            </a:r>
          </a:p>
        </p:txBody>
      </p:sp>
      <p:pic>
        <p:nvPicPr>
          <p:cNvPr id="5129" name="Slika 12">
            <a:extLst>
              <a:ext uri="{FF2B5EF4-FFF2-40B4-BE49-F238E27FC236}">
                <a16:creationId xmlns:a16="http://schemas.microsoft.com/office/drawing/2014/main" id="{4B037AE2-158C-4620-924A-6A62AF0B45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351" y="5229226"/>
            <a:ext cx="7986713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0" name="TekstniOkvir 13">
            <a:extLst>
              <a:ext uri="{FF2B5EF4-FFF2-40B4-BE49-F238E27FC236}">
                <a16:creationId xmlns:a16="http://schemas.microsoft.com/office/drawing/2014/main" id="{CC71EA6C-1AC0-408A-8AD7-0BF566DEC5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8014" y="4792663"/>
            <a:ext cx="3762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5.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B3E6AC46-2CF9-45C3-BED6-E11F6ACFEA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3101" y="5357814"/>
            <a:ext cx="79549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1800"/>
              <a:t>  </a:t>
            </a:r>
            <a:r>
              <a:rPr lang="hr-HR" altLang="sr-Latn-RS" sz="1800" b="1">
                <a:solidFill>
                  <a:srgbClr val="FF0000"/>
                </a:solidFill>
              </a:rPr>
              <a:t>O        N        O        M         A         T         O         P         E          J          A</a:t>
            </a:r>
          </a:p>
        </p:txBody>
      </p:sp>
      <p:sp>
        <p:nvSpPr>
          <p:cNvPr id="5132" name="TekstniOkvir 15">
            <a:extLst>
              <a:ext uri="{FF2B5EF4-FFF2-40B4-BE49-F238E27FC236}">
                <a16:creationId xmlns:a16="http://schemas.microsoft.com/office/drawing/2014/main" id="{9E0D0400-877E-403A-AB78-30E272CEC4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1176" y="1141413"/>
            <a:ext cx="37449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 dirty="0" err="1">
                <a:solidFill>
                  <a:srgbClr val="FF0000"/>
                </a:solidFill>
              </a:rPr>
              <a:t>ISPUNJALJKA</a:t>
            </a:r>
            <a:endParaRPr lang="hr-HR" altLang="sr-Latn-R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 descr="http://www.clipartbest.com/cliparts/7ia/KE6/7iaKE6AjT.png">
            <a:extLst>
              <a:ext uri="{FF2B5EF4-FFF2-40B4-BE49-F238E27FC236}">
                <a16:creationId xmlns:a16="http://schemas.microsoft.com/office/drawing/2014/main" id="{2543B0BA-8EA9-4395-AA3A-597804B43E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26" y="-531813"/>
            <a:ext cx="2443163" cy="23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kstniOkvir 8">
            <a:extLst>
              <a:ext uri="{FF2B5EF4-FFF2-40B4-BE49-F238E27FC236}">
                <a16:creationId xmlns:a16="http://schemas.microsoft.com/office/drawing/2014/main" id="{31AD1BEC-E31C-4444-A29A-09595E039B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3100" y="2060575"/>
            <a:ext cx="3762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6.</a:t>
            </a:r>
          </a:p>
        </p:txBody>
      </p:sp>
      <p:sp>
        <p:nvSpPr>
          <p:cNvPr id="6148" name="TekstniOkvir 10">
            <a:extLst>
              <a:ext uri="{FF2B5EF4-FFF2-40B4-BE49-F238E27FC236}">
                <a16:creationId xmlns:a16="http://schemas.microsoft.com/office/drawing/2014/main" id="{ADBBC696-7998-451E-94EE-D97A74E8DB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4364" y="3357563"/>
            <a:ext cx="492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11.</a:t>
            </a:r>
          </a:p>
        </p:txBody>
      </p:sp>
      <p:sp>
        <p:nvSpPr>
          <p:cNvPr id="6149" name="TekstniOkvir 13">
            <a:extLst>
              <a:ext uri="{FF2B5EF4-FFF2-40B4-BE49-F238E27FC236}">
                <a16:creationId xmlns:a16="http://schemas.microsoft.com/office/drawing/2014/main" id="{997D8E09-C6D1-4EED-8454-D3D205953C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8014" y="4792663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14.</a:t>
            </a:r>
          </a:p>
        </p:txBody>
      </p:sp>
      <p:sp>
        <p:nvSpPr>
          <p:cNvPr id="6150" name="TekstniOkvir 15">
            <a:extLst>
              <a:ext uri="{FF2B5EF4-FFF2-40B4-BE49-F238E27FC236}">
                <a16:creationId xmlns:a16="http://schemas.microsoft.com/office/drawing/2014/main" id="{74CC424B-7527-4EEA-A0D1-23F8593E9A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1176" y="1141413"/>
            <a:ext cx="37449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>
                <a:solidFill>
                  <a:srgbClr val="FF0000"/>
                </a:solidFill>
              </a:rPr>
              <a:t>ISPUNJALJKA</a:t>
            </a:r>
          </a:p>
        </p:txBody>
      </p:sp>
      <p:pic>
        <p:nvPicPr>
          <p:cNvPr id="6151" name="Slika 1">
            <a:extLst>
              <a:ext uri="{FF2B5EF4-FFF2-40B4-BE49-F238E27FC236}">
                <a16:creationId xmlns:a16="http://schemas.microsoft.com/office/drawing/2014/main" id="{CDAEE7A5-7E47-4269-89C5-7D6EE5C0A5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0" y="2430463"/>
            <a:ext cx="44196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niOkvir 2">
            <a:extLst>
              <a:ext uri="{FF2B5EF4-FFF2-40B4-BE49-F238E27FC236}">
                <a16:creationId xmlns:a16="http://schemas.microsoft.com/office/drawing/2014/main" id="{58CB72BD-DFF1-497E-A702-E76699F63F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6488" y="2514600"/>
            <a:ext cx="4392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000" b="1">
                <a:solidFill>
                  <a:srgbClr val="FF0000"/>
                </a:solidFill>
              </a:rPr>
              <a:t>   M       O           T            I             V</a:t>
            </a:r>
          </a:p>
        </p:txBody>
      </p:sp>
      <p:pic>
        <p:nvPicPr>
          <p:cNvPr id="6153" name="Slika 1">
            <a:extLst>
              <a:ext uri="{FF2B5EF4-FFF2-40B4-BE49-F238E27FC236}">
                <a16:creationId xmlns:a16="http://schemas.microsoft.com/office/drawing/2014/main" id="{4DA160EB-2049-4BBB-AE09-0410F15CC2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964" y="3717926"/>
            <a:ext cx="5457825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niOkvir 3">
            <a:extLst>
              <a:ext uri="{FF2B5EF4-FFF2-40B4-BE49-F238E27FC236}">
                <a16:creationId xmlns:a16="http://schemas.microsoft.com/office/drawing/2014/main" id="{BE69165E-D2BF-4814-A1B0-01E0EB5C32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2839" y="3860800"/>
            <a:ext cx="5368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>
                <a:solidFill>
                  <a:srgbClr val="FF0000"/>
                </a:solidFill>
              </a:rPr>
              <a:t> V           R         H         U           N         A           C</a:t>
            </a:r>
          </a:p>
        </p:txBody>
      </p:sp>
      <p:pic>
        <p:nvPicPr>
          <p:cNvPr id="6155" name="Slika 5">
            <a:extLst>
              <a:ext uri="{FF2B5EF4-FFF2-40B4-BE49-F238E27FC236}">
                <a16:creationId xmlns:a16="http://schemas.microsoft.com/office/drawing/2014/main" id="{8E3E75C4-1A6C-4489-BDD7-27A0272C5A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364" y="5008564"/>
            <a:ext cx="4249737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81EC758C-FEF6-43E3-A22E-AA4D80279B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9364" y="5160964"/>
            <a:ext cx="4249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1800"/>
              <a:t> </a:t>
            </a:r>
            <a:r>
              <a:rPr lang="hr-HR" altLang="sr-Latn-RS" sz="1800" b="1">
                <a:solidFill>
                  <a:srgbClr val="FF0000"/>
                </a:solidFill>
              </a:rPr>
              <a:t>S         L          U        Š        N         E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E36A2DE3-2D25-410C-A413-CD699F936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VREDNOVANJE I SAMOVREDNOVANJE „PRSTIMA”</a:t>
            </a:r>
          </a:p>
        </p:txBody>
      </p:sp>
      <p:pic>
        <p:nvPicPr>
          <p:cNvPr id="4" name="Rezervirano mjesto sadržaja 3" descr="Slika na kojoj se prikazuje crtić, ukrasni isječci, ilustracija&#10;&#10;Opis je automatski generiran">
            <a:extLst>
              <a:ext uri="{FF2B5EF4-FFF2-40B4-BE49-F238E27FC236}">
                <a16:creationId xmlns:a16="http://schemas.microsoft.com/office/drawing/2014/main" id="{D5F7F2CA-9B09-4AEB-B42C-13BD724D23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027" r="6307"/>
          <a:stretch/>
        </p:blipFill>
        <p:spPr>
          <a:xfrm>
            <a:off x="5692689" y="643466"/>
            <a:ext cx="4949953" cy="5568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189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118</Words>
  <Application>Microsoft Office PowerPoint</Application>
  <PresentationFormat>Široki zaslon</PresentationFormat>
  <Paragraphs>56</Paragraphs>
  <Slides>5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5</vt:i4>
      </vt:variant>
    </vt:vector>
  </HeadingPairs>
  <TitlesOfParts>
    <vt:vector size="10" baseType="lpstr">
      <vt:lpstr>Arial</vt:lpstr>
      <vt:lpstr>Avenir Next LT Pro</vt:lpstr>
      <vt:lpstr>Calibri</vt:lpstr>
      <vt:lpstr>Calibri Light</vt:lpstr>
      <vt:lpstr>Tema sustava Office</vt:lpstr>
      <vt:lpstr>NEPROMJENJIVE VRSTE RIJEČI</vt:lpstr>
      <vt:lpstr>PowerPoint prezentacija</vt:lpstr>
      <vt:lpstr>PowerPoint prezentacija</vt:lpstr>
      <vt:lpstr>PowerPoint prezentacija</vt:lpstr>
      <vt:lpstr>VREDNOVANJE I SAMOVREDNOVANJE „PRSTIMA”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NEPROMJENJIVE VRSTE RIJEČI</dc:title>
  <dc:creator>Tamara</dc:creator>
  <cp:lastModifiedBy>Tamara</cp:lastModifiedBy>
  <cp:revision>4</cp:revision>
  <dcterms:created xsi:type="dcterms:W3CDTF">2024-01-20T17:08:35Z</dcterms:created>
  <dcterms:modified xsi:type="dcterms:W3CDTF">2024-01-21T07:08:22Z</dcterms:modified>
</cp:coreProperties>
</file>