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69" r:id="rId5"/>
    <p:sldId id="258" r:id="rId6"/>
    <p:sldId id="270" r:id="rId7"/>
    <p:sldId id="259" r:id="rId8"/>
    <p:sldId id="261" r:id="rId9"/>
    <p:sldId id="265" r:id="rId10"/>
    <p:sldId id="271" r:id="rId11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81" d="100"/>
          <a:sy n="81" d="100"/>
        </p:scale>
        <p:origin x="1498" y="40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8A48-4250-4D14-947E-6E5D9D321F16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58986-FB36-4B43-9427-71A3BF56AE4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9480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8A48-4250-4D14-947E-6E5D9D321F16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58986-FB36-4B43-9427-71A3BF56AE4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91087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8A48-4250-4D14-947E-6E5D9D321F16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58986-FB36-4B43-9427-71A3BF56AE4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93798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8A48-4250-4D14-947E-6E5D9D321F16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58986-FB36-4B43-9427-71A3BF56AE4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71683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8A48-4250-4D14-947E-6E5D9D321F16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58986-FB36-4B43-9427-71A3BF56AE4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5863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8A48-4250-4D14-947E-6E5D9D321F16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58986-FB36-4B43-9427-71A3BF56AE4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73885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8A48-4250-4D14-947E-6E5D9D321F16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58986-FB36-4B43-9427-71A3BF56AE4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1487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8A48-4250-4D14-947E-6E5D9D321F16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58986-FB36-4B43-9427-71A3BF56AE4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38240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8A48-4250-4D14-947E-6E5D9D321F16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58986-FB36-4B43-9427-71A3BF56AE4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8090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8A48-4250-4D14-947E-6E5D9D321F16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58986-FB36-4B43-9427-71A3BF56AE4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1668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8A48-4250-4D14-947E-6E5D9D321F16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58986-FB36-4B43-9427-71A3BF56AE4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72041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B8A48-4250-4D14-947E-6E5D9D321F16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58986-FB36-4B43-9427-71A3BF56AE4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2596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4941168"/>
            <a:ext cx="7772400" cy="1470025"/>
          </a:xfrm>
        </p:spPr>
        <p:txBody>
          <a:bodyPr>
            <a:normAutofit fontScale="90000"/>
          </a:bodyPr>
          <a:lstStyle/>
          <a:p>
            <a:br>
              <a:rPr lang="hr-HR" sz="7200" b="1" dirty="0"/>
            </a:br>
            <a:r>
              <a:rPr lang="hr-HR" sz="7200" b="1" dirty="0"/>
              <a:t>Pogodi tko sam!</a:t>
            </a: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526" y="404664"/>
            <a:ext cx="3811666" cy="508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71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Autofit/>
          </a:bodyPr>
          <a:lstStyle/>
          <a:p>
            <a:r>
              <a:rPr lang="hr-HR" sz="9600" b="1" dirty="0"/>
              <a:t>?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2000" dirty="0"/>
              <a:t> </a:t>
            </a:r>
          </a:p>
          <a:p>
            <a:pPr marL="0" indent="0" algn="ctr">
              <a:buNone/>
            </a:pPr>
            <a:r>
              <a:rPr lang="hr-HR" dirty="0"/>
              <a:t>Oni pitaju:</a:t>
            </a:r>
          </a:p>
          <a:p>
            <a:pPr marL="0" indent="0" algn="ctr">
              <a:buNone/>
            </a:pPr>
            <a:r>
              <a:rPr lang="hr-HR" dirty="0"/>
              <a:t> </a:t>
            </a:r>
          </a:p>
          <a:p>
            <a:pPr marL="0" indent="0" algn="ctr">
              <a:buNone/>
            </a:pPr>
            <a:r>
              <a:rPr lang="hr-HR" dirty="0"/>
              <a:t>Voliš </a:t>
            </a:r>
            <a:r>
              <a:rPr lang="hr-HR" b="1" dirty="0"/>
              <a:t>li</a:t>
            </a:r>
            <a:r>
              <a:rPr lang="hr-HR" dirty="0"/>
              <a:t> me ili ne voliš? Čuješ </a:t>
            </a:r>
            <a:r>
              <a:rPr lang="hr-HR" b="1" dirty="0"/>
              <a:t>li</a:t>
            </a:r>
            <a:r>
              <a:rPr lang="hr-HR" dirty="0"/>
              <a:t> me?</a:t>
            </a:r>
          </a:p>
          <a:p>
            <a:pPr marL="0" indent="0" algn="ctr">
              <a:buNone/>
            </a:pPr>
            <a:r>
              <a:rPr lang="hr-HR" dirty="0"/>
              <a:t>Oni potvrđuju:</a:t>
            </a:r>
          </a:p>
          <a:p>
            <a:pPr marL="0" indent="0" algn="ctr">
              <a:buNone/>
            </a:pPr>
            <a:r>
              <a:rPr lang="hr-HR" b="1" dirty="0"/>
              <a:t>Da</a:t>
            </a:r>
            <a:r>
              <a:rPr lang="hr-HR" dirty="0"/>
              <a:t>, čujem te!</a:t>
            </a:r>
          </a:p>
          <a:p>
            <a:pPr marL="0" indent="0" algn="ctr">
              <a:buNone/>
            </a:pPr>
            <a:r>
              <a:rPr lang="hr-HR" dirty="0"/>
              <a:t>Ali oni i niječu:</a:t>
            </a:r>
          </a:p>
          <a:p>
            <a:pPr marL="0" indent="0" algn="ctr">
              <a:buNone/>
            </a:pPr>
            <a:r>
              <a:rPr lang="hr-HR" b="1" dirty="0"/>
              <a:t>Ne, ne </a:t>
            </a:r>
            <a:r>
              <a:rPr lang="hr-HR" dirty="0"/>
              <a:t>volim  te!</a:t>
            </a:r>
          </a:p>
          <a:p>
            <a:pPr marL="0" indent="0" algn="ctr">
              <a:buNone/>
            </a:pPr>
            <a:r>
              <a:rPr lang="hr-HR" b="1" dirty="0" err="1"/>
              <a:t>Neee</a:t>
            </a:r>
            <a:r>
              <a:rPr lang="hr-HR" dirty="0"/>
              <a:t>… zašto su ih morali izmisliti?  </a:t>
            </a:r>
          </a:p>
          <a:p>
            <a:pPr marL="0" indent="0" algn="ctr">
              <a:buNone/>
            </a:pPr>
            <a:br>
              <a:rPr lang="hr-HR" dirty="0"/>
            </a:br>
            <a:endParaRPr lang="hr-HR" b="1" dirty="0"/>
          </a:p>
        </p:txBody>
      </p:sp>
      <p:sp>
        <p:nvSpPr>
          <p:cNvPr id="6" name="Dijagram toka: Bušena vrpca 5">
            <a:extLst>
              <a:ext uri="{FF2B5EF4-FFF2-40B4-BE49-F238E27FC236}">
                <a16:creationId xmlns:a16="http://schemas.microsoft.com/office/drawing/2014/main" id="{C72D0565-6AF6-473F-8D33-56659E074404}"/>
              </a:ext>
            </a:extLst>
          </p:cNvPr>
          <p:cNvSpPr/>
          <p:nvPr/>
        </p:nvSpPr>
        <p:spPr>
          <a:xfrm rot="20456283">
            <a:off x="6065543" y="3035114"/>
            <a:ext cx="2709999" cy="1663857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b="1" dirty="0">
                <a:solidFill>
                  <a:srgbClr val="FF0000"/>
                </a:solidFill>
              </a:rPr>
              <a:t>+ UČENIČKA „GRAMATIKA U STIHU”</a:t>
            </a:r>
          </a:p>
        </p:txBody>
      </p:sp>
    </p:spTree>
    <p:extLst>
      <p:ext uri="{BB962C8B-B14F-4D97-AF65-F5344CB8AC3E}">
        <p14:creationId xmlns:p14="http://schemas.microsoft.com/office/powerpoint/2010/main" val="2447299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42109"/>
            <a:ext cx="4970503" cy="63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382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9600" b="1" dirty="0"/>
              <a:t>?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2565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hr-HR" sz="1800" dirty="0"/>
              <a:t>Dječak</a:t>
            </a:r>
            <a:r>
              <a:rPr lang="hr-HR" sz="1800" b="1" dirty="0"/>
              <a:t> LIVADOM</a:t>
            </a:r>
            <a:r>
              <a:rPr lang="hr-HR" sz="1800" dirty="0"/>
              <a:t> skače,</a:t>
            </a:r>
          </a:p>
          <a:p>
            <a:pPr marL="0" indent="0" algn="ctr">
              <a:buNone/>
            </a:pPr>
            <a:r>
              <a:rPr lang="hr-HR" sz="1800" dirty="0"/>
              <a:t>a </a:t>
            </a:r>
            <a:r>
              <a:rPr lang="hr-HR" sz="1800" b="1" dirty="0"/>
              <a:t>DOLJE</a:t>
            </a:r>
            <a:r>
              <a:rPr lang="hr-HR" sz="1800" dirty="0"/>
              <a:t> u bari</a:t>
            </a:r>
          </a:p>
          <a:p>
            <a:pPr marL="0" indent="0" algn="ctr">
              <a:buNone/>
            </a:pPr>
            <a:r>
              <a:rPr lang="hr-HR" sz="1800" dirty="0"/>
              <a:t>guska </a:t>
            </a:r>
            <a:r>
              <a:rPr lang="hr-HR" sz="1800" b="1" dirty="0"/>
              <a:t>TUŽNO </a:t>
            </a:r>
            <a:r>
              <a:rPr lang="hr-HR" sz="1800" dirty="0"/>
              <a:t>gače:</a:t>
            </a:r>
          </a:p>
          <a:p>
            <a:pPr marL="0" indent="0" algn="ctr">
              <a:buNone/>
            </a:pPr>
            <a:r>
              <a:rPr lang="hr-HR" sz="1800" b="1" dirty="0"/>
              <a:t>GDJE</a:t>
            </a:r>
            <a:r>
              <a:rPr lang="hr-HR" sz="1800" dirty="0"/>
              <a:t> su moji guščići?</a:t>
            </a:r>
          </a:p>
          <a:p>
            <a:pPr marL="0" indent="0" algn="ctr">
              <a:buNone/>
            </a:pPr>
            <a:r>
              <a:rPr lang="hr-HR" sz="1800" b="1" dirty="0"/>
              <a:t>KAMO</a:t>
            </a:r>
            <a:r>
              <a:rPr lang="hr-HR" sz="1800" dirty="0"/>
              <a:t> su se skrili?</a:t>
            </a:r>
          </a:p>
          <a:p>
            <a:pPr marL="0" indent="0" algn="ctr">
              <a:buNone/>
            </a:pPr>
            <a:r>
              <a:rPr lang="hr-HR" sz="1800" b="1" dirty="0"/>
              <a:t>LIJEPO</a:t>
            </a:r>
            <a:r>
              <a:rPr lang="hr-HR" sz="1800" dirty="0"/>
              <a:t> mi recite</a:t>
            </a:r>
          </a:p>
          <a:p>
            <a:pPr marL="0" indent="0" algn="ctr">
              <a:buNone/>
            </a:pPr>
            <a:r>
              <a:rPr lang="hr-HR" sz="1800" b="1" dirty="0"/>
              <a:t>TAKO</a:t>
            </a:r>
            <a:r>
              <a:rPr lang="hr-HR" sz="1800" dirty="0"/>
              <a:t> zdravi bili!</a:t>
            </a:r>
          </a:p>
          <a:p>
            <a:pPr marL="0" indent="0" algn="ctr">
              <a:buNone/>
            </a:pPr>
            <a:r>
              <a:rPr lang="hr-HR" sz="1800" dirty="0"/>
              <a:t> </a:t>
            </a:r>
          </a:p>
          <a:p>
            <a:pPr marL="0" indent="0" algn="ctr">
              <a:buNone/>
            </a:pPr>
            <a:r>
              <a:rPr lang="hr-HR" sz="1800" b="1" dirty="0"/>
              <a:t>SADA</a:t>
            </a:r>
            <a:r>
              <a:rPr lang="hr-HR" sz="1800" dirty="0"/>
              <a:t> ću ti, gusko, reći,</a:t>
            </a:r>
          </a:p>
          <a:p>
            <a:pPr marL="0" indent="0" algn="ctr">
              <a:buNone/>
            </a:pPr>
            <a:r>
              <a:rPr lang="hr-HR" sz="1800" b="1" dirty="0"/>
              <a:t>ODMAH</a:t>
            </a:r>
            <a:r>
              <a:rPr lang="hr-HR" sz="1800" dirty="0"/>
              <a:t> će ti klinci doći.</a:t>
            </a:r>
          </a:p>
          <a:p>
            <a:pPr marL="0" indent="0" algn="ctr">
              <a:buNone/>
            </a:pPr>
            <a:r>
              <a:rPr lang="hr-HR" sz="1800" dirty="0"/>
              <a:t>Samo </a:t>
            </a:r>
            <a:r>
              <a:rPr lang="hr-HR" sz="1800" b="1" dirty="0"/>
              <a:t>MALO</a:t>
            </a:r>
            <a:r>
              <a:rPr lang="hr-HR" sz="1800" dirty="0"/>
              <a:t> da se sjetim,</a:t>
            </a:r>
          </a:p>
          <a:p>
            <a:pPr marL="0" indent="0" algn="ctr">
              <a:buNone/>
            </a:pPr>
            <a:r>
              <a:rPr lang="hr-HR" sz="1800" dirty="0"/>
              <a:t>jedna vrsta nepromjenjivih riječi će mi pomoći... </a:t>
            </a:r>
          </a:p>
          <a:p>
            <a:pPr marL="0" indent="0" algn="ctr">
              <a:buNone/>
            </a:pPr>
            <a:r>
              <a:rPr lang="hr-HR" sz="1800" dirty="0"/>
              <a:t>Koje su to vrste riječI?</a:t>
            </a:r>
          </a:p>
          <a:p>
            <a:pPr marL="0" indent="0" algn="ctr">
              <a:buNone/>
            </a:pPr>
            <a:r>
              <a:rPr lang="hr-HR" sz="1800" dirty="0"/>
              <a:t> </a:t>
            </a:r>
          </a:p>
          <a:p>
            <a:pPr marL="0" indent="0" algn="ctr">
              <a:buNone/>
            </a:pPr>
            <a:endParaRPr lang="hr-HR" sz="900" b="1" dirty="0"/>
          </a:p>
        </p:txBody>
      </p:sp>
    </p:spTree>
    <p:extLst>
      <p:ext uri="{BB962C8B-B14F-4D97-AF65-F5344CB8AC3E}">
        <p14:creationId xmlns:p14="http://schemas.microsoft.com/office/powerpoint/2010/main" val="400902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7200" b="1" dirty="0"/>
              <a:t>?</a:t>
            </a:r>
            <a:endParaRPr lang="hr-HR" sz="72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hr-HR" sz="9600" b="1" dirty="0"/>
              <a:t>KAŽI</a:t>
            </a:r>
            <a:r>
              <a:rPr lang="hr-HR" sz="9600" dirty="0"/>
              <a:t> mi, bako, bakice mila,</a:t>
            </a:r>
          </a:p>
          <a:p>
            <a:pPr marL="0" indent="0" algn="ctr">
              <a:buNone/>
            </a:pPr>
            <a:r>
              <a:rPr lang="hr-HR" sz="9600" dirty="0"/>
              <a:t>krhko </a:t>
            </a:r>
            <a:r>
              <a:rPr lang="hr-HR" sz="9600" b="1" dirty="0"/>
              <a:t>JE</a:t>
            </a:r>
            <a:r>
              <a:rPr lang="hr-HR" sz="9600" dirty="0"/>
              <a:t> moje znanje,</a:t>
            </a:r>
          </a:p>
          <a:p>
            <a:pPr marL="0" indent="0" algn="ctr">
              <a:buNone/>
            </a:pPr>
            <a:r>
              <a:rPr lang="hr-HR" sz="9600" dirty="0"/>
              <a:t>koje riječi </a:t>
            </a:r>
            <a:r>
              <a:rPr lang="hr-HR" sz="9600" b="1" dirty="0"/>
              <a:t>KAZUJU</a:t>
            </a:r>
            <a:endParaRPr lang="hr-HR" sz="9600" dirty="0"/>
          </a:p>
          <a:p>
            <a:pPr marL="0" indent="0" algn="ctr">
              <a:buNone/>
            </a:pPr>
            <a:r>
              <a:rPr lang="hr-HR" sz="9600" dirty="0"/>
              <a:t>RADNJU, ZBIVANJE i STANJE.</a:t>
            </a:r>
          </a:p>
          <a:p>
            <a:pPr marL="0" indent="0" algn="ctr">
              <a:buNone/>
            </a:pPr>
            <a:endParaRPr lang="hr-HR" sz="9600" b="1" dirty="0"/>
          </a:p>
          <a:p>
            <a:pPr marL="0" indent="0" algn="ctr">
              <a:buNone/>
            </a:pPr>
            <a:r>
              <a:rPr lang="hr-HR" sz="9600" b="1" dirty="0"/>
              <a:t>KAZUJU</a:t>
            </a:r>
            <a:r>
              <a:rPr lang="hr-HR" sz="9600" dirty="0"/>
              <a:t>, dušo, </a:t>
            </a:r>
            <a:r>
              <a:rPr lang="hr-HR" sz="9600" b="1" dirty="0"/>
              <a:t>KAZUJU</a:t>
            </a:r>
            <a:r>
              <a:rPr lang="hr-HR" sz="9600" dirty="0"/>
              <a:t>, zlato,</a:t>
            </a:r>
          </a:p>
          <a:p>
            <a:pPr marL="0" indent="0" algn="ctr">
              <a:buNone/>
            </a:pPr>
            <a:r>
              <a:rPr lang="hr-HR" sz="9600" dirty="0"/>
              <a:t>i radost i ljubav i sreću,</a:t>
            </a:r>
          </a:p>
          <a:p>
            <a:pPr marL="0" indent="0" algn="ctr">
              <a:buNone/>
            </a:pPr>
            <a:r>
              <a:rPr lang="hr-HR" sz="9600" dirty="0"/>
              <a:t>samo ti </a:t>
            </a:r>
            <a:r>
              <a:rPr lang="hr-HR" sz="9600" b="1" dirty="0"/>
              <a:t>UČI</a:t>
            </a:r>
            <a:r>
              <a:rPr lang="hr-HR" sz="9600" dirty="0"/>
              <a:t>, jedino moje,</a:t>
            </a:r>
          </a:p>
          <a:p>
            <a:pPr marL="0" indent="0" algn="ctr">
              <a:buNone/>
            </a:pPr>
            <a:r>
              <a:rPr lang="hr-HR" sz="9600" dirty="0"/>
              <a:t>ja ti </a:t>
            </a:r>
            <a:r>
              <a:rPr lang="hr-HR" sz="9600" b="1" dirty="0"/>
              <a:t>SMETAT NEĆU.</a:t>
            </a:r>
            <a:endParaRPr lang="hr-HR" sz="9600" dirty="0"/>
          </a:p>
          <a:p>
            <a:pPr marL="0" indent="0" algn="ctr">
              <a:buNone/>
            </a:pPr>
            <a:r>
              <a:rPr lang="hr-HR" sz="9600" dirty="0"/>
              <a:t> </a:t>
            </a:r>
          </a:p>
          <a:p>
            <a:br>
              <a:rPr lang="hr-HR" sz="4400" dirty="0"/>
            </a:br>
            <a:r>
              <a:rPr lang="hr-HR" sz="4200" b="1" dirty="0"/>
              <a:t> 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83244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Autofit/>
          </a:bodyPr>
          <a:lstStyle/>
          <a:p>
            <a:r>
              <a:rPr lang="hr-HR" sz="9600" b="1" dirty="0"/>
              <a:t>?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9766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hr-HR" sz="1800" dirty="0"/>
              <a:t>Ako hoćeš saznati</a:t>
            </a:r>
          </a:p>
          <a:p>
            <a:pPr marL="0" indent="0" algn="ctr">
              <a:buNone/>
            </a:pPr>
            <a:r>
              <a:rPr lang="hr-HR" sz="1800" dirty="0"/>
              <a:t> kakvi su ODNOSI MEĐU BIĆIMA, STVARIMA</a:t>
            </a:r>
          </a:p>
          <a:p>
            <a:pPr marL="0" indent="0" algn="ctr">
              <a:buNone/>
            </a:pPr>
            <a:r>
              <a:rPr lang="hr-HR" sz="1800" dirty="0"/>
              <a:t>I POJAVAMA,</a:t>
            </a:r>
          </a:p>
          <a:p>
            <a:pPr marL="0" indent="0" algn="ctr">
              <a:buNone/>
            </a:pPr>
            <a:r>
              <a:rPr lang="hr-HR" sz="1800" dirty="0"/>
              <a:t>jesu li miševi jači </a:t>
            </a:r>
            <a:r>
              <a:rPr lang="hr-HR" sz="1800" b="1" dirty="0"/>
              <a:t>OD</a:t>
            </a:r>
            <a:r>
              <a:rPr lang="hr-HR" sz="1800" dirty="0"/>
              <a:t> mačke,</a:t>
            </a:r>
          </a:p>
          <a:p>
            <a:pPr marL="0" indent="0" algn="ctr">
              <a:buNone/>
            </a:pPr>
            <a:r>
              <a:rPr lang="hr-HR" sz="1800" dirty="0"/>
              <a:t>da se </a:t>
            </a:r>
            <a:r>
              <a:rPr lang="hr-HR" sz="1800" b="1" dirty="0"/>
              <a:t>ZA</a:t>
            </a:r>
            <a:r>
              <a:rPr lang="hr-HR" sz="1800" dirty="0"/>
              <a:t> petice dobivaju značke,</a:t>
            </a:r>
          </a:p>
          <a:p>
            <a:pPr marL="0" indent="0" algn="ctr">
              <a:buNone/>
            </a:pPr>
            <a:r>
              <a:rPr lang="hr-HR" sz="1800" dirty="0"/>
              <a:t>reći će ti oni koji se nikad ne mijenjaju</a:t>
            </a:r>
          </a:p>
          <a:p>
            <a:pPr marL="0" indent="0" algn="ctr">
              <a:buNone/>
            </a:pPr>
            <a:r>
              <a:rPr lang="hr-HR" sz="1800" dirty="0"/>
              <a:t>i kazuju</a:t>
            </a:r>
          </a:p>
          <a:p>
            <a:pPr marL="0" indent="0" algn="ctr">
              <a:buNone/>
            </a:pPr>
            <a:r>
              <a:rPr lang="hr-HR" sz="1800" dirty="0"/>
              <a:t>da je nešto</a:t>
            </a:r>
          </a:p>
          <a:p>
            <a:pPr marL="0" indent="0" algn="ctr">
              <a:buNone/>
            </a:pPr>
            <a:r>
              <a:rPr lang="hr-HR" sz="1800" b="1" dirty="0"/>
              <a:t>ISPOD,</a:t>
            </a:r>
            <a:endParaRPr lang="hr-HR" sz="1800" dirty="0"/>
          </a:p>
          <a:p>
            <a:pPr marL="0" indent="0" algn="ctr">
              <a:buNone/>
            </a:pPr>
            <a:r>
              <a:rPr lang="hr-HR" sz="1800" b="1" dirty="0"/>
              <a:t>IZNAD,</a:t>
            </a:r>
            <a:endParaRPr lang="hr-HR" sz="1800" dirty="0"/>
          </a:p>
          <a:p>
            <a:pPr marL="0" indent="0" algn="ctr">
              <a:buNone/>
            </a:pPr>
            <a:r>
              <a:rPr lang="hr-HR" sz="1800" b="1" dirty="0"/>
              <a:t>BEZ,</a:t>
            </a:r>
          </a:p>
          <a:p>
            <a:pPr marL="0" indent="0" algn="ctr">
              <a:buNone/>
            </a:pPr>
            <a:r>
              <a:rPr lang="hr-HR" sz="1800" b="1" dirty="0"/>
              <a:t>SA,</a:t>
            </a:r>
            <a:endParaRPr lang="hr-HR" sz="1800" dirty="0"/>
          </a:p>
          <a:p>
            <a:pPr marL="0" indent="0" algn="ctr">
              <a:buNone/>
            </a:pPr>
            <a:r>
              <a:rPr lang="hr-HR" sz="1800" b="1" dirty="0"/>
              <a:t>OD,</a:t>
            </a:r>
            <a:endParaRPr lang="hr-HR" sz="1800" dirty="0"/>
          </a:p>
          <a:p>
            <a:pPr marL="0" indent="0" algn="ctr">
              <a:buNone/>
            </a:pPr>
            <a:r>
              <a:rPr lang="hr-HR" sz="1800" b="1" dirty="0"/>
              <a:t>DO,</a:t>
            </a:r>
            <a:endParaRPr lang="hr-HR" sz="1800" dirty="0"/>
          </a:p>
          <a:p>
            <a:pPr marL="0" indent="0" algn="ctr">
              <a:buNone/>
            </a:pPr>
            <a:r>
              <a:rPr lang="hr-HR" sz="1800" b="1" dirty="0"/>
              <a:t>KOD</a:t>
            </a:r>
            <a:r>
              <a:rPr lang="hr-HR" sz="1800" dirty="0"/>
              <a:t> i</a:t>
            </a:r>
          </a:p>
          <a:p>
            <a:pPr marL="0" indent="0" algn="ctr">
              <a:buNone/>
            </a:pPr>
            <a:r>
              <a:rPr lang="hr-HR" sz="1800" b="1" dirty="0"/>
              <a:t>ZA.</a:t>
            </a: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1502844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7200" b="1" dirty="0"/>
              <a:t>?</a:t>
            </a:r>
            <a:endParaRPr lang="hr-HR" sz="72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94928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hr-HR" b="1" dirty="0"/>
              <a:t> </a:t>
            </a:r>
          </a:p>
          <a:p>
            <a:pPr marL="0" indent="0" algn="ctr">
              <a:buNone/>
            </a:pPr>
            <a:r>
              <a:rPr lang="hr-HR" sz="5100" dirty="0"/>
              <a:t>Oni POBLIŽE OZNAČUJU IMENICE.</a:t>
            </a:r>
          </a:p>
          <a:p>
            <a:pPr marL="0" indent="0" algn="ctr">
              <a:buNone/>
            </a:pPr>
            <a:r>
              <a:rPr lang="hr-HR" sz="5100" dirty="0"/>
              <a:t>Na </a:t>
            </a:r>
            <a:r>
              <a:rPr lang="hr-HR" sz="5100" u="sng" dirty="0"/>
              <a:t>opisne</a:t>
            </a:r>
            <a:endParaRPr lang="hr-HR" sz="5100" dirty="0"/>
          </a:p>
          <a:p>
            <a:pPr marL="0" indent="0" algn="ctr">
              <a:buNone/>
            </a:pPr>
            <a:r>
              <a:rPr lang="hr-HR" sz="5100" u="sng" dirty="0"/>
              <a:t>posvojne</a:t>
            </a:r>
            <a:endParaRPr lang="hr-HR" sz="5100" dirty="0"/>
          </a:p>
          <a:p>
            <a:pPr marL="0" indent="0" algn="ctr">
              <a:buNone/>
            </a:pPr>
            <a:r>
              <a:rPr lang="hr-HR" sz="5100" dirty="0"/>
              <a:t>i </a:t>
            </a:r>
            <a:r>
              <a:rPr lang="hr-HR" sz="5100" u="sng" dirty="0" err="1"/>
              <a:t>gradivne</a:t>
            </a:r>
            <a:r>
              <a:rPr lang="hr-HR" sz="5100" dirty="0"/>
              <a:t> se dijele;</a:t>
            </a:r>
          </a:p>
          <a:p>
            <a:pPr marL="0" indent="0" algn="ctr">
              <a:buNone/>
            </a:pPr>
            <a:r>
              <a:rPr lang="hr-HR" sz="5100" dirty="0"/>
              <a:t>OPISNI ti vele kako su </a:t>
            </a:r>
            <a:r>
              <a:rPr lang="hr-HR" sz="5100" b="1" dirty="0"/>
              <a:t>VRIJEDNE</a:t>
            </a:r>
            <a:r>
              <a:rPr lang="hr-HR" sz="5100" dirty="0"/>
              <a:t> one ruke </a:t>
            </a:r>
            <a:r>
              <a:rPr lang="hr-HR" sz="5100" b="1" dirty="0"/>
              <a:t>BIJELE,</a:t>
            </a:r>
            <a:endParaRPr lang="hr-HR" sz="5100" dirty="0"/>
          </a:p>
          <a:p>
            <a:pPr marL="0" indent="0" algn="ctr">
              <a:buNone/>
            </a:pPr>
            <a:r>
              <a:rPr lang="hr-HR" sz="5100" dirty="0"/>
              <a:t>POSVOJNI odmah će ti reći</a:t>
            </a:r>
          </a:p>
          <a:p>
            <a:pPr marL="0" indent="0" algn="ctr">
              <a:buNone/>
            </a:pPr>
            <a:r>
              <a:rPr lang="hr-HR" sz="5100" dirty="0"/>
              <a:t>je li ono bio urlik </a:t>
            </a:r>
            <a:r>
              <a:rPr lang="hr-HR" sz="5100" b="1" dirty="0"/>
              <a:t>VUČJI</a:t>
            </a:r>
            <a:r>
              <a:rPr lang="hr-HR" sz="5100" dirty="0"/>
              <a:t> ili </a:t>
            </a:r>
            <a:r>
              <a:rPr lang="hr-HR" sz="5100" b="1" dirty="0"/>
              <a:t>PSEĆI</a:t>
            </a:r>
            <a:r>
              <a:rPr lang="hr-HR" sz="5100" dirty="0"/>
              <a:t>, </a:t>
            </a:r>
          </a:p>
          <a:p>
            <a:pPr marL="0" indent="0" algn="ctr">
              <a:buNone/>
            </a:pPr>
            <a:r>
              <a:rPr lang="hr-HR" sz="5100" dirty="0"/>
              <a:t>GRADIVNI će kazat' svakom,</a:t>
            </a:r>
          </a:p>
          <a:p>
            <a:pPr marL="0" indent="0" algn="ctr">
              <a:buNone/>
            </a:pPr>
            <a:r>
              <a:rPr lang="hr-HR" sz="5100" dirty="0" err="1"/>
              <a:t>nek</a:t>
            </a:r>
            <a:r>
              <a:rPr lang="hr-HR" sz="5100" dirty="0"/>
              <a:t> je jasno, </a:t>
            </a:r>
            <a:r>
              <a:rPr lang="hr-HR" sz="5100" dirty="0" err="1"/>
              <a:t>nek</a:t>
            </a:r>
            <a:r>
              <a:rPr lang="hr-HR" sz="5100" dirty="0"/>
              <a:t> se zna:</a:t>
            </a:r>
          </a:p>
          <a:p>
            <a:pPr marL="0" indent="0" algn="ctr">
              <a:buNone/>
            </a:pPr>
            <a:r>
              <a:rPr lang="hr-HR" sz="5100" b="1" dirty="0"/>
              <a:t>DRVENA</a:t>
            </a:r>
            <a:r>
              <a:rPr lang="hr-HR" sz="5100" dirty="0"/>
              <a:t> je ono kuća, a lopta je </a:t>
            </a:r>
            <a:r>
              <a:rPr lang="hr-HR" sz="5100" b="1" dirty="0"/>
              <a:t>GUMENA.</a:t>
            </a:r>
            <a:endParaRPr lang="hr-HR" sz="5100" dirty="0"/>
          </a:p>
          <a:p>
            <a:pPr marL="0" indent="0" algn="ctr">
              <a:buNone/>
            </a:pPr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2944503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9600" b="1" dirty="0"/>
              <a:t>?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hr-HR" sz="2400" dirty="0"/>
              <a:t>Nismo mi </a:t>
            </a:r>
            <a:r>
              <a:rPr lang="hr-HR" sz="2400" b="1" dirty="0"/>
              <a:t>NI</a:t>
            </a:r>
            <a:r>
              <a:rPr lang="hr-HR" sz="2400" dirty="0"/>
              <a:t> okovi </a:t>
            </a:r>
            <a:r>
              <a:rPr lang="hr-HR" sz="2400" b="1" dirty="0"/>
              <a:t>NI</a:t>
            </a:r>
            <a:r>
              <a:rPr lang="hr-HR" sz="2400" dirty="0"/>
              <a:t> lanci,</a:t>
            </a:r>
          </a:p>
          <a:p>
            <a:pPr marL="0" indent="0" algn="ctr">
              <a:buNone/>
            </a:pPr>
            <a:r>
              <a:rPr lang="hr-HR" sz="2400" b="1" dirty="0"/>
              <a:t>NI</a:t>
            </a:r>
            <a:r>
              <a:rPr lang="hr-HR" sz="2400" dirty="0"/>
              <a:t> žice, </a:t>
            </a:r>
            <a:r>
              <a:rPr lang="hr-HR" sz="2400" b="1" dirty="0"/>
              <a:t>NI</a:t>
            </a:r>
            <a:r>
              <a:rPr lang="hr-HR" sz="2400" dirty="0"/>
              <a:t> kruti steznici</a:t>
            </a:r>
          </a:p>
          <a:p>
            <a:pPr marL="0" indent="0" algn="ctr">
              <a:buNone/>
            </a:pPr>
            <a:r>
              <a:rPr lang="hr-HR" sz="2400" dirty="0"/>
              <a:t>što debele trbuhe stežu.</a:t>
            </a:r>
          </a:p>
          <a:p>
            <a:pPr marL="0" indent="0" algn="ctr">
              <a:buNone/>
            </a:pPr>
            <a:r>
              <a:rPr lang="hr-HR" sz="2400" dirty="0"/>
              <a:t>Mi smo oni</a:t>
            </a:r>
          </a:p>
          <a:p>
            <a:pPr marL="0" indent="0" algn="ctr">
              <a:buNone/>
            </a:pPr>
            <a:r>
              <a:rPr lang="hr-HR" sz="2400" dirty="0"/>
              <a:t>što POVEZUJU RIJEČI i REČENICE, </a:t>
            </a:r>
          </a:p>
          <a:p>
            <a:pPr marL="0" indent="0" algn="ctr">
              <a:buNone/>
            </a:pPr>
            <a:r>
              <a:rPr lang="hr-HR" sz="2400" dirty="0"/>
              <a:t>što ih zajedno vežu.</a:t>
            </a:r>
          </a:p>
          <a:p>
            <a:pPr marL="0" indent="0" algn="ctr">
              <a:buNone/>
            </a:pPr>
            <a:r>
              <a:rPr lang="hr-HR" sz="2400" dirty="0"/>
              <a:t>Puno nas ima </a:t>
            </a:r>
            <a:r>
              <a:rPr lang="hr-HR" sz="2400" b="1" dirty="0"/>
              <a:t>I</a:t>
            </a:r>
            <a:r>
              <a:rPr lang="hr-HR" sz="2400" dirty="0"/>
              <a:t> svuda nas treba,</a:t>
            </a:r>
          </a:p>
          <a:p>
            <a:pPr marL="0" indent="0" algn="ctr">
              <a:buNone/>
            </a:pPr>
            <a:r>
              <a:rPr lang="hr-HR" sz="2400" dirty="0"/>
              <a:t>nađemo se čak između zemlje </a:t>
            </a:r>
            <a:r>
              <a:rPr lang="hr-HR" sz="2400" b="1" dirty="0"/>
              <a:t>I </a:t>
            </a:r>
            <a:r>
              <a:rPr lang="hr-HR" sz="2400" dirty="0"/>
              <a:t> neba.</a:t>
            </a:r>
          </a:p>
          <a:p>
            <a:pPr marL="0" indent="0" algn="ctr">
              <a:buNone/>
            </a:pPr>
            <a:r>
              <a:rPr lang="hr-HR" sz="2400" b="1" dirty="0"/>
              <a:t> </a:t>
            </a:r>
            <a:endParaRPr lang="hr-HR" sz="2400" dirty="0"/>
          </a:p>
          <a:p>
            <a:pPr marL="0" indent="0" algn="ctr">
              <a:buNone/>
            </a:pPr>
            <a:r>
              <a:rPr lang="hr-HR" sz="2400" b="1" dirty="0"/>
              <a:t>I, PA, TE, NI, NITI</a:t>
            </a:r>
            <a:r>
              <a:rPr lang="hr-HR" sz="2400" dirty="0"/>
              <a:t> – mogu nas sastaviti;</a:t>
            </a:r>
          </a:p>
          <a:p>
            <a:pPr marL="0" indent="0" algn="ctr">
              <a:buNone/>
            </a:pPr>
            <a:r>
              <a:rPr lang="hr-HR" sz="2400" b="1" dirty="0"/>
              <a:t>A, ALI, NEGO, VEĆ, NO </a:t>
            </a:r>
            <a:r>
              <a:rPr lang="hr-HR" sz="2400" dirty="0"/>
              <a:t>– mogu nas rastaviti</a:t>
            </a:r>
          </a:p>
          <a:p>
            <a:pPr marL="0" indent="0">
              <a:buNone/>
            </a:pP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283599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Autofit/>
          </a:bodyPr>
          <a:lstStyle/>
          <a:p>
            <a:r>
              <a:rPr lang="hr-HR" sz="9600" b="1" dirty="0"/>
              <a:t>?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976664"/>
          </a:xfrm>
        </p:spPr>
        <p:txBody>
          <a:bodyPr>
            <a:noAutofit/>
          </a:bodyPr>
          <a:lstStyle/>
          <a:p>
            <a:r>
              <a:rPr lang="hr-HR" sz="2000" dirty="0"/>
              <a:t> </a:t>
            </a:r>
          </a:p>
          <a:p>
            <a:pPr marL="0" indent="0" algn="ctr">
              <a:buNone/>
            </a:pPr>
            <a:r>
              <a:rPr lang="hr-HR" dirty="0"/>
              <a:t>Oni dozivaju:</a:t>
            </a:r>
          </a:p>
          <a:p>
            <a:pPr marL="0" indent="0" algn="ctr">
              <a:buNone/>
            </a:pPr>
            <a:r>
              <a:rPr lang="hr-HR" b="1" dirty="0"/>
              <a:t>HEJ, </a:t>
            </a:r>
            <a:r>
              <a:rPr lang="hr-HR" dirty="0"/>
              <a:t>drugari, što ste stali?</a:t>
            </a:r>
          </a:p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r>
              <a:rPr lang="hr-HR" b="1" dirty="0"/>
              <a:t> </a:t>
            </a:r>
            <a:r>
              <a:rPr lang="hr-HR" dirty="0"/>
              <a:t>Oni potiču: </a:t>
            </a:r>
          </a:p>
          <a:p>
            <a:pPr marL="0" indent="0" algn="ctr">
              <a:buNone/>
            </a:pPr>
            <a:r>
              <a:rPr lang="hr-HR" b="1" dirty="0"/>
              <a:t>ŠIC</a:t>
            </a:r>
            <a:r>
              <a:rPr lang="hr-HR" dirty="0"/>
              <a:t>, </a:t>
            </a:r>
            <a:r>
              <a:rPr lang="hr-HR" dirty="0" err="1"/>
              <a:t>mico</a:t>
            </a:r>
            <a:r>
              <a:rPr lang="hr-HR" dirty="0"/>
              <a:t>, </a:t>
            </a:r>
            <a:r>
              <a:rPr lang="hr-HR" b="1" dirty="0"/>
              <a:t>GIC</a:t>
            </a:r>
            <a:r>
              <a:rPr lang="hr-HR" dirty="0"/>
              <a:t> , gico!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sz="2800" b="1" dirty="0"/>
              <a:t>CILINK! CILINK! FIJU! TRES!</a:t>
            </a:r>
          </a:p>
          <a:p>
            <a:pPr marL="0" indent="0" algn="ctr">
              <a:buNone/>
            </a:pPr>
            <a:r>
              <a:rPr lang="hr-HR" sz="2800" dirty="0"/>
              <a:t>To je negdje pala čaša!</a:t>
            </a:r>
          </a:p>
          <a:p>
            <a:pPr marL="0" indent="0" algn="ctr">
              <a:buNone/>
            </a:pPr>
            <a:r>
              <a:rPr lang="hr-HR" sz="2800" dirty="0"/>
              <a:t>Zvuk se ovdje u prirodi</a:t>
            </a:r>
          </a:p>
          <a:p>
            <a:pPr marL="0" indent="0" algn="ctr">
              <a:buNone/>
            </a:pPr>
            <a:r>
              <a:rPr lang="hr-HR" sz="2800" dirty="0"/>
              <a:t>tako lijepo oponaša.</a:t>
            </a:r>
          </a:p>
          <a:p>
            <a:pPr marL="0" indent="0" algn="ctr">
              <a:buNone/>
            </a:pPr>
            <a:br>
              <a:rPr lang="hr-HR" dirty="0"/>
            </a:br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2938557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7200" b="1" dirty="0"/>
              <a:t>?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hr-HR" sz="2000" dirty="0"/>
              <a:t>One imenuju BIĆA, STVARI I POJAVE,</a:t>
            </a:r>
          </a:p>
          <a:p>
            <a:pPr marL="0" indent="0" algn="ctr">
              <a:buNone/>
            </a:pPr>
            <a:r>
              <a:rPr lang="hr-HR" sz="2000" dirty="0"/>
              <a:t>sve iz snova,</a:t>
            </a:r>
          </a:p>
          <a:p>
            <a:pPr marL="0" indent="0" algn="ctr">
              <a:buNone/>
            </a:pPr>
            <a:r>
              <a:rPr lang="hr-HR" sz="2000" dirty="0"/>
              <a:t>sve iz jave.</a:t>
            </a:r>
          </a:p>
          <a:p>
            <a:pPr marL="0" indent="0" algn="ctr">
              <a:buNone/>
            </a:pPr>
            <a:r>
              <a:rPr lang="hr-HR" sz="2000" dirty="0"/>
              <a:t>mogu biti</a:t>
            </a:r>
          </a:p>
          <a:p>
            <a:pPr marL="0" indent="0" algn="ctr">
              <a:buNone/>
            </a:pPr>
            <a:r>
              <a:rPr lang="hr-HR" sz="2000" dirty="0"/>
              <a:t>OPĆE, ZBIRNE I VLASTITE,</a:t>
            </a:r>
          </a:p>
          <a:p>
            <a:pPr marL="0" indent="0" algn="ctr">
              <a:buNone/>
            </a:pPr>
            <a:r>
              <a:rPr lang="hr-HR" sz="2000" dirty="0"/>
              <a:t>brojnije su nego ptice!</a:t>
            </a:r>
          </a:p>
          <a:p>
            <a:pPr marL="0" indent="0" algn="ctr">
              <a:buNone/>
            </a:pPr>
            <a:r>
              <a:rPr lang="hr-HR" sz="2000" b="1" dirty="0"/>
              <a:t> </a:t>
            </a:r>
            <a:endParaRPr lang="hr-HR" sz="2000" dirty="0"/>
          </a:p>
          <a:p>
            <a:pPr marL="0" indent="0" algn="ctr">
              <a:buNone/>
            </a:pPr>
            <a:r>
              <a:rPr lang="hr-HR" sz="2000" b="1" dirty="0"/>
              <a:t>DRVO, VJETAR, KIŠA, MORE,</a:t>
            </a:r>
            <a:endParaRPr lang="hr-HR" sz="2000" dirty="0"/>
          </a:p>
          <a:p>
            <a:pPr marL="0" indent="0" algn="ctr">
              <a:buNone/>
            </a:pPr>
            <a:r>
              <a:rPr lang="hr-HR" sz="2000" b="1" dirty="0"/>
              <a:t>PTICE, JUTRA, NOĆI, ZORE;</a:t>
            </a:r>
            <a:endParaRPr lang="hr-HR" sz="2000" dirty="0"/>
          </a:p>
          <a:p>
            <a:pPr marL="0" indent="0" algn="ctr">
              <a:buNone/>
            </a:pPr>
            <a:r>
              <a:rPr lang="hr-HR" sz="2000" b="1" dirty="0"/>
              <a:t>to su OPĆE  </a:t>
            </a:r>
          </a:p>
          <a:p>
            <a:pPr marL="0" indent="0" algn="ctr">
              <a:buNone/>
            </a:pPr>
            <a:r>
              <a:rPr lang="hr-HR" sz="2000" dirty="0"/>
              <a:t>i malim se slovom pišu</a:t>
            </a:r>
          </a:p>
          <a:p>
            <a:pPr marL="0" indent="0" algn="ctr">
              <a:buNone/>
            </a:pPr>
            <a:r>
              <a:rPr lang="hr-HR" sz="2000" b="1" dirty="0"/>
              <a:t>IVAN, ANA, TOMO I MIRENA</a:t>
            </a:r>
            <a:r>
              <a:rPr lang="hr-HR" sz="2000" dirty="0"/>
              <a:t>,</a:t>
            </a:r>
          </a:p>
          <a:p>
            <a:pPr marL="0" indent="0" algn="ctr">
              <a:buNone/>
            </a:pPr>
            <a:r>
              <a:rPr lang="hr-HR" sz="2000" dirty="0"/>
              <a:t>sve su ovo VLASTITA imena.</a:t>
            </a:r>
          </a:p>
          <a:p>
            <a:pPr marL="0" indent="0" algn="ctr">
              <a:buNone/>
            </a:pPr>
            <a:r>
              <a:rPr lang="hr-HR" sz="2000" dirty="0"/>
              <a:t>Koji ime malim slovom pišu,</a:t>
            </a:r>
          </a:p>
          <a:p>
            <a:pPr marL="0" indent="0" algn="ctr">
              <a:buNone/>
            </a:pPr>
            <a:r>
              <a:rPr lang="hr-HR" sz="2000" dirty="0"/>
              <a:t>neka hitno, što hitnije brišu.</a:t>
            </a:r>
          </a:p>
          <a:p>
            <a:pPr marL="0" indent="0" algn="ctr">
              <a:buNone/>
            </a:pPr>
            <a:endParaRPr lang="hr-HR" sz="2000" dirty="0"/>
          </a:p>
          <a:p>
            <a:pPr marL="0" indent="0" algn="ctr">
              <a:buNone/>
            </a:pP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29717998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506</Words>
  <Application>Microsoft Office PowerPoint</Application>
  <PresentationFormat>Prikaz na zaslonu (4:3)</PresentationFormat>
  <Paragraphs>110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3" baseType="lpstr">
      <vt:lpstr>Arial</vt:lpstr>
      <vt:lpstr>Calibri</vt:lpstr>
      <vt:lpstr>Tema sustava Office</vt:lpstr>
      <vt:lpstr> Pogodi tko sam!</vt:lpstr>
      <vt:lpstr>PowerPoint prezentacija</vt:lpstr>
      <vt:lpstr>?</vt:lpstr>
      <vt:lpstr>?</vt:lpstr>
      <vt:lpstr>?</vt:lpstr>
      <vt:lpstr>?</vt:lpstr>
      <vt:lpstr>?</vt:lpstr>
      <vt:lpstr>?</vt:lpstr>
      <vt:lpstr>?</vt:lpstr>
      <vt:lpstr>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Pogodi tko!</dc:title>
  <dc:creator>Korisnik</dc:creator>
  <cp:lastModifiedBy>Tamara</cp:lastModifiedBy>
  <cp:revision>24</cp:revision>
  <dcterms:created xsi:type="dcterms:W3CDTF">2015-05-11T20:02:05Z</dcterms:created>
  <dcterms:modified xsi:type="dcterms:W3CDTF">2024-01-21T07:11:55Z</dcterms:modified>
</cp:coreProperties>
</file>